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18"/>
  </p:notesMasterIdLst>
  <p:handoutMasterIdLst>
    <p:handoutMasterId r:id="rId19"/>
  </p:handoutMasterIdLst>
  <p:sldIdLst>
    <p:sldId id="583" r:id="rId2"/>
    <p:sldId id="542" r:id="rId3"/>
    <p:sldId id="577" r:id="rId4"/>
    <p:sldId id="544" r:id="rId5"/>
    <p:sldId id="546" r:id="rId6"/>
    <p:sldId id="548" r:id="rId7"/>
    <p:sldId id="566" r:id="rId8"/>
    <p:sldId id="586" r:id="rId9"/>
    <p:sldId id="588" r:id="rId10"/>
    <p:sldId id="587" r:id="rId11"/>
    <p:sldId id="589" r:id="rId12"/>
    <p:sldId id="575" r:id="rId13"/>
    <p:sldId id="576" r:id="rId14"/>
    <p:sldId id="585" r:id="rId15"/>
    <p:sldId id="560" r:id="rId16"/>
    <p:sldId id="584" r:id="rId17"/>
  </p:sldIdLst>
  <p:sldSz cx="12195175" cy="6859588"/>
  <p:notesSz cx="6797675" cy="9874250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489" userDrawn="1">
          <p15:clr>
            <a:srgbClr val="A4A3A4"/>
          </p15:clr>
        </p15:guide>
        <p15:guide id="4" orient="horz" pos="3001" userDrawn="1">
          <p15:clr>
            <a:srgbClr val="A4A3A4"/>
          </p15:clr>
        </p15:guide>
        <p15:guide id="5" pos="7478">
          <p15:clr>
            <a:srgbClr val="A4A3A4"/>
          </p15:clr>
        </p15:guide>
        <p15:guide id="6" pos="205">
          <p15:clr>
            <a:srgbClr val="A4A3A4"/>
          </p15:clr>
        </p15:guide>
        <p15:guide id="7" pos="3849">
          <p15:clr>
            <a:srgbClr val="A4A3A4"/>
          </p15:clr>
        </p15:guide>
        <p15:guide id="8" pos="4708">
          <p15:clr>
            <a:srgbClr val="A4A3A4"/>
          </p15:clr>
        </p15:guide>
        <p15:guide id="9" pos="4812">
          <p15:clr>
            <a:srgbClr val="A4A3A4"/>
          </p15:clr>
        </p15:guide>
        <p15:guide id="10" pos="2865">
          <p15:clr>
            <a:srgbClr val="A4A3A4"/>
          </p15:clr>
        </p15:guide>
        <p15:guide id="11" pos="29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351">
          <p15:clr>
            <a:srgbClr val="A4A3A4"/>
          </p15:clr>
        </p15:guide>
        <p15:guide id="3" pos="39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onebrook, Shannon" initials="SS" lastIdx="7" clrIdx="0"/>
  <p:cmAuthor id="2" name="Volha Chekun" initials="VC" lastIdx="36" clrIdx="1">
    <p:extLst>
      <p:ext uri="{19B8F6BF-5375-455C-9EA6-DF929625EA0E}">
        <p15:presenceInfo xmlns:p15="http://schemas.microsoft.com/office/powerpoint/2012/main" userId="S-1-5-21-307287956-644454935-2370743088-19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4E2E2"/>
    <a:srgbClr val="F0AB00"/>
    <a:srgbClr val="003283"/>
    <a:srgbClr val="FF0000"/>
    <a:srgbClr val="666666"/>
    <a:srgbClr val="2B3F7B"/>
    <a:srgbClr val="9C277B"/>
    <a:srgbClr val="D4652D"/>
    <a:srgbClr val="9E3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8" autoAdjust="0"/>
    <p:restoredTop sz="94991" autoAdjust="0"/>
  </p:normalViewPr>
  <p:slideViewPr>
    <p:cSldViewPr snapToGrid="0" showGuides="1">
      <p:cViewPr varScale="1">
        <p:scale>
          <a:sx n="118" d="100"/>
          <a:sy n="118" d="100"/>
        </p:scale>
        <p:origin x="232" y="288"/>
      </p:cViewPr>
      <p:guideLst>
        <p:guide orient="horz" pos="1489"/>
        <p:guide orient="horz" pos="3001"/>
        <p:guide pos="7478"/>
        <p:guide pos="205"/>
        <p:guide pos="3849"/>
        <p:guide pos="4708"/>
        <p:guide pos="4812"/>
        <p:guide pos="2865"/>
        <p:guide pos="29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4200" y="-82"/>
      </p:cViewPr>
      <p:guideLst>
        <p:guide orient="horz" pos="3110"/>
        <p:guide pos="351"/>
        <p:guide pos="39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57213" y="661988"/>
            <a:ext cx="5715000" cy="3214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548205"/>
            <a:ext cx="5709333" cy="46966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627396"/>
            <a:ext cx="934681" cy="221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1088776" rtl="0" eaLnBrk="1" latinLnBrk="0" hangingPunct="1">
      <a:buClr>
        <a:schemeClr val="accent1"/>
      </a:buClr>
      <a:buSzPct val="100000"/>
      <a:buFont typeface="Wingdings" pitchFamily="2" charset="2"/>
      <a:buChar char="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57188" indent="-176213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6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0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397" y="1122623"/>
            <a:ext cx="9146381" cy="2388153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397" y="3602872"/>
            <a:ext cx="9146381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91" indent="0" algn="ctr">
              <a:buNone/>
              <a:defRPr sz="2000"/>
            </a:lvl2pPr>
            <a:lvl3pPr marL="914583" indent="0" algn="ctr">
              <a:buNone/>
              <a:defRPr sz="1800"/>
            </a:lvl3pPr>
            <a:lvl4pPr marL="1371874" indent="0" algn="ctr">
              <a:buNone/>
              <a:defRPr sz="1600"/>
            </a:lvl4pPr>
            <a:lvl5pPr marL="1829166" indent="0" algn="ctr">
              <a:buNone/>
              <a:defRPr sz="1600"/>
            </a:lvl5pPr>
            <a:lvl6pPr marL="2286457" indent="0" algn="ctr">
              <a:buNone/>
              <a:defRPr sz="1600"/>
            </a:lvl6pPr>
            <a:lvl7pPr marL="2743749" indent="0" algn="ctr">
              <a:buNone/>
              <a:defRPr sz="1600"/>
            </a:lvl7pPr>
            <a:lvl8pPr marL="3201040" indent="0" algn="ctr">
              <a:buNone/>
              <a:defRPr sz="1600"/>
            </a:lvl8pPr>
            <a:lvl9pPr marL="3658332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204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711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7172" y="365209"/>
            <a:ext cx="2629585" cy="581318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418" y="365209"/>
            <a:ext cx="7736314" cy="581318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292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with picture - shor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99" y="324075"/>
            <a:ext cx="10620000" cy="923330"/>
          </a:xfrm>
        </p:spPr>
        <p:txBody>
          <a:bodyPr anchor="t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Short Presentation Title</a:t>
            </a: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7999" y="1512000"/>
            <a:ext cx="10620000" cy="276999"/>
          </a:xfrm>
        </p:spPr>
        <p:txBody>
          <a:bodyPr anchor="b" anchorCtr="0">
            <a:spAutoFit/>
          </a:bodyPr>
          <a:lstStyle>
            <a:lvl1pPr marL="0" marR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>
                <a:solidFill>
                  <a:sysClr val="windowText" lastClr="000000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800" dirty="0"/>
              <a:t>Speaker’s Name, SAP / Month 00, 2016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9" y="2115530"/>
            <a:ext cx="1477566" cy="28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6083725"/>
            <a:ext cx="916759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37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1078"/>
            <a:ext cx="11545200" cy="43920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757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8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070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067" y="1710134"/>
            <a:ext cx="10518338" cy="2853398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2067" y="4590526"/>
            <a:ext cx="10518338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8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8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4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7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246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418" y="1826048"/>
            <a:ext cx="5182949" cy="4352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3808" y="1826048"/>
            <a:ext cx="5182949" cy="4352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502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365210"/>
            <a:ext cx="10518338" cy="13258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0007" y="1681552"/>
            <a:ext cx="5159130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007" y="2505655"/>
            <a:ext cx="5159130" cy="3685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3807" y="1681552"/>
            <a:ext cx="5184538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3807" y="2505655"/>
            <a:ext cx="5184538" cy="3685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6/7/21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09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757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6/7/21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065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457306"/>
            <a:ext cx="3933261" cy="160057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4538" y="987654"/>
            <a:ext cx="6173807" cy="4874754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007" y="2057876"/>
            <a:ext cx="3933261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4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457306"/>
            <a:ext cx="3933261" cy="160057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4538" y="987654"/>
            <a:ext cx="6173807" cy="4874754"/>
          </a:xfrm>
        </p:spPr>
        <p:txBody>
          <a:bodyPr/>
          <a:lstStyle>
            <a:lvl1pPr marL="0" indent="0">
              <a:buNone/>
              <a:defRPr sz="3201"/>
            </a:lvl1pPr>
            <a:lvl2pPr marL="457291" indent="0">
              <a:buNone/>
              <a:defRPr sz="2801"/>
            </a:lvl2pPr>
            <a:lvl3pPr marL="914583" indent="0">
              <a:buNone/>
              <a:defRPr sz="2400"/>
            </a:lvl3pPr>
            <a:lvl4pPr marL="1371874" indent="0">
              <a:buNone/>
              <a:defRPr sz="2000"/>
            </a:lvl4pPr>
            <a:lvl5pPr marL="1829166" indent="0">
              <a:buNone/>
              <a:defRPr sz="2000"/>
            </a:lvl5pPr>
            <a:lvl6pPr marL="2286457" indent="0">
              <a:buNone/>
              <a:defRPr sz="2000"/>
            </a:lvl6pPr>
            <a:lvl7pPr marL="2743749" indent="0">
              <a:buNone/>
              <a:defRPr sz="2000"/>
            </a:lvl7pPr>
            <a:lvl8pPr marL="3201040" indent="0">
              <a:buNone/>
              <a:defRPr sz="2000"/>
            </a:lvl8pPr>
            <a:lvl9pPr marL="365833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007" y="2057876"/>
            <a:ext cx="3933261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82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10"/>
            <a:ext cx="10518338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419" y="1826048"/>
            <a:ext cx="10518338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418" y="6357822"/>
            <a:ext cx="274391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0EFEF-2CAD-4A38-B183-5532D8FFC417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9652" y="6357822"/>
            <a:ext cx="411587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2843" y="6357822"/>
            <a:ext cx="274391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32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94"/>
          <p:cNvSpPr/>
          <p:nvPr userDrawn="1"/>
        </p:nvSpPr>
        <p:spPr bwMode="white">
          <a:xfrm>
            <a:off x="324000" y="6537251"/>
            <a:ext cx="11545200" cy="3240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/>
          <p:cNvSpPr txBox="1"/>
          <p:nvPr userDrawn="1"/>
        </p:nvSpPr>
        <p:spPr bwMode="black">
          <a:xfrm>
            <a:off x="324000" y="6630039"/>
            <a:ext cx="3401577" cy="138499"/>
          </a:xfrm>
          <a:prstGeom prst="rect">
            <a:avLst/>
          </a:prstGeom>
          <a:noFill/>
        </p:spPr>
        <p:txBody>
          <a:bodyPr wrap="none" lIns="85730" tIns="0" rIns="0" bIns="0" rtlCol="0">
            <a:spAutoFit/>
          </a:bodyPr>
          <a:lstStyle/>
          <a:p>
            <a:pPr marL="133200" indent="-133200" algn="l">
              <a:buClr>
                <a:schemeClr val="bg1"/>
              </a:buClr>
              <a:buFont typeface="Arial" pitchFamily="34" charset="0"/>
              <a:buChar char="©"/>
              <a:tabLst/>
            </a:pPr>
            <a:r>
              <a:rPr lang="en-US" sz="900" noProof="0" dirty="0">
                <a:solidFill>
                  <a:schemeClr val="bg1"/>
                </a:solidFill>
              </a:rPr>
              <a:t>2016 SAP SE or an SAP affiliate company. All rights reserved.</a:t>
            </a:r>
          </a:p>
        </p:txBody>
      </p:sp>
      <p:sp>
        <p:nvSpPr>
          <p:cNvPr id="10" name="TextBox 9"/>
          <p:cNvSpPr txBox="1"/>
          <p:nvPr userDrawn="1"/>
        </p:nvSpPr>
        <p:spPr bwMode="black">
          <a:xfrm>
            <a:off x="11640519" y="6630039"/>
            <a:ext cx="227631" cy="138499"/>
          </a:xfrm>
          <a:prstGeom prst="rect">
            <a:avLst/>
          </a:prstGeom>
          <a:noFill/>
        </p:spPr>
        <p:txBody>
          <a:bodyPr wrap="none" lIns="0" tIns="0" rIns="85730" bIns="0" rtlCol="0">
            <a:spAutoFit/>
          </a:bodyPr>
          <a:lstStyle/>
          <a:p>
            <a:pPr marL="111525" indent="-111525" algn="r">
              <a:buClr>
                <a:schemeClr val="accent2"/>
              </a:buClr>
              <a:buFont typeface="Arial" pitchFamily="34" charset="0"/>
              <a:buNone/>
            </a:pPr>
            <a:fld id="{0BDC132A-5C91-4078-9777-31DA19A62E0A}" type="slidenum">
              <a:rPr lang="en-US" sz="900" baseline="0" noProof="0" smtClean="0">
                <a:solidFill>
                  <a:schemeClr val="bg1"/>
                </a:solidFill>
              </a:rPr>
              <a:pPr marL="111525" indent="-111525" algn="r">
                <a:buClr>
                  <a:schemeClr val="accent2"/>
                </a:buClr>
                <a:buFont typeface="Arial" pitchFamily="34" charset="0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</a:endParaRPr>
          </a:p>
        </p:txBody>
      </p:sp>
      <p:sp>
        <p:nvSpPr>
          <p:cNvPr id="11" name="Information_Classification"/>
          <p:cNvSpPr txBox="1"/>
          <p:nvPr userDrawn="1"/>
        </p:nvSpPr>
        <p:spPr>
          <a:xfrm>
            <a:off x="10718800" y="6623893"/>
            <a:ext cx="500137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kumimoji="0" lang="en-US" sz="900" b="0" i="0" u="none" kern="0" baseline="0" dirty="0">
                <a:solidFill>
                  <a:srgbClr val="FFFFFF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77997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4" r:id="rId14"/>
  </p:sldLayoutIdLst>
  <p:hf sldNum="0" hdr="0" ftr="0" dt="0"/>
  <p:txStyles>
    <p:titleStyle>
      <a:lvl1pPr algn="l" defTabSz="914583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46" indent="-228646" algn="l" defTabSz="9145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3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63528F-7517-49F6-A62B-68EA3872F768}"/>
              </a:ext>
            </a:extLst>
          </p:cNvPr>
          <p:cNvSpPr/>
          <p:nvPr/>
        </p:nvSpPr>
        <p:spPr bwMode="gray">
          <a:xfrm>
            <a:off x="324000" y="162038"/>
            <a:ext cx="11545200" cy="568825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ru-RU" sz="2000" dirty="0"/>
              <a:t>			</a:t>
            </a:r>
            <a:br>
              <a:rPr lang="ru-RU" dirty="0"/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172078"/>
            <a:ext cx="11545200" cy="5626141"/>
          </a:xfrm>
        </p:spPr>
        <p:txBody>
          <a:bodyPr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образования «БЕЛОРУССКИЙ ГОСУДАРСТВЕННЫЙ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программной инженерии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«Мобильное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для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Криптовалютный кошелек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			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     Марковский А. Г.		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Руководитель:  асс.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Годун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В.		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0DD81-2FD7-4C5A-B58B-8FF0F815BC38}"/>
              </a:ext>
            </a:extLst>
          </p:cNvPr>
          <p:cNvSpPr/>
          <p:nvPr/>
        </p:nvSpPr>
        <p:spPr bwMode="gray">
          <a:xfrm>
            <a:off x="323999" y="5850294"/>
            <a:ext cx="11545201" cy="100929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21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4000" y="1856509"/>
            <a:ext cx="1643345" cy="89592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241" y="5943251"/>
            <a:ext cx="778408" cy="8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0301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58589" y="135914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Блок-схема процесса создания транзакции</a:t>
            </a:r>
            <a:endParaRPr lang="en-US" sz="3200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E6A04-8FB9-A340-A22F-38550DBC7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85" y="776089"/>
            <a:ext cx="8359574" cy="55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3868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58589" y="160627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Скриншоты работы программы</a:t>
            </a:r>
            <a:endParaRPr lang="en-US" sz="3200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BBC8A7-45F7-8144-97B0-F55F6C4F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445" y="887639"/>
            <a:ext cx="3073194" cy="54710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BF4156-DCFE-6A4B-916E-E993BF712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098" y="887639"/>
            <a:ext cx="2530636" cy="547967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592801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138" y="373450"/>
            <a:ext cx="11170702" cy="602736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мобильного приложения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49DF5-827F-B241-8919-61DDB7572CCF}"/>
              </a:ext>
            </a:extLst>
          </p:cNvPr>
          <p:cNvSpPr txBox="1"/>
          <p:nvPr/>
        </p:nvSpPr>
        <p:spPr>
          <a:xfrm>
            <a:off x="503137" y="1439997"/>
            <a:ext cx="111707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На этапе тестирования использовалось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Unit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тестирование при помощи стандартной библиотеки </a:t>
            </a:r>
            <a:r>
              <a:rPr lang="en-US" sz="3200" i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XCTest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а также ручное тестирование основных сценариев использования.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Всего был разработано 38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unit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-тестов проверки логики приложения, написанной в течение создания дипломного проекта. 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Таким образом, были протестированы все значимые сервисы и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core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-компоненты, а значит, приложение можно считать надежным и отказоустойчивым.</a:t>
            </a:r>
            <a:endParaRPr lang="en-BY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38294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138" y="299309"/>
            <a:ext cx="11170702" cy="503882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16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15782"/>
            <a:ext cx="10518338" cy="1031104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Экономическое обоснование цены программного средства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Объект 4">
            <a:extLst>
              <a:ext uri="{FF2B5EF4-FFF2-40B4-BE49-F238E27FC236}">
                <a16:creationId xmlns:a16="http://schemas.microsoft.com/office/drawing/2014/main" id="{3B531FB4-5081-6E49-AE27-18B9126FBA36}"/>
              </a:ext>
            </a:extLst>
          </p:cNvPr>
          <p:cNvGraphicFramePr>
            <a:graphicFrameLocks/>
          </p:cNvGraphicFramePr>
          <p:nvPr/>
        </p:nvGraphicFramePr>
        <p:xfrm>
          <a:off x="1950527" y="1495159"/>
          <a:ext cx="8416792" cy="4912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5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89">
                  <a:extLst>
                    <a:ext uri="{9D8B030D-6E8A-4147-A177-3AD203B41FA5}">
                      <a16:colId xmlns:a16="http://schemas.microsoft.com/office/drawing/2014/main" val="61438817"/>
                    </a:ext>
                  </a:extLst>
                </a:gridCol>
              </a:tblGrid>
              <a:tr h="385710">
                <a:tc>
                  <a:txBody>
                    <a:bodyPr/>
                    <a:lstStyle/>
                    <a:p>
                      <a:pPr algn="l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Наименование показателя</a:t>
                      </a:r>
                      <a:r>
                        <a:rPr lang="en-BY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</a:t>
                      </a:r>
                      <a:r>
                        <a:rPr lang="en-BY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Время разработки, мес.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Количество программистов, чел.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Зарплата с отчислениями,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6955,2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Расходы на материалы, оплату машинного времени, прочие, </a:t>
                      </a:r>
                      <a:r>
                        <a:rPr lang="ru-RU" sz="18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руб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1396,78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Накладные расходы, </a:t>
                      </a:r>
                      <a:r>
                        <a:rPr lang="ru-RU" sz="18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руб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8910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4292291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Себестоимость разработки программного средства,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 2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61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98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6437298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Расходы на сопровождение и адаптацию,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2934,54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3448801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Полная себестоимость,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196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3238308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Цена аналога,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250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0202715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Прибыль от реализации,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3 345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15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2130785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Рентабельность разработки, %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66,0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50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34615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15782"/>
            <a:ext cx="10518338" cy="56154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420" y="887889"/>
            <a:ext cx="105183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 рамках дипломного проекта было разработано программное средство, представляющее собой мобильное приложение для платформы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iOS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назначением которого является предоставление пользователю доступа к его криптоактивам и проведение операций над ними. 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 результате проделанной работы был получен полноценный и самостоятельный программный продукт, отвечающий всем современным требованиям индустрии. 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Все обозначенные цели достигнуты, а задачи по реализации выполнены.</a:t>
            </a:r>
            <a:endParaRPr lang="en-BY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76974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63528F-7517-49F6-A62B-68EA3872F768}"/>
              </a:ext>
            </a:extLst>
          </p:cNvPr>
          <p:cNvSpPr/>
          <p:nvPr/>
        </p:nvSpPr>
        <p:spPr bwMode="gray">
          <a:xfrm>
            <a:off x="324000" y="162038"/>
            <a:ext cx="11545200" cy="568825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ru-RU" sz="2000" dirty="0"/>
              <a:t>			</a:t>
            </a:r>
            <a:br>
              <a:rPr lang="ru-RU" dirty="0"/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172078"/>
            <a:ext cx="11545200" cy="5626141"/>
          </a:xfrm>
        </p:spPr>
        <p:txBody>
          <a:bodyPr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образования «БЕЛОРУССКИЙ ГОСУДАРСТВЕННЫЙ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программной инженерии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«Мобильное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для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Криптовалютный кошелек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			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     Марковский А. Г.		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Руководитель:  асс.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Годун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В.		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0DD81-2FD7-4C5A-B58B-8FF0F815BC38}"/>
              </a:ext>
            </a:extLst>
          </p:cNvPr>
          <p:cNvSpPr/>
          <p:nvPr/>
        </p:nvSpPr>
        <p:spPr bwMode="gray">
          <a:xfrm>
            <a:off x="323999" y="5850294"/>
            <a:ext cx="11545201" cy="100929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21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4000" y="1856509"/>
            <a:ext cx="1643345" cy="89592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241" y="5943251"/>
            <a:ext cx="778408" cy="8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31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10"/>
            <a:ext cx="10518338" cy="47663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выбранной темы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24000" y="6561351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29195" y="1193023"/>
            <a:ext cx="10909724" cy="4824718"/>
          </a:xfrm>
          <a:prstGeom prst="rect">
            <a:avLst/>
          </a:prstGeom>
        </p:spPr>
        <p:txBody>
          <a:bodyPr>
            <a:noAutofit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850" algn="just">
              <a:buNone/>
            </a:pPr>
            <a:r>
              <a:rPr lang="en-US" sz="3400" i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Blockchain</a:t>
            </a:r>
            <a:r>
              <a:rPr lang="en-US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 </a:t>
            </a: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технологии, в частности </a:t>
            </a:r>
            <a:r>
              <a:rPr lang="ru-RU" sz="3400" dirty="0" err="1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криптовалюта</a:t>
            </a: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, активно развиваются, привлекая все больше внимания пользователей. </a:t>
            </a:r>
          </a:p>
          <a:p>
            <a:pPr marL="0" indent="450850" algn="just">
              <a:buNone/>
            </a:pP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Возникает необходимость в предоставлении </a:t>
            </a:r>
            <a:r>
              <a:rPr lang="en-BY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удобных и быстрых интерфейсов доступа к </a:t>
            </a: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ним.</a:t>
            </a:r>
          </a:p>
          <a:p>
            <a:pPr marL="0" indent="450850" algn="just">
              <a:buNone/>
            </a:pPr>
            <a:endParaRPr lang="ru-RU" sz="3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450850" algn="just">
              <a:buFont typeface="Arial" panose="020B0604020202020204" pitchFamily="34" charset="0"/>
              <a:buNone/>
            </a:pP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Устройство, благодаря которому можно достигнуть поставленной цели – смартфоны и другие носимые гаджеты, которые постоянно находятся под рукой.</a:t>
            </a:r>
          </a:p>
        </p:txBody>
      </p:sp>
    </p:spTree>
    <p:extLst>
      <p:ext uri="{BB962C8B-B14F-4D97-AF65-F5344CB8AC3E}">
        <p14:creationId xmlns:p14="http://schemas.microsoft.com/office/powerpoint/2010/main" val="38915155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8" y="340493"/>
            <a:ext cx="10518338" cy="51212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Прототипы и аналоги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D04D5-6280-2847-927C-CB617C84DC6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7"/>
          <a:stretch/>
        </p:blipFill>
        <p:spPr bwMode="auto">
          <a:xfrm>
            <a:off x="2542478" y="1763136"/>
            <a:ext cx="2686927" cy="46414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B8FC6E-756F-9548-A614-D0F99109373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0"/>
          <a:stretch/>
        </p:blipFill>
        <p:spPr bwMode="auto">
          <a:xfrm>
            <a:off x="8819131" y="1763137"/>
            <a:ext cx="2675934" cy="46414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F68F4B-C72C-0942-A86F-B5C0C62CA2F7}"/>
              </a:ext>
            </a:extLst>
          </p:cNvPr>
          <p:cNvSpPr txBox="1"/>
          <p:nvPr/>
        </p:nvSpPr>
        <p:spPr>
          <a:xfrm>
            <a:off x="700110" y="1763134"/>
            <a:ext cx="123944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Coins</a:t>
            </a:r>
            <a:endParaRPr lang="en-BY" sz="3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0DCE5-D4B0-AD4E-935C-BD1BA002B819}"/>
              </a:ext>
            </a:extLst>
          </p:cNvPr>
          <p:cNvSpPr txBox="1"/>
          <p:nvPr/>
        </p:nvSpPr>
        <p:spPr>
          <a:xfrm>
            <a:off x="5857672" y="1763135"/>
            <a:ext cx="24384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TrustWallet</a:t>
            </a:r>
            <a:endParaRPr lang="en-BY" sz="3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FCCC2E8-04C8-D44D-A12A-94A8C06FF9C8}"/>
              </a:ext>
            </a:extLst>
          </p:cNvPr>
          <p:cNvSpPr/>
          <p:nvPr/>
        </p:nvSpPr>
        <p:spPr>
          <a:xfrm>
            <a:off x="275807" y="2619129"/>
            <a:ext cx="2185344" cy="26951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95224EA-A8F4-CA47-977E-570C267107CC}"/>
              </a:ext>
            </a:extLst>
          </p:cNvPr>
          <p:cNvSpPr/>
          <p:nvPr/>
        </p:nvSpPr>
        <p:spPr>
          <a:xfrm>
            <a:off x="5606301" y="2628812"/>
            <a:ext cx="3153044" cy="25176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F153F-BDEE-EA44-B65B-8899C8B144AF}"/>
              </a:ext>
            </a:extLst>
          </p:cNvPr>
          <p:cNvSpPr txBox="1"/>
          <p:nvPr/>
        </p:nvSpPr>
        <p:spPr>
          <a:xfrm>
            <a:off x="314225" y="2213313"/>
            <a:ext cx="21089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Криптокошелек</a:t>
            </a:r>
            <a:endParaRPr lang="en-BY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4B31EB-D9A2-0C4E-8C06-EDD68C89311A}"/>
              </a:ext>
            </a:extLst>
          </p:cNvPr>
          <p:cNvSpPr txBox="1"/>
          <p:nvPr/>
        </p:nvSpPr>
        <p:spPr>
          <a:xfrm>
            <a:off x="5606301" y="2213313"/>
            <a:ext cx="30636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Криптокошелек + биржа</a:t>
            </a:r>
            <a:endParaRPr lang="en-BY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8794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10"/>
            <a:ext cx="10518338" cy="52564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ru-RU" dirty="0"/>
              <a:t> 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дипломного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01660" y="1124158"/>
            <a:ext cx="11309108" cy="754066"/>
          </a:xfrm>
        </p:spPr>
        <p:txBody>
          <a:bodyPr>
            <a:normAutofit fontScale="25000" lnSpcReduction="20000"/>
          </a:bodyPr>
          <a:lstStyle/>
          <a:p>
            <a:pPr marL="11113" indent="439738">
              <a:buNone/>
            </a:pPr>
            <a:r>
              <a:rPr lang="ru-RU" sz="2800" dirty="0"/>
              <a:t>	</a:t>
            </a:r>
            <a:r>
              <a:rPr lang="ru-RU" sz="1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Разработать мобильное приложение, предоставляющее возможность управления криптоактивами.</a:t>
            </a:r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419" y="2079754"/>
            <a:ext cx="10518338" cy="571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5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дипломного проекта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C1B51-62E7-EC40-B5D8-0D19D6DA112A}"/>
              </a:ext>
            </a:extLst>
          </p:cNvPr>
          <p:cNvSpPr txBox="1"/>
          <p:nvPr/>
        </p:nvSpPr>
        <p:spPr>
          <a:xfrm>
            <a:off x="838419" y="2853282"/>
            <a:ext cx="108542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создание криптокошельков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Bitcoin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Ethereum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Litecoin</a:t>
            </a:r>
            <a:r>
              <a:rPr lang="ru-RU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отправка транзакций;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просмотр истории транзакций;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мультиаккаунтность;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смена сети между </a:t>
            </a:r>
            <a:r>
              <a:rPr lang="en-US" sz="3200" i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mainnet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и </a:t>
            </a:r>
            <a:r>
              <a:rPr lang="en-US" sz="3200" i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testnet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функция защиты значимых операций пин-кодом.</a:t>
            </a:r>
            <a:endParaRPr lang="en-BY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6119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09"/>
            <a:ext cx="10518338" cy="1117601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 и средства разработки 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443315"/>
              </p:ext>
            </p:extLst>
          </p:nvPr>
        </p:nvGraphicFramePr>
        <p:xfrm>
          <a:off x="838418" y="1816442"/>
          <a:ext cx="10518337" cy="409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1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4568">
                  <a:extLst>
                    <a:ext uri="{9D8B030D-6E8A-4147-A177-3AD203B41FA5}">
                      <a16:colId xmlns:a16="http://schemas.microsoft.com/office/drawing/2014/main" val="61438817"/>
                    </a:ext>
                  </a:extLst>
                </a:gridCol>
                <a:gridCol w="952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488">
                <a:tc>
                  <a:txBody>
                    <a:bodyPr/>
                    <a:lstStyle/>
                    <a:p>
                      <a:r>
                        <a:rPr lang="ru-RU" dirty="0"/>
                        <a:t>Технология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Версия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Платформа </a:t>
                      </a: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iOS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Мобильная операционная система для носимых устройств, разрабатываемая и выпускаемая американской компания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Appl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e 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&gt;= 11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Язык программирования </a:t>
                      </a: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Swift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К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омпилируемый язык программирования общего назначения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для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разработки программного обеспечения платформ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iOS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и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macOS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Архитектурный паттерн </a:t>
                      </a: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VIPER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Паттерн, определяющий архитектуру программного построения экранов приложения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pPr marL="0" marR="0" lvl="0" indent="0" algn="l" defTabSz="9145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IDE Xcode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Б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есплатная интегрированная среда разработки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,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предназначенная для разработки приложений преимущественно экосистемы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Apple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– носимых устройств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iPad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,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iPhone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и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компьютеров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Mac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12.5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2146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588" y="304251"/>
            <a:ext cx="11477999" cy="486582"/>
          </a:xfrm>
        </p:spPr>
        <p:txBody>
          <a:bodyPr>
            <a:noAutofit/>
          </a:bodyPr>
          <a:lstStyle/>
          <a:p>
            <a:pPr indent="11113" algn="ctr"/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программного средства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58589" y="778468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Диаграмма вариантов использования</a:t>
            </a:r>
            <a:endParaRPr lang="en-US" sz="32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28906F-5EB0-7A47-860B-7B8E96478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558" y="1418643"/>
            <a:ext cx="4754228" cy="503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296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588" y="222970"/>
            <a:ext cx="11491542" cy="518435"/>
          </a:xfrm>
        </p:spPr>
        <p:txBody>
          <a:bodyPr>
            <a:noAutofit/>
          </a:bodyPr>
          <a:lstStyle/>
          <a:p>
            <a:pPr indent="450850"/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программного средства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58589" y="691969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Блок-схема процесса создания криптокошелька</a:t>
            </a:r>
            <a:endParaRPr lang="en-US" sz="32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99691-F3C9-1747-AFAE-EE3DFAE08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353" y="1332144"/>
            <a:ext cx="8164637" cy="503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863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70946" y="123555"/>
            <a:ext cx="11477998" cy="120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Блок-схема процесса автоблокировки мобильного приложения</a:t>
            </a:r>
            <a:endParaRPr lang="en-US" sz="3200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C1CB6-F650-7B49-AB59-08E893C74D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46584" y="1330039"/>
            <a:ext cx="7022176" cy="503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7109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70946" y="135912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Диаграмма классов </a:t>
            </a:r>
            <a:r>
              <a:rPr lang="en-US" sz="3200" b="1" i="1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BTCAuth</a:t>
            </a:r>
            <a:r>
              <a:rPr lang="en-US" sz="32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сервиса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71A12DA-0CF3-0847-BE6D-76702773B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4295" y="776087"/>
            <a:ext cx="8446583" cy="546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2337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4242"/>
      </a:accent1>
      <a:accent2>
        <a:srgbClr val="757070"/>
      </a:accent2>
      <a:accent3>
        <a:srgbClr val="A5A5A5"/>
      </a:accent3>
      <a:accent4>
        <a:srgbClr val="FF0101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14602</TotalTime>
  <Words>626</Words>
  <Application>Microsoft Macintosh PowerPoint</Application>
  <PresentationFormat>Custom</PresentationFormat>
  <Paragraphs>101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Apple SD Gothic Neo</vt:lpstr>
      <vt:lpstr>Arial</vt:lpstr>
      <vt:lpstr>Calibri</vt:lpstr>
      <vt:lpstr>Calibri Light</vt:lpstr>
      <vt:lpstr>Symbol</vt:lpstr>
      <vt:lpstr>Times New Roman</vt:lpstr>
      <vt:lpstr>wingdings</vt:lpstr>
      <vt:lpstr>wingdings</vt:lpstr>
      <vt:lpstr>Тема Office</vt:lpstr>
      <vt:lpstr>МИНИСТЕРСТВО ОБРАЗОВАНИЯ РЕСПУБЛИКИ БЕЛАРУСЬ Учреждения образования «БЕЛОРУССКИЙ ГОСУДАРСТВЕННЫЙ  ТЕХНОЛОГИЧЕСКИЙ УНИВЕРСИТЕТ»  Факультет информационных технологий Кафедра программной инженерии    Тема дипломного проекта:  «Мобильное приложения для iOS ”Криптовалютный кошелек”»                  Дипломник:      Марковский А. Г.                                             Руководитель:  асс. Годун А. В.    </vt:lpstr>
      <vt:lpstr>Актуальность выбранной темы</vt:lpstr>
      <vt:lpstr>Прототипы и аналоги</vt:lpstr>
      <vt:lpstr>Цель дипломного проекта</vt:lpstr>
      <vt:lpstr>Используемые технологии и средства разработки </vt:lpstr>
      <vt:lpstr>Проектирование программного средства</vt:lpstr>
      <vt:lpstr>Разработка программного средства</vt:lpstr>
      <vt:lpstr>PowerPoint Presentation</vt:lpstr>
      <vt:lpstr>PowerPoint Presentation</vt:lpstr>
      <vt:lpstr>PowerPoint Presentation</vt:lpstr>
      <vt:lpstr>PowerPoint Presentation</vt:lpstr>
      <vt:lpstr>Тестирование мобильного приложения</vt:lpstr>
      <vt:lpstr>Демонстрация проекта</vt:lpstr>
      <vt:lpstr>Экономическое обоснование цены программного средства</vt:lpstr>
      <vt:lpstr>Заключение</vt:lpstr>
      <vt:lpstr>МИНИСТЕРСТВО ОБРАЗОВАНИЯ РЕСПУБЛИКИ БЕЛАРУСЬ Учреждения образования «БЕЛОРУССКИЙ ГОСУДАРСТВЕННЫЙ  ТЕХНОЛОГИЧЕСКИЙ УНИВЕРСИТЕТ»  Факультет информационных технологий Кафедра программной инженерии    Тема дипломного проекта:  «Мобильное приложения для iOS ”Криптовалютный кошелек”»                  Дипломник:      Марковский А. Г.                                             Руководитель:  асс. Годун А. В.    </vt:lpstr>
    </vt:vector>
  </TitlesOfParts>
  <Company>SAP Ariba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Ariba Supplier Management Innovation Overview</dc:title>
  <dc:creator>Lalitha Rajagopalan</dc:creator>
  <cp:keywords>2016/16:9/white</cp:keywords>
  <cp:lastModifiedBy>Microsoft Office User</cp:lastModifiedBy>
  <cp:revision>709</cp:revision>
  <dcterms:created xsi:type="dcterms:W3CDTF">2015-10-08T14:10:57Z</dcterms:created>
  <dcterms:modified xsi:type="dcterms:W3CDTF">2021-06-07T20:20:47Z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-504340922</vt:i4>
  </property>
  <property fmtid="{D5CDD505-2E9C-101B-9397-08002B2CF9AE}" pid="3" name="_NewReviewCycle">
    <vt:lpwstr/>
  </property>
  <property fmtid="{D5CDD505-2E9C-101B-9397-08002B2CF9AE}" pid="4" name="_EmailSubject">
    <vt:lpwstr>SM breakout session</vt:lpwstr>
  </property>
  <property fmtid="{D5CDD505-2E9C-101B-9397-08002B2CF9AE}" pid="5" name="_AuthorEmail">
    <vt:lpwstr>maria.elena.gammon@sap.com</vt:lpwstr>
  </property>
  <property fmtid="{D5CDD505-2E9C-101B-9397-08002B2CF9AE}" pid="6" name="_AuthorEmailDisplayName">
    <vt:lpwstr>Gammon, Maria Elena</vt:lpwstr>
  </property>
  <property fmtid="{D5CDD505-2E9C-101B-9397-08002B2CF9AE}" pid="7" name="_PreviousAdHocReviewCycleID">
    <vt:i4>-156448419</vt:i4>
  </property>
</Properties>
</file>