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0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0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7" roundtripDataSignature="AMtx7mhCnmjakt+2bM7Dg5EJE5FT4J0ig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A5FC01-9BF6-AD67-B492-06FB935E043B}" name="Maycon Freitas" initials="MF" userId="Maycon Freitas" providerId="None"/>
  <p188:author id="{C6576719-1D50-C3B8-553D-171DE07E708C}" name="Rafael Nogueira Silva" initials="RS" userId="S::1427905@sga.pucminas.br::6825b0ab-4a6e-48a0-a44f-31f5a8494f8d" providerId="AD"/>
  <p188:author id="{247D2C7C-1C83-5314-E0EA-1F705B6703BC}" name="Maycon Ricardo De Freitas" initials="MRDF" userId="Maycon Ricardo De Freita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953F1-F749-4BF5-8F4A-090FE1CCA4BB}">
  <a:tblStyle styleId="{734953F1-F749-4BF5-8F4A-090FE1CCA4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con Freitas" userId="86129a8d-ca0c-4578-a9c0-18cb78c3c2e2" providerId="ADAL" clId="{8B5B6AD2-6411-48EA-BDAF-24AE1EAD9A93}"/>
    <pc:docChg chg="">
      <pc:chgData name="Maycon Freitas" userId="86129a8d-ca0c-4578-a9c0-18cb78c3c2e2" providerId="ADAL" clId="{8B5B6AD2-6411-48EA-BDAF-24AE1EAD9A93}" dt="2022-09-20T11:55:45.044" v="4"/>
      <pc:docMkLst>
        <pc:docMk/>
      </pc:docMkLst>
      <pc:sldChg chg="modCm">
        <pc:chgData name="Maycon Freitas" userId="86129a8d-ca0c-4578-a9c0-18cb78c3c2e2" providerId="ADAL" clId="{8B5B6AD2-6411-48EA-BDAF-24AE1EAD9A93}" dt="2022-09-20T11:53:54.623" v="0"/>
        <pc:sldMkLst>
          <pc:docMk/>
          <pc:sldMk cId="0" sldId="258"/>
        </pc:sldMkLst>
      </pc:sldChg>
      <pc:sldChg chg="modCm">
        <pc:chgData name="Maycon Freitas" userId="86129a8d-ca0c-4578-a9c0-18cb78c3c2e2" providerId="ADAL" clId="{8B5B6AD2-6411-48EA-BDAF-24AE1EAD9A93}" dt="2022-09-20T11:55:45.044" v="4"/>
        <pc:sldMkLst>
          <pc:docMk/>
          <pc:sldMk cId="0" sldId="260"/>
        </pc:sldMkLst>
      </pc:sldChg>
    </pc:docChg>
  </pc:docChgLst>
  <pc:docChgLst>
    <pc:chgData name="Maycon Ricardo De Freitas" userId="86129a8d-ca0c-4578-a9c0-18cb78c3c2e2" providerId="ADAL" clId="{8B5B6AD2-6411-48EA-BDAF-24AE1EAD9A93}"/>
    <pc:docChg chg="undo custSel modSld">
      <pc:chgData name="Maycon Ricardo De Freitas" userId="86129a8d-ca0c-4578-a9c0-18cb78c3c2e2" providerId="ADAL" clId="{8B5B6AD2-6411-48EA-BDAF-24AE1EAD9A93}" dt="2022-09-20T21:53:56.295" v="1" actId="1076"/>
      <pc:docMkLst>
        <pc:docMk/>
      </pc:docMkLst>
      <pc:sldChg chg="modSp mod">
        <pc:chgData name="Maycon Ricardo De Freitas" userId="86129a8d-ca0c-4578-a9c0-18cb78c3c2e2" providerId="ADAL" clId="{8B5B6AD2-6411-48EA-BDAF-24AE1EAD9A93}" dt="2022-09-20T21:53:56.295" v="1" actId="1076"/>
        <pc:sldMkLst>
          <pc:docMk/>
          <pc:sldMk cId="0" sldId="264"/>
        </pc:sldMkLst>
        <pc:graphicFrameChg chg="mod">
          <ac:chgData name="Maycon Ricardo De Freitas" userId="86129a8d-ca0c-4578-a9c0-18cb78c3c2e2" providerId="ADAL" clId="{8B5B6AD2-6411-48EA-BDAF-24AE1EAD9A93}" dt="2022-09-20T21:53:56.295" v="1" actId="1076"/>
          <ac:graphicFrameMkLst>
            <pc:docMk/>
            <pc:sldMk cId="0" sldId="264"/>
            <ac:graphicFrameMk id="180" creationId="{00000000-0000-0000-0000-000000000000}"/>
          </ac:graphicFrameMkLst>
        </pc:graphicFrameChg>
      </pc:sldChg>
    </pc:docChg>
  </pc:docChgLst>
  <pc:docChgLst>
    <pc:chgData name="Rafael Nogueira Silva" userId="S::1427905@sga.pucminas.br::6825b0ab-4a6e-48a0-a44f-31f5a8494f8d" providerId="AD" clId="Web-{86C300E2-0D8E-4594-92C0-DBAA9D4B35CC}"/>
    <pc:docChg chg="modSld">
      <pc:chgData name="Rafael Nogueira Silva" userId="S::1427905@sga.pucminas.br::6825b0ab-4a6e-48a0-a44f-31f5a8494f8d" providerId="AD" clId="Web-{86C300E2-0D8E-4594-92C0-DBAA9D4B35CC}" dt="2022-09-17T18:23:54.103" v="19" actId="20577"/>
      <pc:docMkLst>
        <pc:docMk/>
      </pc:docMkLst>
      <pc:sldChg chg="modSp">
        <pc:chgData name="Rafael Nogueira Silva" userId="S::1427905@sga.pucminas.br::6825b0ab-4a6e-48a0-a44f-31f5a8494f8d" providerId="AD" clId="Web-{86C300E2-0D8E-4594-92C0-DBAA9D4B35CC}" dt="2022-09-17T18:23:54.103" v="19" actId="20577"/>
        <pc:sldMkLst>
          <pc:docMk/>
          <pc:sldMk cId="0" sldId="260"/>
        </pc:sldMkLst>
        <pc:spChg chg="mod">
          <ac:chgData name="Rafael Nogueira Silva" userId="S::1427905@sga.pucminas.br::6825b0ab-4a6e-48a0-a44f-31f5a8494f8d" providerId="AD" clId="Web-{86C300E2-0D8E-4594-92C0-DBAA9D4B35CC}" dt="2022-09-17T18:23:54.103" v="19" actId="20577"/>
          <ac:spMkLst>
            <pc:docMk/>
            <pc:sldMk cId="0" sldId="260"/>
            <ac:spMk id="137" creationId="{00000000-0000-0000-0000-000000000000}"/>
          </ac:spMkLst>
        </pc:spChg>
      </pc:sldChg>
    </pc:docChg>
  </pc:docChgLst>
  <pc:docChgLst>
    <pc:chgData name="Rafael Nogueira Silva" userId="S::1427905@sga.pucminas.br::6825b0ab-4a6e-48a0-a44f-31f5a8494f8d" providerId="AD" clId="Web-{EA95A98C-726A-1595-F8C0-9C86CA965290}"/>
    <pc:docChg chg="mod modSld">
      <pc:chgData name="Rafael Nogueira Silva" userId="S::1427905@sga.pucminas.br::6825b0ab-4a6e-48a0-a44f-31f5a8494f8d" providerId="AD" clId="Web-{EA95A98C-726A-1595-F8C0-9C86CA965290}" dt="2022-09-19T17:12:48.125" v="93" actId="20577"/>
      <pc:docMkLst>
        <pc:docMk/>
      </pc:docMkLst>
      <pc:sldChg chg="modSp modCm">
        <pc:chgData name="Rafael Nogueira Silva" userId="S::1427905@sga.pucminas.br::6825b0ab-4a6e-48a0-a44f-31f5a8494f8d" providerId="AD" clId="Web-{EA95A98C-726A-1595-F8C0-9C86CA965290}" dt="2022-09-19T16:55:03.364" v="19" actId="20577"/>
        <pc:sldMkLst>
          <pc:docMk/>
          <pc:sldMk cId="0" sldId="258"/>
        </pc:sldMkLst>
        <pc:spChg chg="mod">
          <ac:chgData name="Rafael Nogueira Silva" userId="S::1427905@sga.pucminas.br::6825b0ab-4a6e-48a0-a44f-31f5a8494f8d" providerId="AD" clId="Web-{EA95A98C-726A-1595-F8C0-9C86CA965290}" dt="2022-09-19T16:55:03.364" v="19" actId="20577"/>
          <ac:spMkLst>
            <pc:docMk/>
            <pc:sldMk cId="0" sldId="258"/>
            <ac:spMk id="125" creationId="{00000000-0000-0000-0000-000000000000}"/>
          </ac:spMkLst>
        </pc:spChg>
      </pc:sldChg>
      <pc:sldChg chg="modSp modCm">
        <pc:chgData name="Rafael Nogueira Silva" userId="S::1427905@sga.pucminas.br::6825b0ab-4a6e-48a0-a44f-31f5a8494f8d" providerId="AD" clId="Web-{EA95A98C-726A-1595-F8C0-9C86CA965290}" dt="2022-09-19T17:12:48.125" v="93" actId="20577"/>
        <pc:sldMkLst>
          <pc:docMk/>
          <pc:sldMk cId="0" sldId="260"/>
        </pc:sldMkLst>
        <pc:spChg chg="mod">
          <ac:chgData name="Rafael Nogueira Silva" userId="S::1427905@sga.pucminas.br::6825b0ab-4a6e-48a0-a44f-31f5a8494f8d" providerId="AD" clId="Web-{EA95A98C-726A-1595-F8C0-9C86CA965290}" dt="2022-09-19T17:12:48.125" v="93" actId="20577"/>
          <ac:spMkLst>
            <pc:docMk/>
            <pc:sldMk cId="0" sldId="260"/>
            <ac:spMk id="137" creationId="{00000000-0000-0000-0000-000000000000}"/>
          </ac:spMkLst>
        </pc:spChg>
      </pc:sldChg>
    </pc:docChg>
  </pc:docChgLst>
</pc:chgInfo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9E68B8-EB37-4DD2-94B5-F5EDBF4A51D5}" authorId="{99A5FC01-9BF6-AD67-B492-06FB935E043B}" status="resolved" created="2022-09-18T13:56:50.59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125" creationId="{00000000-0000-0000-0000-000000000000}"/>
      <ac:txMk cp="724" len="43">
        <ac:context len="1488" hash="2549219779"/>
      </ac:txMk>
    </ac:txMkLst>
    <p188:pos x="7424821" y="3167545"/>
    <p188:replyLst>
      <p188:reply id="{8851CB19-B572-4E69-8E61-1BA8213E0CD9}" authorId="{C6576719-1D50-C3B8-553D-171DE07E708C}" created="2022-09-19T16:54:57.707">
        <p188:txBody>
          <a:bodyPr/>
          <a:lstStyle/>
          <a:p>
            <a:r>
              <a:rPr lang="pt-BR"/>
              <a:t>Fiz a mudança hehe, realmente estava repetitivo.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acho que ficou repetitivo aqui, não? Talvez seria melhor colocar: "moravam em uma vila e se dedicavam a proteger o mundo e toda a sua vida".. O que acha?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6C38BB-55C4-4BAF-A66D-248D55E29D7F}" authorId="{99A5FC01-9BF6-AD67-B492-06FB935E043B}" status="resolved" created="2022-09-18T14:57:55.37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9" len="19">
        <ac:context len="787" hash="3976979489"/>
      </ac:txMk>
    </ac:txMkLst>
    <p188:pos x="3108960" y="655206"/>
    <p188:replyLst>
      <p188:reply id="{F1FB7541-EF1C-4981-9C22-269ABD6502D1}" authorId="{C6576719-1D50-C3B8-553D-171DE07E708C}" created="2022-09-19T17:08:40.322">
        <p188:txBody>
          <a:bodyPr/>
          <a:lstStyle/>
          <a:p>
            <a:r>
              <a:rPr lang="pt-BR"/>
              <a:t>hehe side-scroller é quando a camera acompanha o player, no caso o player vai acompanhar a câmera, mas coloquei o efeito que devemos colocar, parallax ( onde o fundo mexe e a câmera fica fixa.</a:t>
            </a:r>
          </a:p>
        </p188:txBody>
      </p188:reply>
      <p188:reply id="{03522C3E-71A7-40CE-89A3-0AACFE4E13B0}" authorId="{247D2C7C-1C83-5314-E0EA-1F705B6703BC}" created="2022-09-20T11:54:37.828">
        <p188:txBody>
          <a:bodyPr/>
          <a:lstStyle/>
          <a:p>
            <a:r>
              <a:rPr lang="pt-BR"/>
              <a:t>Entendi, show de bola!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podíamos colocar os termos chiques que os professores falam nas aulas e nos microfundamentos kkkkk, tipo "side-scrolle"r aqui</a:t>
        </a:r>
      </a:p>
    </p188:txBody>
  </p188:cm>
  <p188:cm id="{B093DBAB-4AB4-4119-89C2-D89746AE8BF9}" authorId="{99A5FC01-9BF6-AD67-B492-06FB935E043B}" created="2022-09-18T15:01:42.8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0" len="8">
        <ac:context len="787" hash="3976979489"/>
      </ac:txMk>
    </ac:txMkLst>
    <p188:pos x="1645920" y="270195"/>
    <p188:replyLst>
      <p188:reply id="{037EEF9C-C1BF-43DA-8CED-728F8FA6F827}" authorId="{C6576719-1D50-C3B8-553D-171DE07E708C}" created="2022-09-19T17:11:02.982">
        <p188:txBody>
          <a:bodyPr/>
          <a:lstStyle/>
          <a:p>
            <a:r>
              <a:rPr lang="pt-BR"/>
              <a:t>será que é diboas colocar contador? hehe vou adicionar se por acaso não conseguirmos fazer tiramos antes de entregar.</a:t>
            </a:r>
          </a:p>
        </p188:txBody>
      </p188:reply>
      <p188:reply id="{13030EEE-1114-4D63-BE42-D1A8201247AF}" authorId="{247D2C7C-1C83-5314-E0EA-1F705B6703BC}" created="2022-09-20T11:55:20.036">
        <p188:txBody>
          <a:bodyPr/>
          <a:lstStyle/>
          <a:p>
            <a:r>
              <a:rPr lang="pt-BR"/>
              <a:t>Podemos perguntar hoje na aula, anotar umas dúvidas e perguntar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podemos adicionar tbm sobre recompensas e feedbacks:
- Recompensas baseadas em Pontuação (inimigos destruídos)
- Feedbacks tipo: Você destruiu 5 inimigos, 10 inimigos, 20, 50, ....</a:t>
        </a:r>
      </a:p>
    </p188:txBody>
  </p188:cm>
  <p188:cm id="{2F9A3AFC-6254-4D58-B85D-7A23B9C13B12}" authorId="{99A5FC01-9BF6-AD67-B492-06FB935E043B}" status="resolved" created="2022-09-18T15:02:45.25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441" len="5">
        <ac:context len="787" hash="3976979489"/>
      </ac:txMk>
    </ac:txMkLst>
    <p188:pos x="895149" y="2955644"/>
    <p188:replyLst>
      <p188:reply id="{A9F6F2F3-8930-4041-91FC-B87E29CEBAF2}" authorId="{C6576719-1D50-C3B8-553D-171DE07E708C}" created="2022-09-19T17:12:44.500">
        <p188:txBody>
          <a:bodyPr/>
          <a:lstStyle/>
          <a:p>
            <a:r>
              <a:rPr lang="pt-BR"/>
              <a:t>inclui nas mecânicas! 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os feedbacks poderiam dar power ups para o jogador tbm... Tipo, se destruiu 20 inimigos, aumenta a cadência de tiros, se destruiu 50, ganha mais 1 vida, ....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Mystic Rescue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Game Design Review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523880" y="4663440"/>
            <a:ext cx="9142560" cy="11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logo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temporária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mas algo que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indique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design visual do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colocado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apenas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temporário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visual/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tenha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sido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decidido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524240" y="3766320"/>
            <a:ext cx="914256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err="1">
                <a:latin typeface="+mn-lt"/>
                <a:ea typeface="Courier"/>
                <a:cs typeface="Courier"/>
                <a:sym typeface="Courier"/>
              </a:rPr>
              <a:t>Maycon</a:t>
            </a:r>
            <a:r>
              <a:rPr lang="pt-BR" sz="2400">
                <a:latin typeface="+mn-lt"/>
                <a:ea typeface="Courier"/>
                <a:cs typeface="Courier"/>
                <a:sym typeface="Courier"/>
              </a:rPr>
              <a:t> Ricardo de Freitas, Rafael Nogueira Silva, Silvia Freitas de Almeida.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 extras para considerar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Colocar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cheats e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necessárias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pra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avaliadores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conhecidos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da Build.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Catalogar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alterações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Avisos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gerais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produção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Conceito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677893" y="1689135"/>
            <a:ext cx="10514100" cy="4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Shoot’em</a:t>
            </a: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up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públicos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latin typeface="Calibri"/>
                <a:cs typeface="Calibri"/>
                <a:sym typeface="Calibri"/>
              </a:rPr>
              <a:t>Atirar e eliminar os inimigos que aparecem na tela, ao mesmo tempo que é necessário desviar dos tiros inimigos e eventuais obstáculos que possam aparecer, coletar </a:t>
            </a:r>
            <a:r>
              <a:rPr lang="pt-BR" sz="2800" err="1">
                <a:latin typeface="Calibri"/>
                <a:cs typeface="Calibri"/>
                <a:sym typeface="Calibri"/>
              </a:rPr>
              <a:t>power-ups</a:t>
            </a:r>
            <a:r>
              <a:rPr lang="pt-BR" sz="2800">
                <a:latin typeface="Calibri"/>
                <a:cs typeface="Calibri"/>
                <a:sym typeface="Calibri"/>
              </a:rPr>
              <a:t> para fortalecer o jogador e derrotar os chefes de fase .</a:t>
            </a:r>
            <a:endParaRPr lang="pt-BR"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838080" y="182160"/>
            <a:ext cx="1051416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Universo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11760" y="682560"/>
            <a:ext cx="11978640" cy="6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indent="-226695">
              <a:lnSpc>
                <a:spcPct val="90000"/>
              </a:lnSpc>
              <a:spcBef>
                <a:spcPts val="1001"/>
              </a:spcBef>
              <a:buSzPts val="2800"/>
              <a:buFont typeface="Arial"/>
              <a:buChar char="•"/>
            </a:pPr>
            <a:r>
              <a:rPr lang="pt-BR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Há milhares de milhões de anos os deuses da criação decidiram criar um universo, porém queriam que toda a vida criada nesse universo não tivesse interferência deles mesmos, assim foi criado EVA, um planeta que em seu núcleo há a capacidade de criar vida. A partir de EVA foram criados diversos planetas e em cada planeta EVA criou uma biodiversidade única com seres únicos, criando assim todo o universo. Todos os seres criados inicialmente tinham o conhecimento de sua criação, porém com o passar do tempo e das gerações esse conhecimento foi-s</a:t>
            </a:r>
            <a:r>
              <a:rPr lang="pt-BR" sz="2300">
                <a:latin typeface="Calibri"/>
                <a:ea typeface="Calibri"/>
                <a:cs typeface="Calibri"/>
                <a:sym typeface="Calibri"/>
              </a:rPr>
              <a:t>e perdido, exceto no mundo onde tudo se originou. Milhares de anos após toda a criação os habitantes de EVA, seres mágicos com distintas habilidades que moravam em uma vila e se dedicavam  a proteger o mundo e toda a vida nele existente. Porém antes mesmo que pudessem reagir apareceu uma nave com um formato de serpente e prendeu a vila toda em um domo de energia que drenou grande parte de seus poderes e continuava a drenar pouco a pouco suas vidas e ao mesmo tempo toda a vida do planeta. Enquanto isso, um pouco longe da vila, estavam três jovens amigos que, durante uma discussão amigável, sentem que algo está diferente e que está acontecendo algo ruim, então decidem voltar para a vila voando em suas vassouras mágicas e se deparam com toda a situação de seu povo. Após conseguir dialogar com o pai de um deles que era o chefe da vila, partem em busca da fonte de tudo aquilo afim de libertar suas famílias e salvar todo o seu mundo.</a:t>
            </a:r>
            <a:endParaRPr lang="pt-BR" sz="23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Personagens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5314" y="1315616"/>
            <a:ext cx="12008497" cy="539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latin typeface="Arial"/>
                <a:ea typeface="Arial"/>
                <a:cs typeface="Arial"/>
                <a:sym typeface="Arial"/>
              </a:rPr>
              <a:t>Personagens jogáveis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Cryani – Maga de gelo com disparos de projéteis seguindo o seu elemento.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err="1">
                <a:latin typeface="Calibri"/>
                <a:cs typeface="Calibri"/>
                <a:sym typeface="Calibri"/>
              </a:rPr>
              <a:t>Pyron</a:t>
            </a:r>
            <a:r>
              <a:rPr lang="pt-BR" sz="2800">
                <a:latin typeface="Calibri"/>
                <a:cs typeface="Calibri"/>
                <a:sym typeface="Calibri"/>
              </a:rPr>
              <a:t> – Mago de fogo com disparos de projéteis seguindo o seu elemento.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latin typeface="Calibri"/>
                <a:ea typeface="Arial"/>
                <a:cs typeface="Calibri"/>
                <a:sym typeface="Calibri"/>
              </a:rPr>
              <a:t>Raiden – Mago de raio com disparos de projéteis seguindo o seu elemento.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Personagens não jogáveis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Minion 1 – Nave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pequena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Minion 2 – Nave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pequena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Minion 3 – Nave media com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circulares.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cs typeface="Calibri"/>
                <a:sym typeface="Calibri"/>
              </a:rPr>
              <a:t>Boss 1 – Nave </a:t>
            </a:r>
            <a:r>
              <a:rPr lang="en-US" sz="2800" err="1">
                <a:latin typeface="Calibri"/>
                <a:cs typeface="Calibri"/>
                <a:sym typeface="Calibri"/>
              </a:rPr>
              <a:t>grande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projéteis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verdes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padrão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reto</a:t>
            </a:r>
            <a:r>
              <a:rPr lang="en-US" sz="2800">
                <a:latin typeface="Calibri"/>
                <a:cs typeface="Calibri"/>
                <a:sym typeface="Calibri"/>
              </a:rPr>
              <a:t> e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Boss 2 – Nave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grande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padrão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circular e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cs typeface="Calibri"/>
                <a:sym typeface="Calibri"/>
              </a:rPr>
              <a:t>Boss 3 – Nave </a:t>
            </a:r>
            <a:r>
              <a:rPr lang="en-US" sz="2800" err="1">
                <a:latin typeface="Calibri"/>
                <a:cs typeface="Calibri"/>
                <a:sym typeface="Calibri"/>
              </a:rPr>
              <a:t>grande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os</a:t>
            </a:r>
            <a:r>
              <a:rPr lang="en-US" sz="2800">
                <a:latin typeface="Calibri"/>
                <a:cs typeface="Calibri"/>
                <a:sym typeface="Calibri"/>
              </a:rPr>
              <a:t> 3 </a:t>
            </a:r>
            <a:r>
              <a:rPr lang="en-US" sz="2800" err="1">
                <a:latin typeface="Calibri"/>
                <a:cs typeface="Calibri"/>
                <a:sym typeface="Calibri"/>
              </a:rPr>
              <a:t>padrões</a:t>
            </a:r>
            <a:r>
              <a:rPr lang="en-US" sz="2800">
                <a:latin typeface="Calibri"/>
                <a:cs typeface="Calibri"/>
                <a:sym typeface="Calibri"/>
              </a:rPr>
              <a:t> e com </a:t>
            </a:r>
            <a:r>
              <a:rPr lang="en-US" sz="2800" err="1">
                <a:latin typeface="Calibri"/>
                <a:cs typeface="Calibri"/>
                <a:sym typeface="Calibri"/>
              </a:rPr>
              <a:t>tiros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massivos</a:t>
            </a:r>
            <a:r>
              <a:rPr lang="en-US" sz="2800">
                <a:latin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Regras, Mecânicas e itens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1240971"/>
            <a:ext cx="12073812" cy="561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Mecânica</a:t>
            </a:r>
            <a:endParaRPr lang="pt-BR"/>
          </a:p>
          <a:p>
            <a:pPr marL="458470" indent="-457200">
              <a:lnSpc>
                <a:spcPct val="90000"/>
              </a:lnSpc>
              <a:buSzPts val="2800"/>
              <a:buChar char="•"/>
            </a:pPr>
            <a:r>
              <a:rPr lang="pt-BR" sz="2000"/>
              <a:t>Ângulo de câmera 2D - </a:t>
            </a:r>
            <a:r>
              <a:rPr lang="pt-BR" sz="2000" err="1"/>
              <a:t>Parallax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Personagem jogável se locomove voando em uma vassouras nas direções cima, baixo, para frente e para trás.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 b="0" i="0" u="none" strike="noStrike" cap="none">
                <a:latin typeface="Arial"/>
                <a:ea typeface="Arial"/>
                <a:cs typeface="Arial"/>
                <a:sym typeface="Arial"/>
              </a:rPr>
              <a:t>Dispara projéteis para destruir </a:t>
            </a:r>
            <a:r>
              <a:rPr lang="pt-BR" sz="2000"/>
              <a:t>inimigos ao mesmo tempo que se move para desviar dos projéteis inimigos.</a:t>
            </a:r>
          </a:p>
          <a:p>
            <a:pPr marL="45847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Contador de pontuações ( Score e inimigos abatidos ) com recompensas.</a:t>
            </a:r>
          </a:p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Regras</a:t>
            </a:r>
            <a:endParaRPr lang="pt-BR" sz="2800" b="0" i="0" u="none" strike="noStrike" cap="none">
              <a:latin typeface="Arial"/>
              <a:ea typeface="Arial"/>
              <a:cs typeface="Arial"/>
            </a:endParaRP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Caso o jogador colida três vezes com disparos inimigos, com obstáculos ou com as naves inimigas, será game over.</a:t>
            </a:r>
          </a:p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Itens</a:t>
            </a:r>
            <a:endParaRPr lang="pt-BR" sz="2800" b="0" i="0" u="none" strike="noStrike" cap="none">
              <a:latin typeface="Arial"/>
              <a:ea typeface="Arial"/>
              <a:cs typeface="Arial"/>
            </a:endParaRP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vida – aumenta a quantidade de vida (</a:t>
            </a:r>
            <a:r>
              <a:rPr lang="pt-BR" sz="2000" err="1"/>
              <a:t>max</a:t>
            </a:r>
            <a:r>
              <a:rPr lang="pt-BR" sz="2000"/>
              <a:t> 5).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cadência de tiros – aumenta a velocidade dos disparos.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múltiplos tiros – aumenta a quantidade de projéteis disparados ao mesmo tempo em linha vertical (</a:t>
            </a:r>
            <a:r>
              <a:rPr lang="pt-BR" sz="2000" err="1"/>
              <a:t>max</a:t>
            </a:r>
            <a:r>
              <a:rPr lang="pt-BR" sz="2000"/>
              <a:t> 2).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Bomba – item usável que elimina todos os projéteis e </a:t>
            </a:r>
            <a:r>
              <a:rPr lang="pt-BR" sz="2000" err="1"/>
              <a:t>minions</a:t>
            </a:r>
            <a:r>
              <a:rPr lang="pt-BR" sz="2000"/>
              <a:t>, causando danos considerável no Boss.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Ex:. Um ARPG FPS,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poderia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Diablo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drop e build, com a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seguinte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legenda: “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Diablo – Blizzard, 1997;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drop e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inventário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assim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build de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personagem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usadas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imagens dos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foram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para as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planejadas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contebdo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legenda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curta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com: 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developer, data de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lançamento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e qual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usaram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inspiração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Cenário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Primeira fase: Uma floresta vista lateralmente durante o dia com uma grande biodiversidade, chegando ao fim com uma visão da entrada de uma caverna.</a:t>
            </a:r>
          </a:p>
          <a:p>
            <a:pPr marL="144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pt-BR"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latin typeface="Calibri"/>
                <a:cs typeface="Calibri"/>
                <a:sym typeface="Calibri"/>
              </a:rPr>
              <a:t>Segunda fase: Vista interna de uma caverna com alguns obstáculos de estalactites, chegando ao fim com uma visão de templo e um portal.</a:t>
            </a:r>
          </a:p>
          <a:p>
            <a:pPr marL="144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pt-BR" sz="2800">
              <a:latin typeface="Calibri"/>
              <a:cs typeface="Calibri"/>
              <a:sym typeface="Calibri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latin typeface="Calibri"/>
                <a:cs typeface="Calibri"/>
                <a:sym typeface="Calibri"/>
              </a:rPr>
              <a:t>Terceira fase: Vista de uma floresta mística a noite, chegando ao fim em um lago em formato de lua ao fundo com um castelo e no alto deste castelo a copa de uma enorme árvore.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8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8"/>
          <p:cNvSpPr txBox="1"/>
          <p:nvPr/>
        </p:nvSpPr>
        <p:spPr>
          <a:xfrm>
            <a:off x="548640" y="1108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Fluxograma do Jogo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luxograma: Processo Alternativo 1">
            <a:extLst>
              <a:ext uri="{FF2B5EF4-FFF2-40B4-BE49-F238E27FC236}">
                <a16:creationId xmlns:a16="http://schemas.microsoft.com/office/drawing/2014/main" id="{F05CEDBE-1EEA-FDE6-4A3A-0B04D1252E86}"/>
              </a:ext>
            </a:extLst>
          </p:cNvPr>
          <p:cNvSpPr/>
          <p:nvPr/>
        </p:nvSpPr>
        <p:spPr>
          <a:xfrm>
            <a:off x="548640" y="1231641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Menu</a:t>
            </a:r>
          </a:p>
        </p:txBody>
      </p: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DDE60B4C-99AD-3DD6-8949-76EBE4B9CC50}"/>
              </a:ext>
            </a:extLst>
          </p:cNvPr>
          <p:cNvSpPr/>
          <p:nvPr/>
        </p:nvSpPr>
        <p:spPr>
          <a:xfrm>
            <a:off x="2972733" y="1231641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Seleção de Personagem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D755B0BB-F154-F4D4-44DC-F9A2ECAACD4D}"/>
              </a:ext>
            </a:extLst>
          </p:cNvPr>
          <p:cNvSpPr/>
          <p:nvPr/>
        </p:nvSpPr>
        <p:spPr>
          <a:xfrm>
            <a:off x="2972732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Primeira Fase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E533A9FA-82BC-2665-575D-55CF5710F100}"/>
              </a:ext>
            </a:extLst>
          </p:cNvPr>
          <p:cNvSpPr/>
          <p:nvPr/>
        </p:nvSpPr>
        <p:spPr>
          <a:xfrm>
            <a:off x="5837856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Segunda Fase</a:t>
            </a: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8DB8952C-0E1A-0872-38F9-0DEE5EB09C49}"/>
              </a:ext>
            </a:extLst>
          </p:cNvPr>
          <p:cNvSpPr/>
          <p:nvPr/>
        </p:nvSpPr>
        <p:spPr>
          <a:xfrm>
            <a:off x="8702980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Fase Final</a:t>
            </a:r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25595AA6-A7AF-2A00-F17E-232DCC14C7B6}"/>
              </a:ext>
            </a:extLst>
          </p:cNvPr>
          <p:cNvSpPr/>
          <p:nvPr/>
        </p:nvSpPr>
        <p:spPr>
          <a:xfrm>
            <a:off x="5720602" y="5318450"/>
            <a:ext cx="1925213" cy="1250302"/>
          </a:xfrm>
          <a:prstGeom prst="flowChartDecis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Game Over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CE953CA1-BA4B-37C0-13A9-4E29A7DADF31}"/>
              </a:ext>
            </a:extLst>
          </p:cNvPr>
          <p:cNvSpPr/>
          <p:nvPr/>
        </p:nvSpPr>
        <p:spPr>
          <a:xfrm>
            <a:off x="5837854" y="989046"/>
            <a:ext cx="1690707" cy="125030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Pausa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2FCF443-F81F-6903-F752-65297A45604C}"/>
              </a:ext>
            </a:extLst>
          </p:cNvPr>
          <p:cNvCxnSpPr>
            <a:stCxn id="2" idx="3"/>
            <a:endCxn id="24" idx="1"/>
          </p:cNvCxnSpPr>
          <p:nvPr/>
        </p:nvCxnSpPr>
        <p:spPr>
          <a:xfrm>
            <a:off x="2239347" y="1763486"/>
            <a:ext cx="733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8B3BFA1-7618-7C21-C892-6D6A4DD9C31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3818086" y="2295331"/>
            <a:ext cx="1" cy="951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2B2F78A-2591-C092-1F04-FC8C216F663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663439" y="3778899"/>
            <a:ext cx="1174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64AFCB-3A6F-155A-193E-CC25901A1BA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528563" y="3778899"/>
            <a:ext cx="1174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962DB79-F789-AA1F-DBE8-A866191F8FE1}"/>
              </a:ext>
            </a:extLst>
          </p:cNvPr>
          <p:cNvCxnSpPr>
            <a:stCxn id="25" idx="2"/>
          </p:cNvCxnSpPr>
          <p:nvPr/>
        </p:nvCxnSpPr>
        <p:spPr>
          <a:xfrm>
            <a:off x="3818086" y="4310744"/>
            <a:ext cx="2414763" cy="1268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8F2D79F-B6F2-DCF0-9223-A4ADE8EE9522}"/>
              </a:ext>
            </a:extLst>
          </p:cNvPr>
          <p:cNvCxnSpPr>
            <a:stCxn id="26" idx="2"/>
            <a:endCxn id="3" idx="0"/>
          </p:cNvCxnSpPr>
          <p:nvPr/>
        </p:nvCxnSpPr>
        <p:spPr>
          <a:xfrm flipH="1">
            <a:off x="6683209" y="4310744"/>
            <a:ext cx="1" cy="1007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78A5EE-4BCE-4115-8136-9001441C3D6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133570" y="4310744"/>
            <a:ext cx="2414764" cy="1268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F1C0BEF-0150-5D70-475B-0D0463DAC3E7}"/>
              </a:ext>
            </a:extLst>
          </p:cNvPr>
          <p:cNvCxnSpPr>
            <a:endCxn id="4" idx="3"/>
          </p:cNvCxnSpPr>
          <p:nvPr/>
        </p:nvCxnSpPr>
        <p:spPr>
          <a:xfrm flipV="1">
            <a:off x="4590661" y="2056246"/>
            <a:ext cx="1494791" cy="1190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EE550FC-6FB3-03FF-89AF-4AD352A554D6}"/>
              </a:ext>
            </a:extLst>
          </p:cNvPr>
          <p:cNvCxnSpPr>
            <a:stCxn id="26" idx="0"/>
            <a:endCxn id="4" idx="4"/>
          </p:cNvCxnSpPr>
          <p:nvPr/>
        </p:nvCxnSpPr>
        <p:spPr>
          <a:xfrm flipH="1" flipV="1">
            <a:off x="6683208" y="2239348"/>
            <a:ext cx="2" cy="1007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765C9E3-CE5F-902A-1F1E-F376A3E81512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7280963" y="2056246"/>
            <a:ext cx="1508474" cy="1190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ABA39461-EC80-838B-7A87-9CB6660B575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>
            <a:off x="1393994" y="2295331"/>
            <a:ext cx="4326608" cy="36482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uxograma: Preparação 31">
            <a:extLst>
              <a:ext uri="{FF2B5EF4-FFF2-40B4-BE49-F238E27FC236}">
                <a16:creationId xmlns:a16="http://schemas.microsoft.com/office/drawing/2014/main" id="{C551E81B-DD9D-583A-9B94-7A4126CA7994}"/>
              </a:ext>
            </a:extLst>
          </p:cNvPr>
          <p:cNvSpPr/>
          <p:nvPr/>
        </p:nvSpPr>
        <p:spPr>
          <a:xfrm>
            <a:off x="8838605" y="1108010"/>
            <a:ext cx="1690707" cy="1054360"/>
          </a:xfrm>
          <a:prstGeom prst="flowChartPreparat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Opções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EC3C2B7-632B-EC01-8FF6-650BF704808B}"/>
              </a:ext>
            </a:extLst>
          </p:cNvPr>
          <p:cNvCxnSpPr>
            <a:stCxn id="4" idx="6"/>
            <a:endCxn id="32" idx="1"/>
          </p:cNvCxnSpPr>
          <p:nvPr/>
        </p:nvCxnSpPr>
        <p:spPr>
          <a:xfrm>
            <a:off x="7528561" y="1614197"/>
            <a:ext cx="1310044" cy="20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45BB9778-E410-DDD5-BB12-D4CF4FF6CAF6}"/>
              </a:ext>
            </a:extLst>
          </p:cNvPr>
          <p:cNvCxnSpPr>
            <a:cxnSpLocks/>
            <a:stCxn id="32" idx="0"/>
            <a:endCxn id="2" idx="0"/>
          </p:cNvCxnSpPr>
          <p:nvPr/>
        </p:nvCxnSpPr>
        <p:spPr>
          <a:xfrm rot="16200000" flipH="1" flipV="1">
            <a:off x="5477161" y="-2975158"/>
            <a:ext cx="123631" cy="8289965"/>
          </a:xfrm>
          <a:prstGeom prst="bentConnector3">
            <a:avLst>
              <a:gd name="adj1" fmla="val -1849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838080" y="72360"/>
            <a:ext cx="10514160" cy="31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de produção (lista de todos os elementos a serem produzidos e seu status)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9"/>
          <p:cNvGraphicFramePr/>
          <p:nvPr>
            <p:extLst>
              <p:ext uri="{D42A27DB-BD31-4B8C-83A1-F6EECF244321}">
                <p14:modId xmlns:p14="http://schemas.microsoft.com/office/powerpoint/2010/main" val="3379381953"/>
              </p:ext>
            </p:extLst>
          </p:nvPr>
        </p:nvGraphicFramePr>
        <p:xfrm>
          <a:off x="130680" y="401400"/>
          <a:ext cx="11883600" cy="6405035"/>
        </p:xfrm>
        <a:graphic>
          <a:graphicData uri="http://schemas.openxmlformats.org/drawingml/2006/table">
            <a:tbl>
              <a:tblPr>
                <a:noFill/>
                <a:tableStyleId>{734953F1-F749-4BF5-8F4A-090FE1CCA4BB}</a:tableStyleId>
              </a:tblPr>
              <a:tblGrid>
                <a:gridCol w="13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Lista de </a:t>
                      </a:r>
                      <a:r>
                        <a:rPr lang="en-US" sz="1100" b="0" u="none" strike="noStrike" cap="none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afazeres</a:t>
                      </a: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Descrição: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Modelagem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Cor/textura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FBX (Unity)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Bugs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Resolvido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Lhama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Personagem jogável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Girafa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Inimigo 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de diálogos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Balṍes que aparecem durante o combate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Balão não some após confirmação do player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Controle de personagem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Joypad default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</dc:creator>
  <cp:revision>1</cp:revision>
  <dcterms:created xsi:type="dcterms:W3CDTF">2020-02-14T14:05:42Z</dcterms:created>
  <dcterms:modified xsi:type="dcterms:W3CDTF">2022-09-20T22:20:01Z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