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CFEE"/>
    <a:srgbClr val="048D94"/>
    <a:srgbClr val="156082"/>
    <a:srgbClr val="1F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4954-7658-AEAA-B74B-60F8CE941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F8C96-E193-A07B-7BB6-CE0359CA7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54A9-DEBA-5973-516C-4D557CA1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0752-EBB9-4081-BBE3-6D00F6810C36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BD5B8-A745-170B-3DB2-10B721DC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B0333-17C0-7729-FE17-062FD2A3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9770-0991-43C3-A13D-A4C4A0E46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15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4D1F-F3BD-6DD5-DD44-8252A904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91CA3-D780-2B98-D0D7-6B136870E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C8357-EC09-1219-82BF-7E6CEC2B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0752-EBB9-4081-BBE3-6D00F6810C36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60D84-2623-F9F3-FB14-837FD898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2CEF4-D525-F069-B7B8-BA26A9AB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9770-0991-43C3-A13D-A4C4A0E46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32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62F08-2186-585C-111B-3211E5CCF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6815F-763D-3460-CC29-0B0AD766D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8DB7E-D309-77BB-9BF1-F2001E0A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0752-EBB9-4081-BBE3-6D00F6810C36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61D4A-E514-EB7E-BBAE-3B579F16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AFFF-2CE7-48C7-B6E2-50CF9654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9770-0991-43C3-A13D-A4C4A0E46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07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7587-54A4-7A1A-448E-FAB56B63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FBF1-848C-E159-D4C3-611172C81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30D1E-AC64-FA09-701D-6F752CBD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0752-EBB9-4081-BBE3-6D00F6810C36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79B9F-E58F-A4D0-9065-797BB77A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93C6F-CC80-296E-DA8B-24427C62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9770-0991-43C3-A13D-A4C4A0E46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41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F595-68C6-34BE-2612-8C2AAF7E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72F22-2A57-A558-0499-CD5192D3C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740CE-AF2C-A31F-655D-4468A085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0752-EBB9-4081-BBE3-6D00F6810C36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ED6A0-3CA3-5AF5-BF65-2114008F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DE3D-5432-EECB-7E7F-D8765FA1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9770-0991-43C3-A13D-A4C4A0E46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92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DEB0-FBC6-D678-1D57-B235E17BB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83066-7188-FA60-89EC-00EF8AE4E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4B8B5-DE0A-3235-ABEB-15E9725FF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A4769-8A31-E4AF-3DAE-435E03BB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0752-EBB9-4081-BBE3-6D00F6810C36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202C0-EBA6-83FF-2798-D7A2C087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94A17-B498-F1F8-DACA-1A80226E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9770-0991-43C3-A13D-A4C4A0E46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96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C961-9930-2619-2275-49676A1A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4D76A-DD27-BF7F-F97D-3755DDD87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8F625-B352-AF67-7E98-052F54777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FBF7C-69A7-F4C8-3AAA-E30F93CC0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7F168-5683-ECC0-49E0-7DC6FC8E3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F5603-4CB6-9530-5AFF-1F2870A7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0752-EBB9-4081-BBE3-6D00F6810C36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2DBE6-CA0D-DB74-01C1-E243283BD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C84FD-C3DC-C22C-B51F-2EA2EB25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9770-0991-43C3-A13D-A4C4A0E46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67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C1C0-B4D7-84FB-D957-5EC3EFEF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A062B-92C1-FBDB-98AE-629DBE1E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0752-EBB9-4081-BBE3-6D00F6810C36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E1EAC-44B0-7575-7AF3-E9C8A150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9E06B-E1F9-442A-7054-CB02399F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9770-0991-43C3-A13D-A4C4A0E46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15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78163-8ACE-F2BE-ADBA-1759F6C0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0752-EBB9-4081-BBE3-6D00F6810C36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CF951-0920-FB2E-03F5-001DD1D5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97F15-4AD1-EEAE-D6C4-3E3E000D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9770-0991-43C3-A13D-A4C4A0E46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73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D9A7-3767-72F1-71CD-A2A628DC3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5F9D-9B44-C756-17AE-66FDEE15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EB071-AD0A-EAA3-B997-842FC1724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FE280-1E37-C239-F8CB-8605C522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0752-EBB9-4081-BBE3-6D00F6810C36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1E95-C285-A62D-C43F-25CF1CC1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51F14-B3DF-BA4D-6F55-D8464AD0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9770-0991-43C3-A13D-A4C4A0E46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24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4B09-2A53-AA2A-53BB-7CEF95CC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431A5-EC43-78E7-CF3D-8A400D911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16420-7640-1E75-2AB0-6CB3FBFF5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95733-26A0-6C5A-93C5-919F70CF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0752-EBB9-4081-BBE3-6D00F6810C36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B46AA-C399-E0F3-9E4C-7BB1DC3C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6CAB9-D7DD-FEA7-D223-E0E45673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9770-0991-43C3-A13D-A4C4A0E46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1726E-718F-4F97-75B2-935787E0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9A6C0-ED08-C600-CFEB-51A012E97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FA15C-86FE-2994-8160-13F4D83F4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C0752-EBB9-4081-BBE3-6D00F6810C36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5DBE-3366-FFCB-6E39-4865E64EE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1B470-5CF7-72F1-A078-042EDDF4B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2A9770-0991-43C3-A13D-A4C4A0E46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1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784-A472-810C-7F59-436DDC1D8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using </a:t>
            </a:r>
            <a:r>
              <a:rPr lang="en-US" dirty="0" err="1"/>
              <a:t>MeSH</a:t>
            </a:r>
            <a:r>
              <a:rPr lang="en-US" dirty="0"/>
              <a:t> tags for Literature Based Discovery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3E6A0-E3CA-1AA5-09C6-D89B2026A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4918"/>
            <a:ext cx="9144000" cy="1655762"/>
          </a:xfrm>
        </p:spPr>
        <p:txBody>
          <a:bodyPr/>
          <a:lstStyle/>
          <a:p>
            <a:r>
              <a:rPr lang="en-US" dirty="0"/>
              <a:t>Timothy Baldock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3328E-C3CD-7114-A1B2-6B05CB1D79B2}"/>
              </a:ext>
            </a:extLst>
          </p:cNvPr>
          <p:cNvCxnSpPr/>
          <p:nvPr/>
        </p:nvCxnSpPr>
        <p:spPr>
          <a:xfrm>
            <a:off x="0" y="360203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2683F1-176E-8CA3-DF22-91A9E0B8C2B6}"/>
              </a:ext>
            </a:extLst>
          </p:cNvPr>
          <p:cNvCxnSpPr/>
          <p:nvPr/>
        </p:nvCxnSpPr>
        <p:spPr>
          <a:xfrm flipV="1">
            <a:off x="-121920" y="-152400"/>
            <a:ext cx="1645920" cy="2072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DA7C77-4739-CD3F-0EC8-89FD19991AF0}"/>
              </a:ext>
            </a:extLst>
          </p:cNvPr>
          <p:cNvCxnSpPr/>
          <p:nvPr/>
        </p:nvCxnSpPr>
        <p:spPr>
          <a:xfrm flipV="1">
            <a:off x="-294640" y="-152400"/>
            <a:ext cx="1351280" cy="1656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9A568-C6B8-0DC3-10B8-ADE0DD52EF0E}"/>
              </a:ext>
            </a:extLst>
          </p:cNvPr>
          <p:cNvCxnSpPr/>
          <p:nvPr/>
        </p:nvCxnSpPr>
        <p:spPr>
          <a:xfrm flipV="1">
            <a:off x="-193040" y="-152400"/>
            <a:ext cx="812800" cy="955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1F9B85-AED4-914D-472B-6DA03C0F242A}"/>
              </a:ext>
            </a:extLst>
          </p:cNvPr>
          <p:cNvGrpSpPr/>
          <p:nvPr/>
        </p:nvGrpSpPr>
        <p:grpSpPr>
          <a:xfrm>
            <a:off x="10566400" y="4683760"/>
            <a:ext cx="2032000" cy="2336796"/>
            <a:chOff x="10566400" y="4683760"/>
            <a:chExt cx="2032000" cy="233679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124883-4449-9D79-2CED-07E912311641}"/>
                </a:ext>
              </a:extLst>
            </p:cNvPr>
            <p:cNvSpPr/>
            <p:nvPr/>
          </p:nvSpPr>
          <p:spPr>
            <a:xfrm>
              <a:off x="11308080" y="4683760"/>
              <a:ext cx="1290320" cy="1564640"/>
            </a:xfrm>
            <a:prstGeom prst="rect">
              <a:avLst/>
            </a:prstGeom>
            <a:solidFill>
              <a:srgbClr val="048D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7D02AD-B136-C19F-008A-5ACAB9537E5B}"/>
                </a:ext>
              </a:extLst>
            </p:cNvPr>
            <p:cNvSpPr/>
            <p:nvPr/>
          </p:nvSpPr>
          <p:spPr>
            <a:xfrm>
              <a:off x="10566400" y="5537200"/>
              <a:ext cx="1849120" cy="1483356"/>
            </a:xfrm>
            <a:prstGeom prst="rect">
              <a:avLst/>
            </a:prstGeom>
            <a:solidFill>
              <a:srgbClr val="15608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2906502-EC6C-ECF8-5DBD-293511B8A1E1}"/>
                </a:ext>
              </a:extLst>
            </p:cNvPr>
            <p:cNvSpPr/>
            <p:nvPr/>
          </p:nvSpPr>
          <p:spPr>
            <a:xfrm>
              <a:off x="11074400" y="5313680"/>
              <a:ext cx="548640" cy="711200"/>
            </a:xfrm>
            <a:prstGeom prst="rect">
              <a:avLst/>
            </a:prstGeom>
            <a:solidFill>
              <a:srgbClr val="12CF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8" name="Picture 17" descr="A blue and black network&#10;&#10;Description automatically generated">
            <a:extLst>
              <a:ext uri="{FF2B5EF4-FFF2-40B4-BE49-F238E27FC236}">
                <a16:creationId xmlns:a16="http://schemas.microsoft.com/office/drawing/2014/main" id="{8FEAF38B-9867-6DA2-2ED7-4A54C510F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7" y="5213760"/>
            <a:ext cx="1315134" cy="14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9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784-A472-810C-7F59-436DDC1D8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683"/>
            <a:ext cx="9144000" cy="1092517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3E6A0-E3CA-1AA5-09C6-D89B2026A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6243"/>
            <a:ext cx="9144000" cy="430783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High rate of research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Very difficult for researchers to keep pace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Connections between research are lost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Literature based discovery addresses this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Create automated systems that can predict these links between research</a:t>
            </a:r>
          </a:p>
          <a:p>
            <a:pPr algn="l"/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3328E-C3CD-7114-A1B2-6B05CB1D79B2}"/>
              </a:ext>
            </a:extLst>
          </p:cNvPr>
          <p:cNvCxnSpPr>
            <a:cxnSpLocks/>
          </p:cNvCxnSpPr>
          <p:nvPr/>
        </p:nvCxnSpPr>
        <p:spPr>
          <a:xfrm>
            <a:off x="335280" y="1336358"/>
            <a:ext cx="11856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2683F1-176E-8CA3-DF22-91A9E0B8C2B6}"/>
              </a:ext>
            </a:extLst>
          </p:cNvPr>
          <p:cNvCxnSpPr/>
          <p:nvPr/>
        </p:nvCxnSpPr>
        <p:spPr>
          <a:xfrm flipV="1">
            <a:off x="-121920" y="-152400"/>
            <a:ext cx="1645920" cy="2072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DA7C77-4739-CD3F-0EC8-89FD19991AF0}"/>
              </a:ext>
            </a:extLst>
          </p:cNvPr>
          <p:cNvCxnSpPr/>
          <p:nvPr/>
        </p:nvCxnSpPr>
        <p:spPr>
          <a:xfrm flipV="1">
            <a:off x="-294640" y="-152400"/>
            <a:ext cx="1351280" cy="1656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9A568-C6B8-0DC3-10B8-ADE0DD52EF0E}"/>
              </a:ext>
            </a:extLst>
          </p:cNvPr>
          <p:cNvCxnSpPr/>
          <p:nvPr/>
        </p:nvCxnSpPr>
        <p:spPr>
          <a:xfrm flipV="1">
            <a:off x="-193040" y="-152400"/>
            <a:ext cx="812800" cy="955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69456539-3F9A-407D-52DE-170E2D69891F}"/>
              </a:ext>
            </a:extLst>
          </p:cNvPr>
          <p:cNvGrpSpPr/>
          <p:nvPr/>
        </p:nvGrpSpPr>
        <p:grpSpPr>
          <a:xfrm>
            <a:off x="10566400" y="4683760"/>
            <a:ext cx="2032000" cy="2336796"/>
            <a:chOff x="10566400" y="4683760"/>
            <a:chExt cx="2032000" cy="233679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B1BAE5-D388-D326-9AFF-519D5DC3ED1F}"/>
                </a:ext>
              </a:extLst>
            </p:cNvPr>
            <p:cNvSpPr/>
            <p:nvPr/>
          </p:nvSpPr>
          <p:spPr>
            <a:xfrm>
              <a:off x="11308080" y="4683760"/>
              <a:ext cx="1290320" cy="1564640"/>
            </a:xfrm>
            <a:prstGeom prst="rect">
              <a:avLst/>
            </a:prstGeom>
            <a:solidFill>
              <a:srgbClr val="048D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5FD94D-013A-895F-5D06-A7D9D12257C9}"/>
                </a:ext>
              </a:extLst>
            </p:cNvPr>
            <p:cNvSpPr/>
            <p:nvPr/>
          </p:nvSpPr>
          <p:spPr>
            <a:xfrm>
              <a:off x="10566400" y="5537200"/>
              <a:ext cx="1849120" cy="1483356"/>
            </a:xfrm>
            <a:prstGeom prst="rect">
              <a:avLst/>
            </a:prstGeom>
            <a:solidFill>
              <a:srgbClr val="15608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ECA11F5-0A8F-0BD0-8C1E-C759E4C871A5}"/>
                </a:ext>
              </a:extLst>
            </p:cNvPr>
            <p:cNvSpPr/>
            <p:nvPr/>
          </p:nvSpPr>
          <p:spPr>
            <a:xfrm>
              <a:off x="11074400" y="5313680"/>
              <a:ext cx="548640" cy="711200"/>
            </a:xfrm>
            <a:prstGeom prst="rect">
              <a:avLst/>
            </a:prstGeom>
            <a:solidFill>
              <a:srgbClr val="12CF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5" name="Picture 14" descr="A blue and black network&#10;&#10;Description automatically generated">
            <a:extLst>
              <a:ext uri="{FF2B5EF4-FFF2-40B4-BE49-F238E27FC236}">
                <a16:creationId xmlns:a16="http://schemas.microsoft.com/office/drawing/2014/main" id="{FC951447-DB66-6DD6-2E80-3C26EFC3B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7" y="5213760"/>
            <a:ext cx="1315134" cy="14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4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784-A472-810C-7F59-436DDC1D8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683"/>
            <a:ext cx="9144000" cy="1092517"/>
          </a:xfrm>
        </p:spPr>
        <p:txBody>
          <a:bodyPr>
            <a:normAutofit/>
          </a:bodyPr>
          <a:lstStyle/>
          <a:p>
            <a:r>
              <a:rPr lang="en-US" dirty="0"/>
              <a:t>Prediction Systems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3E6A0-E3CA-1AA5-09C6-D89B2026A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6243"/>
            <a:ext cx="9144000" cy="430783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What is a medical concept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What is a connection between concepts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What is a prediction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ABC approach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GNN approach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Matrix factorization approach</a:t>
            </a:r>
          </a:p>
          <a:p>
            <a:pPr algn="l"/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3328E-C3CD-7114-A1B2-6B05CB1D79B2}"/>
              </a:ext>
            </a:extLst>
          </p:cNvPr>
          <p:cNvCxnSpPr>
            <a:cxnSpLocks/>
          </p:cNvCxnSpPr>
          <p:nvPr/>
        </p:nvCxnSpPr>
        <p:spPr>
          <a:xfrm>
            <a:off x="335280" y="1336358"/>
            <a:ext cx="11856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2683F1-176E-8CA3-DF22-91A9E0B8C2B6}"/>
              </a:ext>
            </a:extLst>
          </p:cNvPr>
          <p:cNvCxnSpPr/>
          <p:nvPr/>
        </p:nvCxnSpPr>
        <p:spPr>
          <a:xfrm flipV="1">
            <a:off x="-121920" y="-152400"/>
            <a:ext cx="1645920" cy="2072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DA7C77-4739-CD3F-0EC8-89FD19991AF0}"/>
              </a:ext>
            </a:extLst>
          </p:cNvPr>
          <p:cNvCxnSpPr/>
          <p:nvPr/>
        </p:nvCxnSpPr>
        <p:spPr>
          <a:xfrm flipV="1">
            <a:off x="-294640" y="-152400"/>
            <a:ext cx="1351280" cy="1656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9A568-C6B8-0DC3-10B8-ADE0DD52EF0E}"/>
              </a:ext>
            </a:extLst>
          </p:cNvPr>
          <p:cNvCxnSpPr/>
          <p:nvPr/>
        </p:nvCxnSpPr>
        <p:spPr>
          <a:xfrm flipV="1">
            <a:off x="-193040" y="-152400"/>
            <a:ext cx="812800" cy="955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69B05E9-4747-14F9-D2C6-B39048FCB4CB}"/>
              </a:ext>
            </a:extLst>
          </p:cNvPr>
          <p:cNvGrpSpPr/>
          <p:nvPr/>
        </p:nvGrpSpPr>
        <p:grpSpPr>
          <a:xfrm>
            <a:off x="10566400" y="4683760"/>
            <a:ext cx="2032000" cy="2336796"/>
            <a:chOff x="10566400" y="4683760"/>
            <a:chExt cx="2032000" cy="23367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1F9AE7-C9FA-C965-6FE0-E4A92E076470}"/>
                </a:ext>
              </a:extLst>
            </p:cNvPr>
            <p:cNvSpPr/>
            <p:nvPr/>
          </p:nvSpPr>
          <p:spPr>
            <a:xfrm>
              <a:off x="11308080" y="4683760"/>
              <a:ext cx="1290320" cy="1564640"/>
            </a:xfrm>
            <a:prstGeom prst="rect">
              <a:avLst/>
            </a:prstGeom>
            <a:solidFill>
              <a:srgbClr val="048D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464245-7642-647A-3008-F73F8CA9698C}"/>
                </a:ext>
              </a:extLst>
            </p:cNvPr>
            <p:cNvSpPr/>
            <p:nvPr/>
          </p:nvSpPr>
          <p:spPr>
            <a:xfrm>
              <a:off x="10566400" y="5537200"/>
              <a:ext cx="1849120" cy="1483356"/>
            </a:xfrm>
            <a:prstGeom prst="rect">
              <a:avLst/>
            </a:prstGeom>
            <a:solidFill>
              <a:srgbClr val="15608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6DECAD-D562-03F8-C30C-A48107DD6FCD}"/>
                </a:ext>
              </a:extLst>
            </p:cNvPr>
            <p:cNvSpPr/>
            <p:nvPr/>
          </p:nvSpPr>
          <p:spPr>
            <a:xfrm>
              <a:off x="11074400" y="5313680"/>
              <a:ext cx="548640" cy="711200"/>
            </a:xfrm>
            <a:prstGeom prst="rect">
              <a:avLst/>
            </a:prstGeom>
            <a:solidFill>
              <a:srgbClr val="12CF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3" name="Picture 12" descr="A blue and black network&#10;&#10;Description automatically generated">
            <a:extLst>
              <a:ext uri="{FF2B5EF4-FFF2-40B4-BE49-F238E27FC236}">
                <a16:creationId xmlns:a16="http://schemas.microsoft.com/office/drawing/2014/main" id="{1FD5316E-AFEE-0F69-879A-B8D24E81C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7" y="5213760"/>
            <a:ext cx="1315134" cy="14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5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784-A472-810C-7F59-436DDC1D8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683"/>
            <a:ext cx="9144000" cy="1092517"/>
          </a:xfrm>
        </p:spPr>
        <p:txBody>
          <a:bodyPr>
            <a:normAutofit/>
          </a:bodyPr>
          <a:lstStyle/>
          <a:p>
            <a:r>
              <a:rPr lang="en-US" dirty="0"/>
              <a:t>Research Questions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3E6A0-E3CA-1AA5-09C6-D89B2026A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6243"/>
            <a:ext cx="9144000" cy="430783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RQ1: What is the effect of edge weight on ABC prediction system?</a:t>
            </a:r>
          </a:p>
          <a:p>
            <a:pPr algn="l"/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RQ2: How do the three systems compare to each other?</a:t>
            </a:r>
          </a:p>
          <a:p>
            <a:pPr algn="l"/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RQ3: Can the systems be combined to create a better prediction system?</a:t>
            </a:r>
          </a:p>
          <a:p>
            <a:pPr algn="l"/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3328E-C3CD-7114-A1B2-6B05CB1D79B2}"/>
              </a:ext>
            </a:extLst>
          </p:cNvPr>
          <p:cNvCxnSpPr>
            <a:cxnSpLocks/>
          </p:cNvCxnSpPr>
          <p:nvPr/>
        </p:nvCxnSpPr>
        <p:spPr>
          <a:xfrm>
            <a:off x="335280" y="1336358"/>
            <a:ext cx="11856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2683F1-176E-8CA3-DF22-91A9E0B8C2B6}"/>
              </a:ext>
            </a:extLst>
          </p:cNvPr>
          <p:cNvCxnSpPr/>
          <p:nvPr/>
        </p:nvCxnSpPr>
        <p:spPr>
          <a:xfrm flipV="1">
            <a:off x="-121920" y="-152400"/>
            <a:ext cx="1645920" cy="2072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DA7C77-4739-CD3F-0EC8-89FD19991AF0}"/>
              </a:ext>
            </a:extLst>
          </p:cNvPr>
          <p:cNvCxnSpPr/>
          <p:nvPr/>
        </p:nvCxnSpPr>
        <p:spPr>
          <a:xfrm flipV="1">
            <a:off x="-294640" y="-152400"/>
            <a:ext cx="1351280" cy="1656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9A568-C6B8-0DC3-10B8-ADE0DD52EF0E}"/>
              </a:ext>
            </a:extLst>
          </p:cNvPr>
          <p:cNvCxnSpPr/>
          <p:nvPr/>
        </p:nvCxnSpPr>
        <p:spPr>
          <a:xfrm flipV="1">
            <a:off x="-193040" y="-152400"/>
            <a:ext cx="812800" cy="955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4379238-6825-F396-BA22-3F3B2EA8809A}"/>
              </a:ext>
            </a:extLst>
          </p:cNvPr>
          <p:cNvGrpSpPr/>
          <p:nvPr/>
        </p:nvGrpSpPr>
        <p:grpSpPr>
          <a:xfrm>
            <a:off x="10566400" y="4683760"/>
            <a:ext cx="2032000" cy="2336796"/>
            <a:chOff x="10566400" y="4683760"/>
            <a:chExt cx="2032000" cy="23367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A445F3-4702-57F2-D0AB-B2C0E089D5C2}"/>
                </a:ext>
              </a:extLst>
            </p:cNvPr>
            <p:cNvSpPr/>
            <p:nvPr/>
          </p:nvSpPr>
          <p:spPr>
            <a:xfrm>
              <a:off x="11308080" y="4683760"/>
              <a:ext cx="1290320" cy="1564640"/>
            </a:xfrm>
            <a:prstGeom prst="rect">
              <a:avLst/>
            </a:prstGeom>
            <a:solidFill>
              <a:srgbClr val="048D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5010FBD-48BE-D9EE-DB0E-CE89F230A91C}"/>
                </a:ext>
              </a:extLst>
            </p:cNvPr>
            <p:cNvSpPr/>
            <p:nvPr/>
          </p:nvSpPr>
          <p:spPr>
            <a:xfrm>
              <a:off x="10566400" y="5537200"/>
              <a:ext cx="1849120" cy="1483356"/>
            </a:xfrm>
            <a:prstGeom prst="rect">
              <a:avLst/>
            </a:prstGeom>
            <a:solidFill>
              <a:srgbClr val="15608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75ECF9-1C09-1C7E-F98E-D1EE1F433B25}"/>
                </a:ext>
              </a:extLst>
            </p:cNvPr>
            <p:cNvSpPr/>
            <p:nvPr/>
          </p:nvSpPr>
          <p:spPr>
            <a:xfrm>
              <a:off x="11074400" y="5313680"/>
              <a:ext cx="548640" cy="711200"/>
            </a:xfrm>
            <a:prstGeom prst="rect">
              <a:avLst/>
            </a:prstGeom>
            <a:solidFill>
              <a:srgbClr val="12CF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Picture 11" descr="A blue and black network&#10;&#10;Description automatically generated">
            <a:extLst>
              <a:ext uri="{FF2B5EF4-FFF2-40B4-BE49-F238E27FC236}">
                <a16:creationId xmlns:a16="http://schemas.microsoft.com/office/drawing/2014/main" id="{6308322B-8133-8931-7908-0F6B1B9C4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7" y="5213760"/>
            <a:ext cx="1315134" cy="14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2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784-A472-810C-7F59-436DDC1D8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683"/>
            <a:ext cx="9144000" cy="1092517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3E6A0-E3CA-1AA5-09C6-D89B2026A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6243"/>
            <a:ext cx="9144000" cy="430783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Built a knowledge graph of </a:t>
            </a:r>
            <a:r>
              <a:rPr lang="en-US" sz="3200" dirty="0" err="1"/>
              <a:t>MeSH</a:t>
            </a:r>
            <a:r>
              <a:rPr lang="en-US" sz="3200" dirty="0"/>
              <a:t> terms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Implemented an ABC prediction system</a:t>
            </a:r>
            <a:endParaRPr lang="en-GB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Implemented an GNN prediction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Implemented a Matrix factorisation prediction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Combined these systems in different arrangements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3328E-C3CD-7114-A1B2-6B05CB1D79B2}"/>
              </a:ext>
            </a:extLst>
          </p:cNvPr>
          <p:cNvCxnSpPr>
            <a:cxnSpLocks/>
          </p:cNvCxnSpPr>
          <p:nvPr/>
        </p:nvCxnSpPr>
        <p:spPr>
          <a:xfrm>
            <a:off x="335280" y="1336358"/>
            <a:ext cx="11856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2683F1-176E-8CA3-DF22-91A9E0B8C2B6}"/>
              </a:ext>
            </a:extLst>
          </p:cNvPr>
          <p:cNvCxnSpPr/>
          <p:nvPr/>
        </p:nvCxnSpPr>
        <p:spPr>
          <a:xfrm flipV="1">
            <a:off x="-121920" y="-152400"/>
            <a:ext cx="1645920" cy="2072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DA7C77-4739-CD3F-0EC8-89FD19991AF0}"/>
              </a:ext>
            </a:extLst>
          </p:cNvPr>
          <p:cNvCxnSpPr/>
          <p:nvPr/>
        </p:nvCxnSpPr>
        <p:spPr>
          <a:xfrm flipV="1">
            <a:off x="-294640" y="-152400"/>
            <a:ext cx="1351280" cy="1656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9A568-C6B8-0DC3-10B8-ADE0DD52EF0E}"/>
              </a:ext>
            </a:extLst>
          </p:cNvPr>
          <p:cNvCxnSpPr/>
          <p:nvPr/>
        </p:nvCxnSpPr>
        <p:spPr>
          <a:xfrm flipV="1">
            <a:off x="-193040" y="-152400"/>
            <a:ext cx="812800" cy="955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070E35C-C358-A401-14BC-5503BBA8EA96}"/>
              </a:ext>
            </a:extLst>
          </p:cNvPr>
          <p:cNvGrpSpPr/>
          <p:nvPr/>
        </p:nvGrpSpPr>
        <p:grpSpPr>
          <a:xfrm>
            <a:off x="10566400" y="4683760"/>
            <a:ext cx="2032000" cy="2336796"/>
            <a:chOff x="10566400" y="4683760"/>
            <a:chExt cx="2032000" cy="23367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CC80BA-F563-8102-781D-84521D31E801}"/>
                </a:ext>
              </a:extLst>
            </p:cNvPr>
            <p:cNvSpPr/>
            <p:nvPr/>
          </p:nvSpPr>
          <p:spPr>
            <a:xfrm>
              <a:off x="11308080" y="4683760"/>
              <a:ext cx="1290320" cy="1564640"/>
            </a:xfrm>
            <a:prstGeom prst="rect">
              <a:avLst/>
            </a:prstGeom>
            <a:solidFill>
              <a:srgbClr val="048D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A7C2C3-F0FB-FB0F-70BA-219701608C7F}"/>
                </a:ext>
              </a:extLst>
            </p:cNvPr>
            <p:cNvSpPr/>
            <p:nvPr/>
          </p:nvSpPr>
          <p:spPr>
            <a:xfrm>
              <a:off x="10566400" y="5537200"/>
              <a:ext cx="1849120" cy="1483356"/>
            </a:xfrm>
            <a:prstGeom prst="rect">
              <a:avLst/>
            </a:prstGeom>
            <a:solidFill>
              <a:srgbClr val="15608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845DA51-DD0E-7C7D-4856-F1A3E67E915F}"/>
                </a:ext>
              </a:extLst>
            </p:cNvPr>
            <p:cNvSpPr/>
            <p:nvPr/>
          </p:nvSpPr>
          <p:spPr>
            <a:xfrm>
              <a:off x="11074400" y="5313680"/>
              <a:ext cx="548640" cy="711200"/>
            </a:xfrm>
            <a:prstGeom prst="rect">
              <a:avLst/>
            </a:prstGeom>
            <a:solidFill>
              <a:srgbClr val="12CF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Picture 11" descr="A blue and black network&#10;&#10;Description automatically generated">
            <a:extLst>
              <a:ext uri="{FF2B5EF4-FFF2-40B4-BE49-F238E27FC236}">
                <a16:creationId xmlns:a16="http://schemas.microsoft.com/office/drawing/2014/main" id="{66681583-E9D0-815C-CFD3-BA97E2755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7" y="5213760"/>
            <a:ext cx="1315134" cy="14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2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784-A472-810C-7F59-436DDC1D8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683"/>
            <a:ext cx="9144000" cy="1092517"/>
          </a:xfrm>
        </p:spPr>
        <p:txBody>
          <a:bodyPr>
            <a:normAutofit/>
          </a:bodyPr>
          <a:lstStyle/>
          <a:p>
            <a:r>
              <a:rPr lang="en-US" dirty="0"/>
              <a:t>Evaluation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3E6A0-E3CA-1AA5-09C6-D89B2026A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6243"/>
            <a:ext cx="9144000" cy="43078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RQ1: The weight of the edges reduced the quality of the ABC system’s predictions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RQ2: The ABC system performed the best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RQ3: The combinations, showed potential in being better, but did not prove that they are.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3328E-C3CD-7114-A1B2-6B05CB1D79B2}"/>
              </a:ext>
            </a:extLst>
          </p:cNvPr>
          <p:cNvCxnSpPr>
            <a:cxnSpLocks/>
          </p:cNvCxnSpPr>
          <p:nvPr/>
        </p:nvCxnSpPr>
        <p:spPr>
          <a:xfrm>
            <a:off x="335280" y="1336358"/>
            <a:ext cx="11856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2683F1-176E-8CA3-DF22-91A9E0B8C2B6}"/>
              </a:ext>
            </a:extLst>
          </p:cNvPr>
          <p:cNvCxnSpPr/>
          <p:nvPr/>
        </p:nvCxnSpPr>
        <p:spPr>
          <a:xfrm flipV="1">
            <a:off x="-121920" y="-152400"/>
            <a:ext cx="1645920" cy="2072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DA7C77-4739-CD3F-0EC8-89FD19991AF0}"/>
              </a:ext>
            </a:extLst>
          </p:cNvPr>
          <p:cNvCxnSpPr/>
          <p:nvPr/>
        </p:nvCxnSpPr>
        <p:spPr>
          <a:xfrm flipV="1">
            <a:off x="-294640" y="-152400"/>
            <a:ext cx="1351280" cy="1656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9A568-C6B8-0DC3-10B8-ADE0DD52EF0E}"/>
              </a:ext>
            </a:extLst>
          </p:cNvPr>
          <p:cNvCxnSpPr/>
          <p:nvPr/>
        </p:nvCxnSpPr>
        <p:spPr>
          <a:xfrm flipV="1">
            <a:off x="-193040" y="-152400"/>
            <a:ext cx="812800" cy="955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DE1EA7E-96C6-6C8F-F8C9-67D51EBDBC2C}"/>
              </a:ext>
            </a:extLst>
          </p:cNvPr>
          <p:cNvGrpSpPr/>
          <p:nvPr/>
        </p:nvGrpSpPr>
        <p:grpSpPr>
          <a:xfrm>
            <a:off x="10566400" y="4683760"/>
            <a:ext cx="2032000" cy="2336796"/>
            <a:chOff x="10566400" y="4683760"/>
            <a:chExt cx="2032000" cy="23367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71F413-4690-B03E-ADCE-DDC24C8B6D83}"/>
                </a:ext>
              </a:extLst>
            </p:cNvPr>
            <p:cNvSpPr/>
            <p:nvPr/>
          </p:nvSpPr>
          <p:spPr>
            <a:xfrm>
              <a:off x="11308080" y="4683760"/>
              <a:ext cx="1290320" cy="1564640"/>
            </a:xfrm>
            <a:prstGeom prst="rect">
              <a:avLst/>
            </a:prstGeom>
            <a:solidFill>
              <a:srgbClr val="048D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461155-A503-9FDC-A2AE-94B9C79ED656}"/>
                </a:ext>
              </a:extLst>
            </p:cNvPr>
            <p:cNvSpPr/>
            <p:nvPr/>
          </p:nvSpPr>
          <p:spPr>
            <a:xfrm>
              <a:off x="10566400" y="5537200"/>
              <a:ext cx="1849120" cy="1483356"/>
            </a:xfrm>
            <a:prstGeom prst="rect">
              <a:avLst/>
            </a:prstGeom>
            <a:solidFill>
              <a:srgbClr val="15608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FF85A9-8AAF-7B25-9DED-853DB22E5005}"/>
                </a:ext>
              </a:extLst>
            </p:cNvPr>
            <p:cNvSpPr/>
            <p:nvPr/>
          </p:nvSpPr>
          <p:spPr>
            <a:xfrm>
              <a:off x="11074400" y="5313680"/>
              <a:ext cx="548640" cy="711200"/>
            </a:xfrm>
            <a:prstGeom prst="rect">
              <a:avLst/>
            </a:prstGeom>
            <a:solidFill>
              <a:srgbClr val="12CF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Picture 11" descr="A blue and black network&#10;&#10;Description automatically generated">
            <a:extLst>
              <a:ext uri="{FF2B5EF4-FFF2-40B4-BE49-F238E27FC236}">
                <a16:creationId xmlns:a16="http://schemas.microsoft.com/office/drawing/2014/main" id="{0E4805A9-A7C9-F96A-6946-25DCF8A77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7" y="5213760"/>
            <a:ext cx="1315134" cy="14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5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181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Exploring using MeSH tags for Literature Based Discovery</vt:lpstr>
      <vt:lpstr>Motivation</vt:lpstr>
      <vt:lpstr>Prediction Systems</vt:lpstr>
      <vt:lpstr>Research Questions</vt:lpstr>
      <vt:lpstr>Implementation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using MeSH tags for Literature Based Discovery</dc:title>
  <dc:creator>Timothy Baldock (student)</dc:creator>
  <cp:lastModifiedBy>Timothy Baldock (student)</cp:lastModifiedBy>
  <cp:revision>1</cp:revision>
  <dcterms:created xsi:type="dcterms:W3CDTF">2024-03-20T09:45:55Z</dcterms:created>
  <dcterms:modified xsi:type="dcterms:W3CDTF">2024-03-20T11:36:12Z</dcterms:modified>
</cp:coreProperties>
</file>