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92" r:id="rId8"/>
    <p:sldId id="273" r:id="rId9"/>
    <p:sldId id="284" r:id="rId10"/>
    <p:sldId id="285" r:id="rId11"/>
    <p:sldId id="286" r:id="rId12"/>
    <p:sldId id="287" r:id="rId13"/>
    <p:sldId id="288" r:id="rId14"/>
    <p:sldId id="295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21CC8D1-D855-4242-8EB3-6F034E1108BD}">
          <p14:sldIdLst>
            <p14:sldId id="256"/>
            <p14:sldId id="257"/>
            <p14:sldId id="258"/>
            <p14:sldId id="259"/>
            <p14:sldId id="263"/>
            <p14:sldId id="264"/>
            <p14:sldId id="292"/>
            <p14:sldId id="273"/>
            <p14:sldId id="284"/>
            <p14:sldId id="285"/>
            <p14:sldId id="286"/>
            <p14:sldId id="287"/>
            <p14:sldId id="288"/>
            <p14:sldId id="295"/>
            <p14:sldId id="289"/>
            <p14:sldId id="290"/>
            <p14:sldId id="291"/>
          </p14:sldIdLst>
        </p14:section>
        <p14:section name="默认节" id="{5AF059C4-2C72-4198-9167-CB3E27E8D9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F28C8-EB7D-42F1-8537-FD86D7580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76412"/>
            <a:ext cx="9144000" cy="801648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基于深度学习的课堂学生异常状态检测与反馈系统</a:t>
            </a:r>
          </a:p>
        </p:txBody>
      </p:sp>
      <p:pic>
        <p:nvPicPr>
          <p:cNvPr id="6" name="图片 5" descr="图片1">
            <a:extLst>
              <a:ext uri="{FF2B5EF4-FFF2-40B4-BE49-F238E27FC236}">
                <a16:creationId xmlns:a16="http://schemas.microsoft.com/office/drawing/2014/main" id="{3CE56872-481F-4A41-9A73-5C0D5095968A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096" y="1232550"/>
            <a:ext cx="1440682" cy="144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EE01AF6-FC64-4A9A-953C-16F15E5CED30}"/>
              </a:ext>
            </a:extLst>
          </p:cNvPr>
          <p:cNvSpPr/>
          <p:nvPr/>
        </p:nvSpPr>
        <p:spPr>
          <a:xfrm>
            <a:off x="2990476" y="434389"/>
            <a:ext cx="62110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专业学位硕士研究生学位论文开题报告</a:t>
            </a:r>
            <a:endParaRPr lang="zh-CN" altLang="en-US" sz="25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0E6D15B8-FDA5-4576-B448-037442E9B295}"/>
              </a:ext>
            </a:extLst>
          </p:cNvPr>
          <p:cNvGraphicFramePr>
            <a:graphicFrameLocks noGrp="1"/>
          </p:cNvGraphicFramePr>
          <p:nvPr/>
        </p:nvGraphicFramePr>
        <p:xfrm>
          <a:off x="4099915" y="4126566"/>
          <a:ext cx="3515044" cy="135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22">
                  <a:extLst>
                    <a:ext uri="{9D8B030D-6E8A-4147-A177-3AD203B41FA5}">
                      <a16:colId xmlns:a16="http://schemas.microsoft.com/office/drawing/2014/main" val="1018718321"/>
                    </a:ext>
                  </a:extLst>
                </a:gridCol>
                <a:gridCol w="1757522">
                  <a:extLst>
                    <a:ext uri="{9D8B030D-6E8A-4147-A177-3AD203B41FA5}">
                      <a16:colId xmlns:a16="http://schemas.microsoft.com/office/drawing/2014/main" val="2214842499"/>
                    </a:ext>
                  </a:extLst>
                </a:gridCol>
              </a:tblGrid>
              <a:tr h="452636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姓名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汤国放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625266"/>
                  </a:ext>
                </a:extLst>
              </a:tr>
              <a:tr h="452636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计算机技术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10691"/>
                  </a:ext>
                </a:extLst>
              </a:tr>
              <a:tr h="452636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导师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张建勋教授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52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CA19E-1B5A-42D2-880C-2998F5B0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365125"/>
            <a:ext cx="10515600" cy="1325563"/>
          </a:xfrm>
        </p:spPr>
        <p:txBody>
          <a:bodyPr/>
          <a:lstStyle/>
          <a:p>
            <a:r>
              <a:rPr lang="zh-CN" altLang="en-US" b="1" u="sng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zh-CN" altLang="en-US" b="1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2F960-0DB3-414A-9104-13D6A539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编写基于学生异常数据的检测软件，并反馈相关检测报告：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的检测报告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当课堂中出现异常学生人数超过一定比例时，触发警报，通告教务处工作人员调取监控即时处理，防止课堂过度混乱；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的检测报告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评价教员授课水平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期末统计教员授课时学生混乱度，分析教员授课能力并反馈给管理者；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统计专业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班级学生学习状态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基于录像时间地点查询当节课所属专业，分析以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为类别的学生上课状态，用于院长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校长对专业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学院的学生做横向分析。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自律</a:t>
            </a:r>
          </a:p>
          <a:p>
            <a:pPr lvl="2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在学生群中发布出现异常行为的学生头像，提醒学生专注上课。</a:t>
            </a:r>
            <a:endParaRPr lang="en-US" altLang="zh-CN" sz="1800" dirty="0"/>
          </a:p>
        </p:txBody>
      </p:sp>
      <p:pic>
        <p:nvPicPr>
          <p:cNvPr id="5" name="图形 4" descr="标记">
            <a:extLst>
              <a:ext uri="{FF2B5EF4-FFF2-40B4-BE49-F238E27FC236}">
                <a16:creationId xmlns:a16="http://schemas.microsoft.com/office/drawing/2014/main" id="{1B656361-63CA-4B0C-94AF-073FC34D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5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5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5B0BA-A9D6-4340-8B82-6480314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365125"/>
            <a:ext cx="10515600" cy="1325563"/>
          </a:xfrm>
        </p:spPr>
        <p:txBody>
          <a:bodyPr/>
          <a:lstStyle/>
          <a:p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7E61E-0ECA-4D6D-91B5-C2F16E33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数据集的来源与预处理方式</a:t>
            </a:r>
          </a:p>
          <a:p>
            <a:pPr lvl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重庆理工大学教学课堂监控视频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视频清晰度不足以分辨出人脸，且由于天气原因，不同时段采集到的视频数据集色彩饱和度与明暗程度有明显差异。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因此需要对初始数据集进行预处理使每帧画面达到较高的清晰度，且能处于同一亮度、色彩饱和度范围中，以便提高送入网络后得到更高的精准度。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两种网络训练数据集。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凭借着单一网络体积小的优势，速度明显优于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RCNN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的精度优于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endParaRPr lang="zh-CN" altLang="zh-CN" dirty="0"/>
          </a:p>
          <a:p>
            <a:pPr lvl="1"/>
            <a:endParaRPr lang="zh-CN" altLang="en-US" dirty="0"/>
          </a:p>
        </p:txBody>
      </p:sp>
      <p:pic>
        <p:nvPicPr>
          <p:cNvPr id="4" name="图形 3" descr="标记">
            <a:extLst>
              <a:ext uri="{FF2B5EF4-FFF2-40B4-BE49-F238E27FC236}">
                <a16:creationId xmlns:a16="http://schemas.microsoft.com/office/drawing/2014/main" id="{964A338D-CA93-47FD-813F-A15529294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5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2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ED06CF-7D5A-4668-B0D2-41CF39A2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599" y="206549"/>
            <a:ext cx="4276801" cy="64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7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5B0BA-A9D6-4340-8B82-64803149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拟解决关键问题：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7E61E-0ECA-4D6D-91B5-C2F16E33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数据集的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以导师名义向保卫处申请课堂监控视频数据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数据标注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Vott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软件标注视频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玩手机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两种状态的学生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预期时间一个月标注数据，若超过时间则考虑半自动化标注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标注的视频未经预处理，方便申请专利数据，与其他研究人员共享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清晰度低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硬件设施型号新旧不同，监控视频数据清晰度不理想，采用多媒体技术提高课堂视频的清晰度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其他质量问题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天气、时间其他因素影响视频明暗程度不一，采用多媒体技术提高课堂视频的清晰度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F6D24D-2C81-4B11-9B51-7FDE7832F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2" t="5634"/>
          <a:stretch/>
        </p:blipFill>
        <p:spPr>
          <a:xfrm>
            <a:off x="6309250" y="625863"/>
            <a:ext cx="4289541" cy="28031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2254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5B0BA-A9D6-4340-8B82-64803149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拟解决关键问题：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7E61E-0ECA-4D6D-91B5-C2F16E33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精准度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的其他因素</a:t>
            </a:r>
          </a:p>
          <a:p>
            <a:pPr lvl="2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的身份信息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教员是否是优秀教师，教员的教学年限等信息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录像当天的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是否是阴天、是否有大雪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录像当节课的前后节课是否会影响到学生的上课状态等因素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诸如此类的其他因素需要在系统已经完善后再通过录入学生、教员、天气等其他信息到数据库中综合分析录像中出现异常行为的概率。</a:t>
            </a:r>
          </a:p>
        </p:txBody>
      </p:sp>
    </p:spTree>
    <p:extLst>
      <p:ext uri="{BB962C8B-B14F-4D97-AF65-F5344CB8AC3E}">
        <p14:creationId xmlns:p14="http://schemas.microsoft.com/office/powerpoint/2010/main" val="2639665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4B06-853A-4B5F-AE1D-93C2F0A7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2" y="346424"/>
            <a:ext cx="5726628" cy="1325563"/>
          </a:xfrm>
        </p:spPr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</a:t>
            </a:r>
            <a:r>
              <a:rPr lang="zh-CN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路线：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89AF11-92B1-4540-964B-0ECF913C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66675"/>
            <a:ext cx="4385701" cy="64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8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0A019-EEE2-4DB5-BA34-5BF3156D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研究计划进度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F2977-0C70-4234-94E3-CED00B74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Autofit/>
          </a:bodyPr>
          <a:lstStyle/>
          <a:p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[2019.10-2020.01]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查阅文献，了解国内外与本课题研究的相关现状，撰写开题报告。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[2020.02-2020.06]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查阅文献，用不同种多媒体技术处理视频数据，以达到较高的清晰度，并统一所有数据集在同一亮度、色彩饱和度范围内；</a:t>
            </a:r>
          </a:p>
          <a:p>
            <a:pPr lvl="1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控制数据集不变，尝试使用不同的网络模型训练数据集，分析比较不同模型下算法的速率与精准度，最终根据需求确定网络模型；</a:t>
            </a:r>
          </a:p>
          <a:p>
            <a:pPr lvl="1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第三阶段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[2020.07-2020.11]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撰写论文，提出新的改进方案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并验证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[2020.12-2021.02]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对改进的算法做实验，与现有算法做比较，撰写论文；</a:t>
            </a:r>
          </a:p>
          <a:p>
            <a:pPr lvl="1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优化反馈系统。</a:t>
            </a:r>
          </a:p>
          <a:p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第五阶段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[2021.03-2021.05]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完成论文终稿，准备答辩。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26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D8708-E976-4200-B7AD-EB148897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THANKS</a:t>
            </a:r>
            <a:b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恳请各位老师批评指正！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59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7">
            <a:extLst>
              <a:ext uri="{FF2B5EF4-FFF2-40B4-BE49-F238E27FC236}">
                <a16:creationId xmlns:a16="http://schemas.microsoft.com/office/drawing/2014/main" id="{1BEF1842-48CE-40B5-AB02-3CC897FE8D93}"/>
              </a:ext>
            </a:extLst>
          </p:cNvPr>
          <p:cNvSpPr/>
          <p:nvPr/>
        </p:nvSpPr>
        <p:spPr>
          <a:xfrm>
            <a:off x="2751590" y="2902590"/>
            <a:ext cx="6448453" cy="986799"/>
          </a:xfrm>
          <a:custGeom>
            <a:avLst/>
            <a:gdLst>
              <a:gd name="connisteX0" fmla="*/ 0 w 3324225"/>
              <a:gd name="connsiteY0" fmla="*/ 19063 h 1038242"/>
              <a:gd name="connisteX1" fmla="*/ 742950 w 3324225"/>
              <a:gd name="connsiteY1" fmla="*/ 1038238 h 1038242"/>
              <a:gd name="connisteX2" fmla="*/ 1352550 w 3324225"/>
              <a:gd name="connsiteY2" fmla="*/ 9538 h 1038242"/>
              <a:gd name="connisteX3" fmla="*/ 2038350 w 3324225"/>
              <a:gd name="connsiteY3" fmla="*/ 1038238 h 1038242"/>
              <a:gd name="connisteX4" fmla="*/ 2657475 w 3324225"/>
              <a:gd name="connsiteY4" fmla="*/ 13 h 1038242"/>
              <a:gd name="connisteX5" fmla="*/ 3324225 w 3324225"/>
              <a:gd name="connsiteY5" fmla="*/ 1019188 h 10382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324225" h="1038242">
                <a:moveTo>
                  <a:pt x="0" y="19064"/>
                </a:moveTo>
                <a:cubicBezTo>
                  <a:pt x="136525" y="243219"/>
                  <a:pt x="472440" y="1040144"/>
                  <a:pt x="742950" y="1038239"/>
                </a:cubicBezTo>
                <a:cubicBezTo>
                  <a:pt x="1013460" y="1036334"/>
                  <a:pt x="1093470" y="9539"/>
                  <a:pt x="1352550" y="9539"/>
                </a:cubicBezTo>
                <a:cubicBezTo>
                  <a:pt x="1611630" y="9539"/>
                  <a:pt x="1777365" y="1040144"/>
                  <a:pt x="2038350" y="1038239"/>
                </a:cubicBezTo>
                <a:cubicBezTo>
                  <a:pt x="2299335" y="1036334"/>
                  <a:pt x="2400300" y="3824"/>
                  <a:pt x="2657475" y="14"/>
                </a:cubicBezTo>
                <a:cubicBezTo>
                  <a:pt x="2914650" y="-3796"/>
                  <a:pt x="3202940" y="794399"/>
                  <a:pt x="3324225" y="10191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/>
          </a:p>
        </p:txBody>
      </p:sp>
      <p:grpSp>
        <p:nvGrpSpPr>
          <p:cNvPr id="7" name="组合 9">
            <a:extLst>
              <a:ext uri="{FF2B5EF4-FFF2-40B4-BE49-F238E27FC236}">
                <a16:creationId xmlns:a16="http://schemas.microsoft.com/office/drawing/2014/main" id="{2957F883-596F-4D61-AE57-518DE259FF37}"/>
              </a:ext>
            </a:extLst>
          </p:cNvPr>
          <p:cNvGrpSpPr>
            <a:grpSpLocks/>
          </p:cNvGrpSpPr>
          <p:nvPr/>
        </p:nvGrpSpPr>
        <p:grpSpPr bwMode="auto">
          <a:xfrm>
            <a:off x="2095981" y="2328877"/>
            <a:ext cx="1139825" cy="1139825"/>
            <a:chOff x="1180871" y="1661152"/>
            <a:chExt cx="1139038" cy="113903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F2EEE80-EBD2-4CDD-9F62-0A2A398FE328}"/>
                </a:ext>
              </a:extLst>
            </p:cNvPr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111">
                <a:extLst>
                  <a:ext uri="{FF2B5EF4-FFF2-40B4-BE49-F238E27FC236}">
                    <a16:creationId xmlns:a16="http://schemas.microsoft.com/office/drawing/2014/main" id="{4C95FAAA-8FF1-439D-9F67-37ECB1B44F2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C51A1DE-FC9F-484D-B747-03363A138967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9" name="TextBox 133">
              <a:extLst>
                <a:ext uri="{FF2B5EF4-FFF2-40B4-BE49-F238E27FC236}">
                  <a16:creationId xmlns:a16="http://schemas.microsoft.com/office/drawing/2014/main" id="{DBB73AE3-61E5-4F1F-934C-A7D605580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504" y="1871570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2" name="组合 29">
            <a:extLst>
              <a:ext uri="{FF2B5EF4-FFF2-40B4-BE49-F238E27FC236}">
                <a16:creationId xmlns:a16="http://schemas.microsoft.com/office/drawing/2014/main" id="{E5B877E7-A325-4CF9-A71C-3DB3394037FA}"/>
              </a:ext>
            </a:extLst>
          </p:cNvPr>
          <p:cNvGrpSpPr>
            <a:grpSpLocks/>
          </p:cNvGrpSpPr>
          <p:nvPr/>
        </p:nvGrpSpPr>
        <p:grpSpPr bwMode="auto">
          <a:xfrm>
            <a:off x="3419956" y="3497277"/>
            <a:ext cx="1138237" cy="1138237"/>
            <a:chOff x="2591676" y="2836786"/>
            <a:chExt cx="1139038" cy="113903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B193753-DFE6-483B-A35F-F66200A3EE74}"/>
                </a:ext>
              </a:extLst>
            </p:cNvPr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121">
                <a:extLst>
                  <a:ext uri="{FF2B5EF4-FFF2-40B4-BE49-F238E27FC236}">
                    <a16:creationId xmlns:a16="http://schemas.microsoft.com/office/drawing/2014/main" id="{A148FABC-1AAC-4915-AF81-F31F945480E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C72F04E-2936-4030-8965-26A783DCB94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4" name="TextBox 134">
              <a:extLst>
                <a:ext uri="{FF2B5EF4-FFF2-40B4-BE49-F238E27FC236}">
                  <a16:creationId xmlns:a16="http://schemas.microsoft.com/office/drawing/2014/main" id="{5B96AE29-3B74-42AA-B44D-C2FD3E82B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251" y="3026146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7" name="组合 30">
            <a:extLst>
              <a:ext uri="{FF2B5EF4-FFF2-40B4-BE49-F238E27FC236}">
                <a16:creationId xmlns:a16="http://schemas.microsoft.com/office/drawing/2014/main" id="{777BDBBA-DFC3-42D8-A1C2-B7FCC287CBF6}"/>
              </a:ext>
            </a:extLst>
          </p:cNvPr>
          <p:cNvGrpSpPr>
            <a:grpSpLocks/>
          </p:cNvGrpSpPr>
          <p:nvPr/>
        </p:nvGrpSpPr>
        <p:grpSpPr bwMode="auto">
          <a:xfrm>
            <a:off x="4802668" y="2353754"/>
            <a:ext cx="1139825" cy="1138237"/>
            <a:chOff x="4002481" y="1661152"/>
            <a:chExt cx="1139038" cy="113903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9377F03-1F6B-4CCE-A268-0A958B5920D2}"/>
                </a:ext>
              </a:extLst>
            </p:cNvPr>
            <p:cNvGrpSpPr/>
            <p:nvPr/>
          </p:nvGrpSpPr>
          <p:grpSpPr>
            <a:xfrm>
              <a:off x="400248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31">
                <a:extLst>
                  <a:ext uri="{FF2B5EF4-FFF2-40B4-BE49-F238E27FC236}">
                    <a16:creationId xmlns:a16="http://schemas.microsoft.com/office/drawing/2014/main" id="{FD27826B-B8FD-4BF4-97C3-4A6834706E8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D4E6104-6C93-4084-ACDF-5F29E15B378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9" name="TextBox 135">
              <a:extLst>
                <a:ext uri="{FF2B5EF4-FFF2-40B4-BE49-F238E27FC236}">
                  <a16:creationId xmlns:a16="http://schemas.microsoft.com/office/drawing/2014/main" id="{B3C321FF-5268-43D3-BDF5-5D5987868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976" y="1873250"/>
              <a:ext cx="444045" cy="708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2" name="组合 31">
            <a:extLst>
              <a:ext uri="{FF2B5EF4-FFF2-40B4-BE49-F238E27FC236}">
                <a16:creationId xmlns:a16="http://schemas.microsoft.com/office/drawing/2014/main" id="{CE171DA4-6309-4790-97D1-35B5B98EA8BB}"/>
              </a:ext>
            </a:extLst>
          </p:cNvPr>
          <p:cNvGrpSpPr>
            <a:grpSpLocks/>
          </p:cNvGrpSpPr>
          <p:nvPr/>
        </p:nvGrpSpPr>
        <p:grpSpPr bwMode="auto">
          <a:xfrm>
            <a:off x="5986943" y="3498864"/>
            <a:ext cx="1139825" cy="1138238"/>
            <a:chOff x="5413286" y="2836786"/>
            <a:chExt cx="1139038" cy="113903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B1DDCFA-5B61-4561-B7AA-AEC9F34FE30C}"/>
                </a:ext>
              </a:extLst>
            </p:cNvPr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116">
                <a:extLst>
                  <a:ext uri="{FF2B5EF4-FFF2-40B4-BE49-F238E27FC236}">
                    <a16:creationId xmlns:a16="http://schemas.microsoft.com/office/drawing/2014/main" id="{26FF237D-5935-48F3-ABBD-ABB943C88B6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BD6679BC-3801-4C33-9404-B07C37609F7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24" name="TextBox 136">
              <a:extLst>
                <a:ext uri="{FF2B5EF4-FFF2-40B4-BE49-F238E27FC236}">
                  <a16:creationId xmlns:a16="http://schemas.microsoft.com/office/drawing/2014/main" id="{204D774F-26C9-4B6F-9CD3-9D64D9582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2633" y="3051271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0C71F2E2-F799-4939-87AC-1AFA32A0B98F}"/>
              </a:ext>
            </a:extLst>
          </p:cNvPr>
          <p:cNvGrpSpPr>
            <a:grpSpLocks/>
          </p:cNvGrpSpPr>
          <p:nvPr/>
        </p:nvGrpSpPr>
        <p:grpSpPr bwMode="auto">
          <a:xfrm>
            <a:off x="7469667" y="2349489"/>
            <a:ext cx="1139825" cy="1139825"/>
            <a:chOff x="6824091" y="1661152"/>
            <a:chExt cx="1139038" cy="1139038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8C305D0-3D1D-46FC-9B50-E4C309342E87}"/>
                </a:ext>
              </a:extLst>
            </p:cNvPr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126">
                <a:extLst>
                  <a:ext uri="{FF2B5EF4-FFF2-40B4-BE49-F238E27FC236}">
                    <a16:creationId xmlns:a16="http://schemas.microsoft.com/office/drawing/2014/main" id="{1B7D1C64-554B-4029-9C51-E1044900A4C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8DB4946A-2BDE-4241-A31C-86F241B0ADF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29" name="TextBox 141">
              <a:extLst>
                <a:ext uri="{FF2B5EF4-FFF2-40B4-BE49-F238E27FC236}">
                  <a16:creationId xmlns:a16="http://schemas.microsoft.com/office/drawing/2014/main" id="{6F87029B-0CBB-475A-9A4A-3EABBFE5C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9569" y="1876728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32" name="TextBox 143">
            <a:extLst>
              <a:ext uri="{FF2B5EF4-FFF2-40B4-BE49-F238E27FC236}">
                <a16:creationId xmlns:a16="http://schemas.microsoft.com/office/drawing/2014/main" id="{A1339313-E196-4043-9733-C79750E0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098" y="1834370"/>
            <a:ext cx="19970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  <p:sp>
        <p:nvSpPr>
          <p:cNvPr id="33" name="TextBox 144">
            <a:extLst>
              <a:ext uri="{FF2B5EF4-FFF2-40B4-BE49-F238E27FC236}">
                <a16:creationId xmlns:a16="http://schemas.microsoft.com/office/drawing/2014/main" id="{60178A9F-7880-4F3C-BD72-8C9EEF796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042" y="4850123"/>
            <a:ext cx="13477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34" name="TextBox 145">
            <a:extLst>
              <a:ext uri="{FF2B5EF4-FFF2-40B4-BE49-F238E27FC236}">
                <a16:creationId xmlns:a16="http://schemas.microsoft.com/office/drawing/2014/main" id="{8A522C88-51BA-442F-9C1D-7B446B22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504" y="1841745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grpSp>
        <p:nvGrpSpPr>
          <p:cNvPr id="35" name="组合 1">
            <a:extLst>
              <a:ext uri="{FF2B5EF4-FFF2-40B4-BE49-F238E27FC236}">
                <a16:creationId xmlns:a16="http://schemas.microsoft.com/office/drawing/2014/main" id="{FBA60269-8F00-4FD6-828A-62CDA91BB9FB}"/>
              </a:ext>
            </a:extLst>
          </p:cNvPr>
          <p:cNvGrpSpPr>
            <a:grpSpLocks/>
          </p:cNvGrpSpPr>
          <p:nvPr/>
        </p:nvGrpSpPr>
        <p:grpSpPr bwMode="auto">
          <a:xfrm>
            <a:off x="8790465" y="3497277"/>
            <a:ext cx="1139825" cy="1138237"/>
            <a:chOff x="6824091" y="1661152"/>
            <a:chExt cx="1139038" cy="113903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00C0348-1E24-4305-9524-A67514960888}"/>
                </a:ext>
              </a:extLst>
            </p:cNvPr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">
                <a:extLst>
                  <a:ext uri="{FF2B5EF4-FFF2-40B4-BE49-F238E27FC236}">
                    <a16:creationId xmlns:a16="http://schemas.microsoft.com/office/drawing/2014/main" id="{CD4CD9D8-C4F9-4985-92F5-8EFB5371CB1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5A7B922A-1829-4B58-AFFC-9730C2594F4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37" name="TextBox 141">
              <a:extLst>
                <a:ext uri="{FF2B5EF4-FFF2-40B4-BE49-F238E27FC236}">
                  <a16:creationId xmlns:a16="http://schemas.microsoft.com/office/drawing/2014/main" id="{570BAD2D-A877-46BF-BB79-602BC5478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5723" y="1876728"/>
              <a:ext cx="583411" cy="708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6</a:t>
              </a:r>
            </a:p>
          </p:txBody>
        </p:sp>
      </p:grpSp>
      <p:sp>
        <p:nvSpPr>
          <p:cNvPr id="40" name="文本框 18">
            <a:extLst>
              <a:ext uri="{FF2B5EF4-FFF2-40B4-BE49-F238E27FC236}">
                <a16:creationId xmlns:a16="http://schemas.microsoft.com/office/drawing/2014/main" id="{97705644-4B23-4B50-894A-66B1E787C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565" y="4883020"/>
            <a:ext cx="18764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拟解决的问题</a:t>
            </a:r>
          </a:p>
        </p:txBody>
      </p:sp>
      <p:sp>
        <p:nvSpPr>
          <p:cNvPr id="41" name="文本框 19">
            <a:extLst>
              <a:ext uri="{FF2B5EF4-FFF2-40B4-BE49-F238E27FC236}">
                <a16:creationId xmlns:a16="http://schemas.microsoft.com/office/drawing/2014/main" id="{CCBC20BE-CA38-4668-AFE1-0123DEB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778" y="1869895"/>
            <a:ext cx="264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研究方法与技术路线</a:t>
            </a:r>
          </a:p>
        </p:txBody>
      </p:sp>
      <p:sp>
        <p:nvSpPr>
          <p:cNvPr id="42" name="文本框 20">
            <a:extLst>
              <a:ext uri="{FF2B5EF4-FFF2-40B4-BE49-F238E27FC236}">
                <a16:creationId xmlns:a16="http://schemas.microsoft.com/office/drawing/2014/main" id="{9299986B-FC42-4E2C-B0F9-45ADAC3EC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458" y="4881584"/>
            <a:ext cx="17478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研究计划进度</a:t>
            </a:r>
          </a:p>
        </p:txBody>
      </p:sp>
      <p:sp>
        <p:nvSpPr>
          <p:cNvPr id="80" name="TextBox 143">
            <a:extLst>
              <a:ext uri="{FF2B5EF4-FFF2-40B4-BE49-F238E27FC236}">
                <a16:creationId xmlns:a16="http://schemas.microsoft.com/office/drawing/2014/main" id="{457B5AB0-F679-40ED-83AE-5BB8A02CD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175" y="350917"/>
            <a:ext cx="17561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186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284D6-93F7-4D2B-9590-15E95D1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0993A-ED5D-47C9-A31D-AE76E7E2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目标检测及其应用领域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检测学生的异常状态的研究意义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检测学生的异常状态所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研究">
            <a:extLst>
              <a:ext uri="{FF2B5EF4-FFF2-40B4-BE49-F238E27FC236}">
                <a16:creationId xmlns:a16="http://schemas.microsoft.com/office/drawing/2014/main" id="{8AE9DE1E-8EED-4765-9A32-31A2145CD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75FFC-2690-4158-BE8E-DFF597BF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目标检测及其应用领域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4E016-4E5A-4932-B0A6-6CE991970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3367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目标检测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计算机视觉研究领域的热门课题，它将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目标的分割和识别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合二为一；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能够准确获得图像中存在的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感兴趣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目标及其位置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将这些信息应用到图像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视频监控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等一系列现实任务中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例如：基于深度学习、运用课堂视频检测学生的异常状态</a:t>
            </a:r>
          </a:p>
        </p:txBody>
      </p:sp>
      <p:pic>
        <p:nvPicPr>
          <p:cNvPr id="5" name="图形 4" descr="目标受众">
            <a:extLst>
              <a:ext uri="{FF2B5EF4-FFF2-40B4-BE49-F238E27FC236}">
                <a16:creationId xmlns:a16="http://schemas.microsoft.com/office/drawing/2014/main" id="{F607DC08-3EF2-4565-8878-0B299530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570706"/>
            <a:ext cx="914400" cy="914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3BC937-CE7F-4E06-B3E7-A593B353B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67" y="1825625"/>
            <a:ext cx="4928489" cy="27532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467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38373-81FA-4B75-BF42-29685BE6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检测学生的异常状态的研究意义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21B22-B510-43A0-81ED-D11992B93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218" y="1635225"/>
            <a:ext cx="6423582" cy="487979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扩招政策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导致课堂秩序混乱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我国实施大学扩招政策后出现如下现象：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全国大学生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人数逐年递增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素质降低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大课堂的应运而生造成如下后果：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教师无暇管理学生，课堂混乱，教学质量下降；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管理人员无法统计到学生的学习状态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智慧课堂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智慧校园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响应信息化“十二五”规划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课堂、智慧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的建设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基于计算机网络的信息服务融入学校的各个应用与服务领域，实现互联和协作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564244-70EB-447A-8077-941FBE470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" t="-154" r="-482" b="23268"/>
          <a:stretch/>
        </p:blipFill>
        <p:spPr>
          <a:xfrm>
            <a:off x="1461926" y="1635225"/>
            <a:ext cx="2844567" cy="20881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9C7F50-6884-441B-B0F8-9575D043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34" r="15856"/>
          <a:stretch/>
        </p:blipFill>
        <p:spPr>
          <a:xfrm>
            <a:off x="1461926" y="4075122"/>
            <a:ext cx="2844567" cy="20881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5408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8F0A9-8FF5-4466-9591-E0E3262B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检测学生的异常状态的研究意义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337E5-E4D2-471B-8951-20BCEC7D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1265" cy="466725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此研究可以解决多种问题：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检测当堂课学生状态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统计、分析数据并反馈检测报告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管理人员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校级数据并反馈报告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评定教员授课水平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分析班级群体上课状态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统计后的数据具有较高的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对不同身份的使用者有不同的意义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近期孩子的学习状态等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2E3410-93F3-47A8-8393-D5939C4E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876" y="1825625"/>
            <a:ext cx="4861924" cy="347223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36522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A3E23-4D2F-4CF2-A2C1-EC8BA9A0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检测学生的异常状态所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BC667-6792-4B66-B6FD-C0E4F404E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异常状态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针对课堂学生尚未有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的“异常状态”定义；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课堂监控视频数据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公开数据集中鲜有关于课堂监控的数据集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视频来源不一致，导致视频质量好坏参半，不利于网络的训练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课堂反馈系统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国内外研究专注于速度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国内外的研究实验均以提高识别准确率与速率为目标，没有对实验结果进行分析与反馈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AE7C0C-8B9C-43DD-9D11-4AFB69222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80" b="16362"/>
          <a:stretch/>
        </p:blipFill>
        <p:spPr>
          <a:xfrm>
            <a:off x="7777360" y="1690688"/>
            <a:ext cx="3891728" cy="26130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2048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CA19E-1B5A-42D2-880C-2998F5B0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r>
              <a:rPr lang="en-US" altLang="zh-CN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传统方法</a:t>
            </a:r>
            <a:endParaRPr lang="zh-CN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5E288C0-FF17-40E1-A17A-E26565D32592}"/>
              </a:ext>
            </a:extLst>
          </p:cNvPr>
          <p:cNvGraphicFramePr>
            <a:graphicFrameLocks noGrp="1"/>
          </p:cNvGraphicFramePr>
          <p:nvPr/>
        </p:nvGraphicFramePr>
        <p:xfrm>
          <a:off x="912994" y="1844124"/>
          <a:ext cx="10366012" cy="4648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9710">
                  <a:extLst>
                    <a:ext uri="{9D8B030D-6E8A-4147-A177-3AD203B41FA5}">
                      <a16:colId xmlns:a16="http://schemas.microsoft.com/office/drawing/2014/main" val="507405186"/>
                    </a:ext>
                  </a:extLst>
                </a:gridCol>
                <a:gridCol w="720357">
                  <a:extLst>
                    <a:ext uri="{9D8B030D-6E8A-4147-A177-3AD203B41FA5}">
                      <a16:colId xmlns:a16="http://schemas.microsoft.com/office/drawing/2014/main" val="1097697360"/>
                    </a:ext>
                  </a:extLst>
                </a:gridCol>
                <a:gridCol w="2022729">
                  <a:extLst>
                    <a:ext uri="{9D8B030D-6E8A-4147-A177-3AD203B41FA5}">
                      <a16:colId xmlns:a16="http://schemas.microsoft.com/office/drawing/2014/main" val="3817026920"/>
                    </a:ext>
                  </a:extLst>
                </a:gridCol>
                <a:gridCol w="2250036">
                  <a:extLst>
                    <a:ext uri="{9D8B030D-6E8A-4147-A177-3AD203B41FA5}">
                      <a16:colId xmlns:a16="http://schemas.microsoft.com/office/drawing/2014/main" val="1566570234"/>
                    </a:ext>
                  </a:extLst>
                </a:gridCol>
                <a:gridCol w="2256926">
                  <a:extLst>
                    <a:ext uri="{9D8B030D-6E8A-4147-A177-3AD203B41FA5}">
                      <a16:colId xmlns:a16="http://schemas.microsoft.com/office/drawing/2014/main" val="814716777"/>
                    </a:ext>
                  </a:extLst>
                </a:gridCol>
                <a:gridCol w="1976254">
                  <a:extLst>
                    <a:ext uri="{9D8B030D-6E8A-4147-A177-3AD203B41FA5}">
                      <a16:colId xmlns:a16="http://schemas.microsoft.com/office/drawing/2014/main" val="4053122819"/>
                    </a:ext>
                  </a:extLst>
                </a:gridCol>
              </a:tblGrid>
              <a:tr h="2788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算法逻辑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适用场合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4032001825"/>
                  </a:ext>
                </a:extLst>
              </a:tr>
              <a:tr h="1115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SIFT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提取平移、缩放、旋转不变的描述子用以匹配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检测特征丰富，具有优秀匹配效果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计算量大</a:t>
                      </a:r>
                      <a:br>
                        <a:rPr lang="en-US" sz="18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sz="18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检测速度慢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图像识别（无速度要求）、图像拼接、图像恢复等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151215487"/>
                  </a:ext>
                </a:extLst>
              </a:tr>
              <a:tr h="744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PCA-SIFT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PCA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降维减少运算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检测速度获得改善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不完全仿射不变</a:t>
                      </a:r>
                      <a:br>
                        <a:rPr lang="en-US" sz="18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sz="18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检测精度不高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特征点匹配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649287795"/>
                  </a:ext>
                </a:extLst>
              </a:tr>
              <a:tr h="836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SURF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近似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Hessian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矩阵，积分图减少降采样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检测速度快，精度较高，综合性能好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过于依赖主方向的选取准确度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物体识别</a:t>
                      </a:r>
                      <a:b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重构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4104928259"/>
                  </a:ext>
                </a:extLst>
              </a:tr>
              <a:tr h="836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ORB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检测特征点，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Brief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计算特征点描述子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检测速度快，检测精度良好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不具备尺度不变性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实时视频处理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292352530"/>
                  </a:ext>
                </a:extLst>
              </a:tr>
              <a:tr h="836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VJ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Haar+AdaBoost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检测目标级联减少计算量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第一种能够实时检测的人脸检测算法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准确率一般</a:t>
                      </a:r>
                      <a:br>
                        <a:rPr lang="en-US" sz="18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sz="18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鲁棒性不足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人脸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物体检测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85666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78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CA19E-1B5A-42D2-880C-2998F5B0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r>
              <a:rPr lang="en-US" altLang="zh-CN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zh-CN" altLang="en-US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3EF2BA7-B1FC-42E7-8A92-BD93499C9E15}"/>
              </a:ext>
            </a:extLst>
          </p:cNvPr>
          <p:cNvGraphicFramePr>
            <a:graphicFrameLocks noGrp="1"/>
          </p:cNvGraphicFramePr>
          <p:nvPr/>
        </p:nvGraphicFramePr>
        <p:xfrm>
          <a:off x="427663" y="1690688"/>
          <a:ext cx="11336673" cy="44044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5853">
                  <a:extLst>
                    <a:ext uri="{9D8B030D-6E8A-4147-A177-3AD203B41FA5}">
                      <a16:colId xmlns:a16="http://schemas.microsoft.com/office/drawing/2014/main" val="287134593"/>
                    </a:ext>
                  </a:extLst>
                </a:gridCol>
                <a:gridCol w="1517608">
                  <a:extLst>
                    <a:ext uri="{9D8B030D-6E8A-4147-A177-3AD203B41FA5}">
                      <a16:colId xmlns:a16="http://schemas.microsoft.com/office/drawing/2014/main" val="3522951805"/>
                    </a:ext>
                  </a:extLst>
                </a:gridCol>
                <a:gridCol w="3307481">
                  <a:extLst>
                    <a:ext uri="{9D8B030D-6E8A-4147-A177-3AD203B41FA5}">
                      <a16:colId xmlns:a16="http://schemas.microsoft.com/office/drawing/2014/main" val="2625323814"/>
                    </a:ext>
                  </a:extLst>
                </a:gridCol>
                <a:gridCol w="4045731">
                  <a:extLst>
                    <a:ext uri="{9D8B030D-6E8A-4147-A177-3AD203B41FA5}">
                      <a16:colId xmlns:a16="http://schemas.microsoft.com/office/drawing/2014/main" val="3674211414"/>
                    </a:ext>
                  </a:extLst>
                </a:gridCol>
              </a:tblGrid>
              <a:tr h="478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实时性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6315611"/>
                  </a:ext>
                </a:extLst>
              </a:tr>
              <a:tr h="478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OverFeat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最早使用</a:t>
                      </a:r>
                      <a:r>
                        <a:rPr lang="en-US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CNN</a:t>
                      </a: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进行特征提取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图像滑窗，时间、空间开销大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9735504"/>
                  </a:ext>
                </a:extLst>
              </a:tr>
              <a:tr h="887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R-CNN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确定候选区域，</a:t>
                      </a:r>
                      <a:r>
                        <a:rPr lang="en-US" sz="15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CNN</a:t>
                      </a:r>
                      <a:r>
                        <a:rPr lang="zh-CN" sz="15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提取特征，</a:t>
                      </a:r>
                      <a:r>
                        <a:rPr lang="en-US" sz="15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SVM</a:t>
                      </a:r>
                      <a:r>
                        <a:rPr lang="zh-CN" sz="15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分类，性能比传统算法显著提高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对每个候选区域都做特征提取，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0329443"/>
                  </a:ext>
                </a:extLst>
              </a:tr>
              <a:tr h="717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SPP-Net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整张图片提取特征，加快速度；</a:t>
                      </a:r>
                      <a:r>
                        <a:rPr lang="en-US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SPP</a:t>
                      </a: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层，避免候选区域归一化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时间、空间开销大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837569"/>
                  </a:ext>
                </a:extLst>
              </a:tr>
              <a:tr h="5098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R-CNN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同时完成定位和分类，节省空间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候选区域选取方法计算复杂，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025281"/>
                  </a:ext>
                </a:extLst>
              </a:tr>
              <a:tr h="665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Faster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R-CNN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较差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真正完成端到端训练测试</a:t>
                      </a:r>
                      <a:endParaRPr lang="en-US" altLang="zh-CN" sz="1500" b="1" kern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精准度高</a:t>
                      </a:r>
                      <a:endParaRPr lang="zh-CN" sz="15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模型复杂，小目标检测不佳，空间量化粗糙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6051029"/>
                  </a:ext>
                </a:extLst>
              </a:tr>
              <a:tr h="665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YOLO</a:t>
                      </a:r>
                      <a:endParaRPr lang="zh-CN" sz="15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</a:t>
                      </a:r>
                      <a:endParaRPr lang="zh-CN" sz="15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网络简单，检测速度优异</a:t>
                      </a:r>
                      <a:endParaRPr lang="zh-CN" sz="15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定位准确度低，小目标、多目标检测效果不佳</a:t>
                      </a:r>
                      <a:endParaRPr lang="zh-CN" sz="15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85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6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1373</Words>
  <Application>Microsoft Office PowerPoint</Application>
  <PresentationFormat>宽屏</PresentationFormat>
  <Paragraphs>199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Watford DB</vt:lpstr>
      <vt:lpstr>黑体</vt:lpstr>
      <vt:lpstr>微软雅黑</vt:lpstr>
      <vt:lpstr>Arial</vt:lpstr>
      <vt:lpstr>Calibri</vt:lpstr>
      <vt:lpstr>Calibri Light</vt:lpstr>
      <vt:lpstr>Office 主题</vt:lpstr>
      <vt:lpstr>基于深度学习的课堂学生异常状态检测与反馈系统</vt:lpstr>
      <vt:lpstr>PowerPoint 演示文稿</vt:lpstr>
      <vt:lpstr>研究背景及意义</vt:lpstr>
      <vt:lpstr>目标检测及其应用领域</vt:lpstr>
      <vt:lpstr>检测学生的异常状态的研究意义</vt:lpstr>
      <vt:lpstr>检测学生的异常状态的研究意义</vt:lpstr>
      <vt:lpstr>检测学生的异常状态所遇到的困难</vt:lpstr>
      <vt:lpstr>研究现状-传统方法</vt:lpstr>
      <vt:lpstr>研究现状-深度学习</vt:lpstr>
      <vt:lpstr>研究目标</vt:lpstr>
      <vt:lpstr>研究内容</vt:lpstr>
      <vt:lpstr>PowerPoint 演示文稿</vt:lpstr>
      <vt:lpstr>拟解决关键问题：</vt:lpstr>
      <vt:lpstr>拟解决关键问题：</vt:lpstr>
      <vt:lpstr>研究方法及技术路线：</vt:lpstr>
      <vt:lpstr>研究计划进度</vt:lpstr>
      <vt:lpstr>THANKS 恳请各位老师批评指正！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基于深度学习的课堂学生异常状态检测与反馈系统</dc:title>
  <dc:creator>Administrator</dc:creator>
  <cp:lastModifiedBy>小 放</cp:lastModifiedBy>
  <cp:revision>2</cp:revision>
  <dcterms:created xsi:type="dcterms:W3CDTF">2019-12-23T08:37:55Z</dcterms:created>
  <dcterms:modified xsi:type="dcterms:W3CDTF">2019-12-23T08:41:39Z</dcterms:modified>
</cp:coreProperties>
</file>