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3" r:id="rId5"/>
    <p:sldId id="273" r:id="rId6"/>
    <p:sldId id="284" r:id="rId7"/>
    <p:sldId id="285" r:id="rId8"/>
    <p:sldId id="292" r:id="rId9"/>
    <p:sldId id="296" r:id="rId10"/>
    <p:sldId id="297" r:id="rId11"/>
    <p:sldId id="295" r:id="rId12"/>
    <p:sldId id="289" r:id="rId13"/>
    <p:sldId id="298" r:id="rId14"/>
    <p:sldId id="299" r:id="rId15"/>
    <p:sldId id="300" r:id="rId16"/>
    <p:sldId id="290" r:id="rId17"/>
    <p:sldId id="29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21CC8D1-D855-4242-8EB3-6F034E1108BD}">
          <p14:sldIdLst>
            <p14:sldId id="256"/>
            <p14:sldId id="257"/>
            <p14:sldId id="259"/>
            <p14:sldId id="263"/>
            <p14:sldId id="273"/>
            <p14:sldId id="284"/>
            <p14:sldId id="285"/>
            <p14:sldId id="292"/>
            <p14:sldId id="296"/>
            <p14:sldId id="297"/>
            <p14:sldId id="295"/>
            <p14:sldId id="289"/>
            <p14:sldId id="298"/>
            <p14:sldId id="299"/>
            <p14:sldId id="300"/>
            <p14:sldId id="290"/>
            <p14:sldId id="291"/>
          </p14:sldIdLst>
        </p14:section>
        <p14:section name="默认节" id="{5AF059C4-2C72-4198-9167-CB3E27E8D9B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2676412"/>
            <a:ext cx="9144000" cy="801648"/>
          </a:xfrm>
        </p:spPr>
        <p:txBody>
          <a:bodyPr>
            <a:normAutofit/>
          </a:bodyPr>
          <a:lstStyle/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基于深度学习的课堂学生异常状态检测与反馈系统</a:t>
            </a:r>
          </a:p>
        </p:txBody>
      </p:sp>
      <p:pic>
        <p:nvPicPr>
          <p:cNvPr id="6" name="图片 5" descr="图片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096" y="1232550"/>
            <a:ext cx="1440682" cy="144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990475" y="430902"/>
            <a:ext cx="62110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专业学位硕士研究生学位论文开题报告</a:t>
            </a:r>
            <a:endParaRPr lang="zh-CN" altLang="en-US" sz="25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8"/>
          <p:cNvGraphicFramePr>
            <a:graphicFrameLocks noGrp="1"/>
          </p:cNvGraphicFramePr>
          <p:nvPr/>
        </p:nvGraphicFramePr>
        <p:xfrm>
          <a:off x="4099915" y="4126566"/>
          <a:ext cx="3515044" cy="1357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636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姓名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11609" marR="111609" marT="55804" marB="558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汤国放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11609" marR="111609" marT="55804" marB="558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36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11609" marR="111609" marT="55804" marB="5580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计算机技术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11609" marR="111609" marT="55804" marB="5580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36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导师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11609" marR="111609" marT="55804" marB="558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张建勋教授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11609" marR="111609" marT="55804" marB="558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CD68395-AEAC-4E63-923A-19FD93F70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15" t="7681" b="3329"/>
          <a:stretch/>
        </p:blipFill>
        <p:spPr>
          <a:xfrm>
            <a:off x="7531554" y="747988"/>
            <a:ext cx="3822246" cy="32458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95FEF-20A6-4804-AC75-38B67C58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1569389"/>
            <a:ext cx="11038114" cy="539729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以导师名义向保卫处申请课堂监控视频数据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数据标注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Vott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软件标注视频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玩手机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睡觉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两种状态的学生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预期时间一个月标注数据，若超过时间则考虑半自动化标注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标注的视频未经预处理，方便申请专利数据，与其他研究人员共享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清晰度低和其他质量问题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采用多媒体技术提高课堂视频的清晰度，统一视频的亮度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87DF0F0-2593-4A12-A739-8207480A9E18}"/>
              </a:ext>
            </a:extLst>
          </p:cNvPr>
          <p:cNvSpPr txBox="1">
            <a:spLocks/>
          </p:cNvSpPr>
          <p:nvPr/>
        </p:nvSpPr>
        <p:spPr>
          <a:xfrm>
            <a:off x="158115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b="1" dirty="0"/>
          </a:p>
        </p:txBody>
      </p:sp>
      <p:pic>
        <p:nvPicPr>
          <p:cNvPr id="5" name="图形 4" descr="标记">
            <a:extLst>
              <a:ext uri="{FF2B5EF4-FFF2-40B4-BE49-F238E27FC236}">
                <a16:creationId xmlns:a16="http://schemas.microsoft.com/office/drawing/2014/main" id="{45431B17-3779-4DC1-B08C-0A54239D6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5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5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拟解决关键问题：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955694" cy="5032375"/>
          </a:xfrm>
        </p:spPr>
        <p:txBody>
          <a:bodyPr>
            <a:normAutofit/>
          </a:bodyPr>
          <a:lstStyle/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小目标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检测问题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后排座位的同学在视频中属于小目标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YOLO/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FasterRCNN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对小目标位置信息的检测能力是有限的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数据量不足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利用旋转图像、增加对比度等方法对数据集中的图像进行增强和扩充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r>
              <a:rPr lang="zh-CN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精准度</a:t>
            </a:r>
            <a:r>
              <a:rPr lang="zh-CN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的其他因素</a:t>
            </a:r>
          </a:p>
          <a:p>
            <a:pPr lvl="2"/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教员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的身份信息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教员是否是优秀教师，教员的教学年限等信息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视频的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光线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状况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是否是阴天、是否有大雪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视频当节课的前后节课是否会影响到学生的上课状态等因素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372" y="271822"/>
            <a:ext cx="5726628" cy="1325563"/>
          </a:xfrm>
        </p:spPr>
        <p:txBody>
          <a:bodyPr/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研究方法及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FF347760-4910-4B7E-9ADD-D80D005B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481" y="117449"/>
            <a:ext cx="5900401" cy="66231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DE8EF32-EFF7-4604-AB15-27A019D3C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045" y="352975"/>
            <a:ext cx="8798767" cy="5032375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编写检测系统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功能：检测和反馈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训练阶段</a:t>
            </a:r>
            <a:r>
              <a: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数据集：重庆理工大学教室录像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基础网络：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YOLOv3/Faster RCNN</a:t>
            </a:r>
          </a:p>
          <a:p>
            <a:pPr lvl="3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优化网络：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4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eneralized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ntersection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IOU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725913-F211-45B1-83BE-57AFF3FAD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984" y="4049906"/>
            <a:ext cx="6600825" cy="1943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D1A16841-C233-4A57-A553-D007D06CB2B3}"/>
              </a:ext>
            </a:extLst>
          </p:cNvPr>
          <p:cNvSpPr txBox="1">
            <a:spLocks/>
          </p:cNvSpPr>
          <p:nvPr/>
        </p:nvSpPr>
        <p:spPr>
          <a:xfrm>
            <a:off x="369372" y="197178"/>
            <a:ext cx="57266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研究方法及</a:t>
            </a:r>
            <a:b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48552D-2E6B-476E-A72E-00B247D70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81" y="2206830"/>
            <a:ext cx="3957272" cy="32377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1826F53-7CFE-4CBF-9BF7-35E4EED39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47" y="2451410"/>
            <a:ext cx="3957271" cy="32377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48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C8E5286-7461-403C-8ABF-BFDE4595F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2" t="4646"/>
          <a:stretch/>
        </p:blipFill>
        <p:spPr>
          <a:xfrm>
            <a:off x="4226564" y="3000527"/>
            <a:ext cx="6071526" cy="35480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372" y="197178"/>
            <a:ext cx="5726628" cy="1325563"/>
          </a:xfrm>
        </p:spPr>
        <p:txBody>
          <a:bodyPr/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研究方法及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DE8EF32-EFF7-4604-AB15-27A019D3C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821" y="309399"/>
            <a:ext cx="8898294" cy="5032375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编写检测系统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GIOU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IOU/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GIOU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0.33,0.24,-0.1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GIOU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的大小取决于两个框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对齐的方向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GIOU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不仅仅关注重叠区域，还关注其他的不重合区域。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YOLOv3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上检测效果提升明显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48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372" y="197178"/>
            <a:ext cx="5726628" cy="1325563"/>
          </a:xfrm>
        </p:spPr>
        <p:txBody>
          <a:bodyPr/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研究方法及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DE8EF32-EFF7-4604-AB15-27A019D3C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821" y="309399"/>
            <a:ext cx="8898294" cy="688450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编写检测系统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阶段：</a:t>
            </a:r>
            <a:endParaRPr lang="en-US" altLang="zh-CN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模型的选择：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实时检测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YOLOv3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训练的模型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详细分析使用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Faster RCNN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训练的模型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输出数据：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异常人数表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r>
              <a:rPr lang="zh-CN" altLang="en-US" sz="3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阶段：</a:t>
            </a:r>
            <a:endParaRPr lang="en-US" altLang="zh-CN" sz="3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统计数据：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统计异常状态人数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计算异常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正常人数比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反馈报告：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根据使用者的不同反馈不同的报告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617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研究计划进度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Autofit/>
          </a:bodyPr>
          <a:lstStyle/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[2019.10-2020.01]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查阅文献，了解国内外与本课题研究的相关现状，撰写开题报告。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[2020.02-2020.06]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查阅文献，用不同种多媒体技术处理视频数据，以达到较高的清晰度，并统一所有数据集在同一亮度、色彩饱和度范围内；</a:t>
            </a:r>
          </a:p>
          <a:p>
            <a:pPr lvl="1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控制数据集不变，尝试使用不同的网络模型训练数据集，分析比较不同模型下算法的速率与精准度，最终根据需求确定网络模型；</a:t>
            </a:r>
          </a:p>
          <a:p>
            <a:pPr lvl="1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编写系统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第三阶段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[2020.07-2020.11]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撰写论文，提出新的改进方案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并验证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第四阶段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[2020.12-2021.02]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对改进的算法做实验，与现有算法做比较，撰写论文；</a:t>
            </a:r>
          </a:p>
          <a:p>
            <a:pPr lvl="1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优化反馈系统。</a:t>
            </a: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第五阶段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[2021.03-2021.05]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完成论文终稿，准备答辩。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THANKS</a:t>
            </a:r>
            <a:b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</a:b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恳请各位老师批评指正！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7"/>
          <p:cNvSpPr/>
          <p:nvPr/>
        </p:nvSpPr>
        <p:spPr>
          <a:xfrm>
            <a:off x="2751590" y="2902590"/>
            <a:ext cx="6448453" cy="986799"/>
          </a:xfrm>
          <a:custGeom>
            <a:avLst/>
            <a:gdLst>
              <a:gd name="connisteX0" fmla="*/ 0 w 3324225"/>
              <a:gd name="connsiteY0" fmla="*/ 19063 h 1038242"/>
              <a:gd name="connisteX1" fmla="*/ 742950 w 3324225"/>
              <a:gd name="connsiteY1" fmla="*/ 1038238 h 1038242"/>
              <a:gd name="connisteX2" fmla="*/ 1352550 w 3324225"/>
              <a:gd name="connsiteY2" fmla="*/ 9538 h 1038242"/>
              <a:gd name="connisteX3" fmla="*/ 2038350 w 3324225"/>
              <a:gd name="connsiteY3" fmla="*/ 1038238 h 1038242"/>
              <a:gd name="connisteX4" fmla="*/ 2657475 w 3324225"/>
              <a:gd name="connsiteY4" fmla="*/ 13 h 1038242"/>
              <a:gd name="connisteX5" fmla="*/ 3324225 w 3324225"/>
              <a:gd name="connsiteY5" fmla="*/ 1019188 h 10382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324225" h="1038242">
                <a:moveTo>
                  <a:pt x="0" y="19064"/>
                </a:moveTo>
                <a:cubicBezTo>
                  <a:pt x="136525" y="243219"/>
                  <a:pt x="472440" y="1040144"/>
                  <a:pt x="742950" y="1038239"/>
                </a:cubicBezTo>
                <a:cubicBezTo>
                  <a:pt x="1013460" y="1036334"/>
                  <a:pt x="1093470" y="9539"/>
                  <a:pt x="1352550" y="9539"/>
                </a:cubicBezTo>
                <a:cubicBezTo>
                  <a:pt x="1611630" y="9539"/>
                  <a:pt x="1777365" y="1040144"/>
                  <a:pt x="2038350" y="1038239"/>
                </a:cubicBezTo>
                <a:cubicBezTo>
                  <a:pt x="2299335" y="1036334"/>
                  <a:pt x="2400300" y="3824"/>
                  <a:pt x="2657475" y="14"/>
                </a:cubicBezTo>
                <a:cubicBezTo>
                  <a:pt x="2914650" y="-3796"/>
                  <a:pt x="3202940" y="794399"/>
                  <a:pt x="3324225" y="1019189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b="1" noProof="1"/>
          </a:p>
        </p:txBody>
      </p:sp>
      <p:grpSp>
        <p:nvGrpSpPr>
          <p:cNvPr id="7" name="组合 9"/>
          <p:cNvGrpSpPr/>
          <p:nvPr/>
        </p:nvGrpSpPr>
        <p:grpSpPr bwMode="auto">
          <a:xfrm>
            <a:off x="2095981" y="2328877"/>
            <a:ext cx="1139825" cy="1139825"/>
            <a:chOff x="1180871" y="1661152"/>
            <a:chExt cx="1139038" cy="1139038"/>
          </a:xfrm>
        </p:grpSpPr>
        <p:grpSp>
          <p:nvGrpSpPr>
            <p:cNvPr id="8" name="组合 7"/>
            <p:cNvGrpSpPr/>
            <p:nvPr/>
          </p:nvGrpSpPr>
          <p:grpSpPr>
            <a:xfrm>
              <a:off x="118087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1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2" y="760412"/>
                <a:ext cx="3825872" cy="382587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9" name="TextBox 133"/>
            <p:cNvSpPr txBox="1">
              <a:spLocks noChangeArrowheads="1"/>
            </p:cNvSpPr>
            <p:nvPr/>
          </p:nvSpPr>
          <p:spPr bwMode="auto">
            <a:xfrm>
              <a:off x="1535504" y="1871570"/>
              <a:ext cx="58221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000" b="1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12" name="组合 29"/>
          <p:cNvGrpSpPr/>
          <p:nvPr/>
        </p:nvGrpSpPr>
        <p:grpSpPr bwMode="auto">
          <a:xfrm>
            <a:off x="3419956" y="3497277"/>
            <a:ext cx="1138237" cy="1138237"/>
            <a:chOff x="2591676" y="2836786"/>
            <a:chExt cx="1139038" cy="1139038"/>
          </a:xfrm>
        </p:grpSpPr>
        <p:grpSp>
          <p:nvGrpSpPr>
            <p:cNvPr id="13" name="组合 12"/>
            <p:cNvGrpSpPr/>
            <p:nvPr/>
          </p:nvGrpSpPr>
          <p:grpSpPr>
            <a:xfrm>
              <a:off x="259167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5" name="同心圆 12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4" name="TextBox 134"/>
            <p:cNvSpPr txBox="1">
              <a:spLocks noChangeArrowheads="1"/>
            </p:cNvSpPr>
            <p:nvPr/>
          </p:nvSpPr>
          <p:spPr bwMode="auto">
            <a:xfrm>
              <a:off x="2937251" y="3026146"/>
              <a:ext cx="58221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000" b="1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17" name="组合 30"/>
          <p:cNvGrpSpPr/>
          <p:nvPr/>
        </p:nvGrpSpPr>
        <p:grpSpPr bwMode="auto">
          <a:xfrm>
            <a:off x="4802668" y="2353754"/>
            <a:ext cx="1139825" cy="1138237"/>
            <a:chOff x="4002481" y="1661152"/>
            <a:chExt cx="1139038" cy="1139038"/>
          </a:xfrm>
        </p:grpSpPr>
        <p:grpSp>
          <p:nvGrpSpPr>
            <p:cNvPr id="18" name="组合 17"/>
            <p:cNvGrpSpPr/>
            <p:nvPr/>
          </p:nvGrpSpPr>
          <p:grpSpPr>
            <a:xfrm>
              <a:off x="400248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0" name="同心圆 1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9" name="TextBox 135"/>
            <p:cNvSpPr txBox="1">
              <a:spLocks noChangeArrowheads="1"/>
            </p:cNvSpPr>
            <p:nvPr/>
          </p:nvSpPr>
          <p:spPr bwMode="auto">
            <a:xfrm>
              <a:off x="4349976" y="1873250"/>
              <a:ext cx="444045" cy="708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000" b="1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2" name="组合 31"/>
          <p:cNvGrpSpPr/>
          <p:nvPr/>
        </p:nvGrpSpPr>
        <p:grpSpPr bwMode="auto">
          <a:xfrm>
            <a:off x="5986943" y="3498864"/>
            <a:ext cx="1139825" cy="1138238"/>
            <a:chOff x="5413286" y="2836786"/>
            <a:chExt cx="1139038" cy="1139038"/>
          </a:xfrm>
        </p:grpSpPr>
        <p:grpSp>
          <p:nvGrpSpPr>
            <p:cNvPr id="23" name="组合 22"/>
            <p:cNvGrpSpPr/>
            <p:nvPr/>
          </p:nvGrpSpPr>
          <p:grpSpPr>
            <a:xfrm>
              <a:off x="5413286" y="2836786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11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24" name="TextBox 136"/>
            <p:cNvSpPr txBox="1">
              <a:spLocks noChangeArrowheads="1"/>
            </p:cNvSpPr>
            <p:nvPr/>
          </p:nvSpPr>
          <p:spPr bwMode="auto">
            <a:xfrm>
              <a:off x="5722633" y="3051271"/>
              <a:ext cx="58221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000" b="1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7" name="组合 32"/>
          <p:cNvGrpSpPr/>
          <p:nvPr/>
        </p:nvGrpSpPr>
        <p:grpSpPr bwMode="auto">
          <a:xfrm>
            <a:off x="7469667" y="2349489"/>
            <a:ext cx="1139825" cy="1139825"/>
            <a:chOff x="6824091" y="1661152"/>
            <a:chExt cx="1139038" cy="1139038"/>
          </a:xfrm>
        </p:grpSpPr>
        <p:grpSp>
          <p:nvGrpSpPr>
            <p:cNvPr id="28" name="组合 27"/>
            <p:cNvGrpSpPr/>
            <p:nvPr/>
          </p:nvGrpSpPr>
          <p:grpSpPr>
            <a:xfrm>
              <a:off x="682409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12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29" name="TextBox 141"/>
            <p:cNvSpPr txBox="1">
              <a:spLocks noChangeArrowheads="1"/>
            </p:cNvSpPr>
            <p:nvPr/>
          </p:nvSpPr>
          <p:spPr bwMode="auto">
            <a:xfrm>
              <a:off x="7169569" y="1876728"/>
              <a:ext cx="58221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4000" b="1" dirty="0">
                <a:solidFill>
                  <a:srgbClr val="1A3F6C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32" name="TextBox 143"/>
          <p:cNvSpPr txBox="1">
            <a:spLocks noChangeArrowheads="1"/>
          </p:cNvSpPr>
          <p:nvPr/>
        </p:nvSpPr>
        <p:spPr bwMode="auto">
          <a:xfrm>
            <a:off x="1701098" y="1834370"/>
            <a:ext cx="19970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</a:p>
        </p:txBody>
      </p:sp>
      <p:sp>
        <p:nvSpPr>
          <p:cNvPr id="33" name="TextBox 144"/>
          <p:cNvSpPr txBox="1">
            <a:spLocks noChangeArrowheads="1"/>
          </p:cNvSpPr>
          <p:nvPr/>
        </p:nvSpPr>
        <p:spPr bwMode="auto">
          <a:xfrm>
            <a:off x="3374042" y="4850123"/>
            <a:ext cx="13477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34" name="TextBox 145"/>
          <p:cNvSpPr txBox="1">
            <a:spLocks noChangeArrowheads="1"/>
          </p:cNvSpPr>
          <p:nvPr/>
        </p:nvSpPr>
        <p:spPr bwMode="auto">
          <a:xfrm>
            <a:off x="4772504" y="1841745"/>
            <a:ext cx="1200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grpSp>
        <p:nvGrpSpPr>
          <p:cNvPr id="35" name="组合 1"/>
          <p:cNvGrpSpPr/>
          <p:nvPr/>
        </p:nvGrpSpPr>
        <p:grpSpPr bwMode="auto">
          <a:xfrm>
            <a:off x="8790465" y="3497277"/>
            <a:ext cx="1139825" cy="1138237"/>
            <a:chOff x="6824091" y="1661152"/>
            <a:chExt cx="1139038" cy="1139038"/>
          </a:xfrm>
        </p:grpSpPr>
        <p:grpSp>
          <p:nvGrpSpPr>
            <p:cNvPr id="36" name="组合 35"/>
            <p:cNvGrpSpPr/>
            <p:nvPr/>
          </p:nvGrpSpPr>
          <p:grpSpPr>
            <a:xfrm>
              <a:off x="682409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8" name="同心圆 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b="1" noProof="1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37" name="TextBox 141"/>
            <p:cNvSpPr txBox="1">
              <a:spLocks noChangeArrowheads="1"/>
            </p:cNvSpPr>
            <p:nvPr/>
          </p:nvSpPr>
          <p:spPr bwMode="auto">
            <a:xfrm>
              <a:off x="7145723" y="1876728"/>
              <a:ext cx="583411" cy="708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rgbClr val="1A3F6C"/>
                  </a:solidFill>
                  <a:latin typeface="Watford DB" pitchFamily="2" charset="0"/>
                  <a:ea typeface="造字工房劲黑（非商用）常规体" pitchFamily="50" charset="-122"/>
                </a:rPr>
                <a:t>6</a:t>
              </a:r>
            </a:p>
          </p:txBody>
        </p:sp>
      </p:grpSp>
      <p:sp>
        <p:nvSpPr>
          <p:cNvPr id="40" name="文本框 18"/>
          <p:cNvSpPr txBox="1">
            <a:spLocks noChangeArrowheads="1"/>
          </p:cNvSpPr>
          <p:nvPr/>
        </p:nvSpPr>
        <p:spPr bwMode="auto">
          <a:xfrm>
            <a:off x="5780565" y="4883020"/>
            <a:ext cx="18764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拟解决的问题</a:t>
            </a:r>
          </a:p>
        </p:txBody>
      </p:sp>
      <p:sp>
        <p:nvSpPr>
          <p:cNvPr id="41" name="文本框 19"/>
          <p:cNvSpPr txBox="1">
            <a:spLocks noChangeArrowheads="1"/>
          </p:cNvSpPr>
          <p:nvPr/>
        </p:nvSpPr>
        <p:spPr bwMode="auto">
          <a:xfrm>
            <a:off x="6718778" y="1869895"/>
            <a:ext cx="2641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研究方法与技术路线</a:t>
            </a:r>
          </a:p>
        </p:txBody>
      </p:sp>
      <p:sp>
        <p:nvSpPr>
          <p:cNvPr id="42" name="文本框 20"/>
          <p:cNvSpPr txBox="1">
            <a:spLocks noChangeArrowheads="1"/>
          </p:cNvSpPr>
          <p:nvPr/>
        </p:nvSpPr>
        <p:spPr bwMode="auto">
          <a:xfrm>
            <a:off x="8486458" y="4881584"/>
            <a:ext cx="174783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研究计划进度</a:t>
            </a:r>
          </a:p>
        </p:txBody>
      </p:sp>
      <p:sp>
        <p:nvSpPr>
          <p:cNvPr id="80" name="TextBox 143"/>
          <p:cNvSpPr txBox="1">
            <a:spLocks noChangeArrowheads="1"/>
          </p:cNvSpPr>
          <p:nvPr/>
        </p:nvSpPr>
        <p:spPr bwMode="auto">
          <a:xfrm>
            <a:off x="5133736" y="626491"/>
            <a:ext cx="17561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目标检测及其应用领域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926" y="1825625"/>
            <a:ext cx="5954486" cy="4351338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目标检测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它将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目标的分割和识别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合二为一；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准确获得图像中存在的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感兴趣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目标及其位置；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将这些信息应用到图像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视频监控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等一系列现实任务中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例如：基于深度学习、运用课堂视频检测学生的异常状态</a:t>
            </a:r>
          </a:p>
        </p:txBody>
      </p:sp>
      <p:pic>
        <p:nvPicPr>
          <p:cNvPr id="5" name="图形 4" descr="目标受众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570706"/>
            <a:ext cx="914400" cy="914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435" y="1825625"/>
            <a:ext cx="4454554" cy="33923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检测学生的异常状态的研究意义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0034" y="1612453"/>
            <a:ext cx="7240656" cy="487979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扩招政策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导致课堂秩序混乱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我国实施大学扩招政策后出现如下现象：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全国大学生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人数逐年递增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素质降低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大课堂的应运而生造成如下后果：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教师无暇管理学生，课堂混乱，教学质量下降；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智慧课堂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智慧校园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政策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响应信息化“十二五”规划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课堂、智慧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校园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的建设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82" t="-154" r="-482" b="23268"/>
          <a:stretch>
            <a:fillRect/>
          </a:stretch>
        </p:blipFill>
        <p:spPr>
          <a:xfrm>
            <a:off x="838200" y="1612453"/>
            <a:ext cx="3468293" cy="20881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1834" r="15856"/>
          <a:stretch>
            <a:fillRect/>
          </a:stretch>
        </p:blipFill>
        <p:spPr>
          <a:xfrm>
            <a:off x="838200" y="4052350"/>
            <a:ext cx="3468293" cy="20881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r>
              <a:rPr lang="en-US" altLang="zh-CN" b="1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传统方法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11591"/>
              </p:ext>
            </p:extLst>
          </p:nvPr>
        </p:nvGraphicFramePr>
        <p:xfrm>
          <a:off x="912994" y="1844124"/>
          <a:ext cx="10366012" cy="4648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2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76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8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算法逻辑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适用场合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5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SIFT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实例检测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提取平移、缩放、旋转不变的描述子用以匹配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检测特征丰富，具有优秀匹配效果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传统目标检测算法只适应于有明显特征，背景简单的情形</a:t>
                      </a:r>
                      <a:endParaRPr lang="en-US" alt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深度学习可以提取同一目标丰富的特征，完成目标的检测。</a:t>
                      </a:r>
                      <a:endParaRPr lang="zh-CN" alt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图像识别（无速度要求）、图像拼接、图像恢复等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8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PCA-SIFT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实例检测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PCA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降维减少运算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检测速度获得改善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特征点匹配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5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SURF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实例检测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近似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Hessian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矩阵，积分图减少降采样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检测速度快，精度较高，综合性能好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物体识别</a:t>
                      </a:r>
                      <a:b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重构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5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ORB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实例检测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检测特征点，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Brief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计算特征点描述子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检测速度快，检测精度良好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实时视频处理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5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VJ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实例检测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Haar+AdaBoost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检测目标级联减少计算量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第一种能够实时检测的人脸检测算法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人脸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物体检测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4778" marR="84778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r>
              <a:rPr lang="en-US" altLang="zh-CN" b="1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endParaRPr lang="zh-CN" altLang="en-US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22678"/>
              </p:ext>
            </p:extLst>
          </p:nvPr>
        </p:nvGraphicFramePr>
        <p:xfrm>
          <a:off x="427663" y="1690688"/>
          <a:ext cx="11336673" cy="472730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6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7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5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8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实时性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OverFeat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最早使用</a:t>
                      </a:r>
                      <a:r>
                        <a:rPr lang="en-US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CNN</a:t>
                      </a: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进行特征提取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图像滑窗，时间、空间开销大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7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R-CNN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确定候选区域，</a:t>
                      </a:r>
                      <a:r>
                        <a:rPr lang="en-US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CNN</a:t>
                      </a: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提取特征，</a:t>
                      </a:r>
                      <a:r>
                        <a:rPr lang="en-US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SVM</a:t>
                      </a: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分类，性能比传统算法显著提高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对每个候选区域都做特征提取，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9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SPP-Net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整张图片提取特征，加快速度；</a:t>
                      </a:r>
                      <a:r>
                        <a:rPr lang="en-US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SPP</a:t>
                      </a: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层，避免候选区域归一化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时间、空间开销大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8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R-CNN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同时完成定位和分类，节省空间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候选区域选取方法计算复杂，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5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Faster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R-CNN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较差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精准度高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模型复杂，小目标检测不佳，空间量化粗糙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5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YOLO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优秀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网络简单，检测速度优异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定位准确度低，小目标、多目标检测效果不佳</a:t>
                      </a:r>
                      <a:endParaRPr lang="zh-CN" sz="20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1150" y="365125"/>
            <a:ext cx="10515600" cy="1325563"/>
          </a:xfrm>
        </p:spPr>
        <p:txBody>
          <a:bodyPr/>
          <a:lstStyle/>
          <a:p>
            <a:r>
              <a:rPr lang="zh-CN" altLang="en-US" b="1" u="sng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  <a:endParaRPr lang="zh-CN" altLang="en-US" b="1" u="sn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编写软件，具有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的功能，相关检测报告如下：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教务处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的检测报告</a:t>
            </a:r>
          </a:p>
          <a:p>
            <a:pPr lvl="2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当课堂中出现异常学生人数超过一定比例时，触发警报；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管理者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的检测报告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评价教员授课水平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期末统计教员授课时课堂混乱度，分析教员授课能力并反馈给管理者；</a:t>
            </a:r>
          </a:p>
          <a:p>
            <a:pPr lvl="2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统计专业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班级学生学习状态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基于录像时间地点查询当节课所属专业，分析以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为类别的学生上课状态，用于院长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校长对专业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学院的学生做横向分析。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提醒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自律</a:t>
            </a:r>
          </a:p>
        </p:txBody>
      </p:sp>
      <p:pic>
        <p:nvPicPr>
          <p:cNvPr id="5" name="图形 4" descr="标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50" y="57070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检测学生的异常状态所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遇到的困难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异常状态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的定义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针对课堂学生尚未有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系统化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的“异常状态”定义；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课堂监控视频数据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公开数据集中鲜有关于课堂监控的数据集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视频来源不一致，导致视频质量好坏参半，不利于网络的训练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课堂反馈系统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国内外研究专注于速度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精准度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国内外的研究实验均以提高识别准确率与速率为目标，没有对实验结果进行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分析与反馈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" r="-280" b="16362"/>
          <a:stretch>
            <a:fillRect/>
          </a:stretch>
        </p:blipFill>
        <p:spPr>
          <a:xfrm>
            <a:off x="8951904" y="1690686"/>
            <a:ext cx="2870327" cy="20625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95FEF-20A6-4804-AC75-38B67C58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4275"/>
            <a:ext cx="10759751" cy="5753603"/>
          </a:xfrm>
        </p:spPr>
        <p:txBody>
          <a:bodyPr/>
          <a:lstStyle/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异常状态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暂定影响学生学习最大的两种行为为异常行为：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睡觉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玩手机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后续对授课教师与管理人员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调研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，探讨异常行为的定义；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计划采用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YOLOv3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Faster RCNN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两种网络训练数据集。</a:t>
            </a:r>
          </a:p>
          <a:p>
            <a:pPr lvl="2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用一个统一的网络即可从输入图像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直接预测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类别和位置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Faster RCNN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，可用作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实时分析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Faster R-CNN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先提取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Region Proposals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，再对每个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Proposal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分类和位置回归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Faster RCNN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YOLOv3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，可用作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录像分析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zh-CN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课堂反馈系统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在软件中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对实验结果进行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反馈，并给出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检测报告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87DF0F0-2593-4A12-A739-8207480A9E18}"/>
              </a:ext>
            </a:extLst>
          </p:cNvPr>
          <p:cNvSpPr txBox="1">
            <a:spLocks/>
          </p:cNvSpPr>
          <p:nvPr/>
        </p:nvSpPr>
        <p:spPr>
          <a:xfrm>
            <a:off x="158115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spc="3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b="1" dirty="0"/>
          </a:p>
        </p:txBody>
      </p:sp>
      <p:pic>
        <p:nvPicPr>
          <p:cNvPr id="5" name="图形 4" descr="标记">
            <a:extLst>
              <a:ext uri="{FF2B5EF4-FFF2-40B4-BE49-F238E27FC236}">
                <a16:creationId xmlns:a16="http://schemas.microsoft.com/office/drawing/2014/main" id="{45431B17-3779-4DC1-B08C-0A54239D6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5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1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1339</Words>
  <Application>Microsoft Office PowerPoint</Application>
  <PresentationFormat>宽屏</PresentationFormat>
  <Paragraphs>210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Watford DB</vt:lpstr>
      <vt:lpstr>微软雅黑</vt:lpstr>
      <vt:lpstr>Arial</vt:lpstr>
      <vt:lpstr>Calibri</vt:lpstr>
      <vt:lpstr>Calibri Light</vt:lpstr>
      <vt:lpstr>Office 主题</vt:lpstr>
      <vt:lpstr>基于深度学习的课堂学生异常状态检测与反馈系统</vt:lpstr>
      <vt:lpstr>PowerPoint 演示文稿</vt:lpstr>
      <vt:lpstr>目标检测及其应用领域</vt:lpstr>
      <vt:lpstr>检测学生的异常状态的研究意义</vt:lpstr>
      <vt:lpstr>研究现状-传统方法</vt:lpstr>
      <vt:lpstr>研究现状-深度学习</vt:lpstr>
      <vt:lpstr>研究目标</vt:lpstr>
      <vt:lpstr>检测学生的异常状态所遇到的困难</vt:lpstr>
      <vt:lpstr>PowerPoint 演示文稿</vt:lpstr>
      <vt:lpstr>PowerPoint 演示文稿</vt:lpstr>
      <vt:lpstr>拟解决关键问题：</vt:lpstr>
      <vt:lpstr>研究方法及 技术路线：</vt:lpstr>
      <vt:lpstr>PowerPoint 演示文稿</vt:lpstr>
      <vt:lpstr>研究方法及 技术路线：</vt:lpstr>
      <vt:lpstr>研究方法及 技术路线：</vt:lpstr>
      <vt:lpstr>研究计划进度</vt:lpstr>
      <vt:lpstr>THANKS 恳请各位老师批评指正！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基于深度学习的课堂学生异常状态检测与反馈系统</dc:title>
  <dc:creator>Administrator</dc:creator>
  <cp:lastModifiedBy>小 放</cp:lastModifiedBy>
  <cp:revision>157</cp:revision>
  <dcterms:created xsi:type="dcterms:W3CDTF">2019-12-23T08:37:00Z</dcterms:created>
  <dcterms:modified xsi:type="dcterms:W3CDTF">2019-12-23T14:47:02Z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2052-11.1.0.8869</vt:lpwstr>
  </property>
</Properties>
</file>