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5" r:id="rId4"/>
    <p:sldId id="258" r:id="rId5"/>
    <p:sldId id="259" r:id="rId6"/>
    <p:sldId id="261"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177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2727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5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5899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0159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9440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650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87163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806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6335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724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1724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575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562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07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792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657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9/7/2025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34336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Phishing Awareness Training</a:t>
            </a:r>
          </a:p>
        </p:txBody>
      </p:sp>
      <p:sp>
        <p:nvSpPr>
          <p:cNvPr id="3" name="Subtitle 2"/>
          <p:cNvSpPr>
            <a:spLocks noGrp="1"/>
          </p:cNvSpPr>
          <p:nvPr>
            <p:ph type="subTitle" idx="1"/>
          </p:nvPr>
        </p:nvSpPr>
        <p:spPr/>
        <p:txBody>
          <a:bodyPr/>
          <a:lstStyle/>
          <a:p>
            <a:r>
              <a:rPr dirty="0"/>
              <a:t>Cyber Security Internship – </a:t>
            </a:r>
            <a:r>
              <a:rPr dirty="0" err="1"/>
              <a:t>CodeAlpha</a:t>
            </a:r>
            <a:endParaRPr lang="en-US" dirty="0"/>
          </a:p>
          <a:p>
            <a:r>
              <a:rPr lang="en-ZA" dirty="0"/>
              <a:t>By Ndimuhulu Matamela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897" cy="1303867"/>
          </a:xfrm>
        </p:spPr>
        <p:txBody>
          <a:bodyPr>
            <a:normAutofit/>
          </a:bodyPr>
          <a:lstStyle/>
          <a:p>
            <a:r>
              <a:rPr lang="en-ZA"/>
              <a:t>Introduction to Phishing</a:t>
            </a:r>
          </a:p>
        </p:txBody>
      </p:sp>
      <p:sp>
        <p:nvSpPr>
          <p:cNvPr id="3" name="Content Placeholder 2"/>
          <p:cNvSpPr>
            <a:spLocks noGrp="1"/>
          </p:cNvSpPr>
          <p:nvPr>
            <p:ph idx="1"/>
          </p:nvPr>
        </p:nvSpPr>
        <p:spPr>
          <a:xfrm>
            <a:off x="971550" y="2556932"/>
            <a:ext cx="6898285" cy="3318936"/>
          </a:xfrm>
        </p:spPr>
        <p:txBody>
          <a:bodyPr>
            <a:normAutofit/>
          </a:bodyPr>
          <a:lstStyle/>
          <a:p>
            <a:r>
              <a:rPr lang="en-US" dirty="0"/>
              <a:t>Phishing refers to an attempt to steal sensitive information, typically in the form of usernames, passwords, credit card numbers, bank account information, or other important data to utilize or sell the stolen information.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0CD0-9D83-87D1-AB27-8340BCF4B8FB}"/>
              </a:ext>
            </a:extLst>
          </p:cNvPr>
          <p:cNvSpPr>
            <a:spLocks noGrp="1"/>
          </p:cNvSpPr>
          <p:nvPr>
            <p:ph type="title"/>
          </p:nvPr>
        </p:nvSpPr>
        <p:spPr/>
        <p:txBody>
          <a:bodyPr/>
          <a:lstStyle/>
          <a:p>
            <a:r>
              <a:rPr lang="en-US" dirty="0"/>
              <a:t>How is Phishing carried out?</a:t>
            </a:r>
            <a:endParaRPr lang="en-ZA" dirty="0"/>
          </a:p>
        </p:txBody>
      </p:sp>
      <p:sp>
        <p:nvSpPr>
          <p:cNvPr id="3" name="Content Placeholder 2">
            <a:extLst>
              <a:ext uri="{FF2B5EF4-FFF2-40B4-BE49-F238E27FC236}">
                <a16:creationId xmlns:a16="http://schemas.microsoft.com/office/drawing/2014/main" id="{2D388547-6939-4487-93B9-472D620EEA9F}"/>
              </a:ext>
            </a:extLst>
          </p:cNvPr>
          <p:cNvSpPr>
            <a:spLocks noGrp="1"/>
          </p:cNvSpPr>
          <p:nvPr>
            <p:ph idx="1"/>
          </p:nvPr>
        </p:nvSpPr>
        <p:spPr/>
        <p:txBody>
          <a:bodyPr>
            <a:normAutofit fontScale="85000" lnSpcReduction="20000"/>
          </a:bodyPr>
          <a:lstStyle/>
          <a:p>
            <a:r>
              <a:rPr lang="en-US" dirty="0"/>
              <a:t>The most common examples of phishing are used to support other malicious actions, such as account takeovers, ransomware attacks, or business email compromise. Historically, phishing attacks typically occurred via email or instant message. Today, phishing attacks happen over a variety of media, from SMS text messages to phone calls to social media messages.</a:t>
            </a:r>
          </a:p>
          <a:p>
            <a:r>
              <a:rPr lang="en-US" dirty="0"/>
              <a:t>There are several tactics attackers can use to make their phishing attempts more effective:</a:t>
            </a:r>
          </a:p>
          <a:p>
            <a:pPr lvl="1"/>
            <a:r>
              <a:rPr lang="en-US" dirty="0"/>
              <a:t>Finding, purchasing, or scraping known contact information</a:t>
            </a:r>
          </a:p>
          <a:p>
            <a:pPr lvl="1"/>
            <a:r>
              <a:rPr lang="en-US" dirty="0"/>
              <a:t>Setting up fake websites and apps that imitate the real ones</a:t>
            </a:r>
          </a:p>
          <a:p>
            <a:pPr lvl="1"/>
            <a:r>
              <a:rPr lang="en-US" dirty="0"/>
              <a:t>Using techniques like DNS fast fluxing to disguise their hosting servers</a:t>
            </a:r>
            <a:endParaRPr lang="en-ZA" dirty="0"/>
          </a:p>
        </p:txBody>
      </p:sp>
    </p:spTree>
    <p:extLst>
      <p:ext uri="{BB962C8B-B14F-4D97-AF65-F5344CB8AC3E}">
        <p14:creationId xmlns:p14="http://schemas.microsoft.com/office/powerpoint/2010/main" val="2122735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Phishing Attacks</a:t>
            </a:r>
          </a:p>
        </p:txBody>
      </p:sp>
      <p:sp>
        <p:nvSpPr>
          <p:cNvPr id="3" name="Content Placeholder 2"/>
          <p:cNvSpPr>
            <a:spLocks noGrp="1"/>
          </p:cNvSpPr>
          <p:nvPr>
            <p:ph idx="1"/>
          </p:nvPr>
        </p:nvSpPr>
        <p:spPr/>
        <p:txBody>
          <a:bodyPr>
            <a:normAutofit fontScale="92500" lnSpcReduction="20000"/>
          </a:bodyPr>
          <a:lstStyle/>
          <a:p>
            <a:r>
              <a:rPr dirty="0"/>
              <a:t> Email Phishing – </a:t>
            </a:r>
            <a:r>
              <a:rPr lang="en-US" dirty="0"/>
              <a:t>an attempt to steal personal information or break into online accounts using deceptive emails, messages, ads, or sites that look like sites you already use</a:t>
            </a:r>
            <a:r>
              <a:rPr dirty="0"/>
              <a:t>.</a:t>
            </a:r>
          </a:p>
          <a:p>
            <a:r>
              <a:rPr dirty="0"/>
              <a:t> Spear Phishing – </a:t>
            </a:r>
            <a:r>
              <a:rPr lang="en-US" dirty="0"/>
              <a:t>This type of phishing is directed at specific individuals or companies, hence the term spear phishing.</a:t>
            </a:r>
            <a:r>
              <a:rPr dirty="0"/>
              <a:t>.</a:t>
            </a:r>
          </a:p>
          <a:p>
            <a:r>
              <a:rPr dirty="0"/>
              <a:t> Website Phishing – </a:t>
            </a:r>
            <a:r>
              <a:rPr lang="en-US" dirty="0"/>
              <a:t> a cyberattack where scammers create a fake website, often a near-identical replica of a legitimate one, to trick people into providing sensitive information like passwords, credit card numbers, or bank details</a:t>
            </a: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How to Recognize Phishing</a:t>
            </a:r>
          </a:p>
        </p:txBody>
      </p:sp>
      <p:sp>
        <p:nvSpPr>
          <p:cNvPr id="3" name="Content Placeholder 2"/>
          <p:cNvSpPr>
            <a:spLocks noGrp="1"/>
          </p:cNvSpPr>
          <p:nvPr>
            <p:ph idx="1"/>
          </p:nvPr>
        </p:nvSpPr>
        <p:spPr>
          <a:xfrm>
            <a:off x="1176865" y="2429067"/>
            <a:ext cx="6992774" cy="3715928"/>
          </a:xfrm>
        </p:spPr>
        <p:txBody>
          <a:bodyPr>
            <a:normAutofit fontScale="70000" lnSpcReduction="20000"/>
          </a:bodyPr>
          <a:lstStyle/>
          <a:p>
            <a:r>
              <a:rPr lang="en-US" dirty="0"/>
              <a:t>Scammers attempt to obtain your ID numbers, account numbers, or passwords via text messages or emails. They might be able to access your bank account, email, and other accounts if they manage to obtain that information. Alternatively, they might sell your information to other con artists. These kinds of phishing attacks are launched by scammers thousands of times a day, and they frequently succeed. Here are some typical strategies used in phishing emails and texts: </a:t>
            </a:r>
          </a:p>
          <a:p>
            <a:r>
              <a:rPr lang="en-US" dirty="0"/>
              <a:t>Phishing emails and texts often use a narrative to trick you into clicking on a link or opening an attachment. </a:t>
            </a:r>
          </a:p>
          <a:p>
            <a:r>
              <a:rPr lang="en-US" dirty="0"/>
              <a:t>Scammers frequently adapt their strategies to reflect the most recent events or trends. You may receive an unexpected text or email that appears to be from a business you know or trust, such as a utility company, bank, or credit card company. Or perhaps it comes from an app or website that accepts online payments. A scammer may be sending the message, and while they haven't claimed there is a problem, they may say they've seen some suspicious activity or log-in attempts.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 to Stay Safe</a:t>
            </a:r>
          </a:p>
        </p:txBody>
      </p:sp>
      <p:sp>
        <p:nvSpPr>
          <p:cNvPr id="3" name="Content Placeholder 2"/>
          <p:cNvSpPr>
            <a:spLocks noGrp="1"/>
          </p:cNvSpPr>
          <p:nvPr>
            <p:ph idx="1"/>
          </p:nvPr>
        </p:nvSpPr>
        <p:spPr/>
        <p:txBody>
          <a:bodyPr>
            <a:normAutofit fontScale="70000" lnSpcReduction="20000"/>
          </a:bodyPr>
          <a:lstStyle/>
          <a:p>
            <a:r>
              <a:rPr dirty="0"/>
              <a:t> </a:t>
            </a:r>
            <a:r>
              <a:rPr lang="en-US" dirty="0"/>
              <a:t>End unsolicited calls and contact the official customer support number to confirm what you’ve been told. Or login to your bank app to check for unauthorized activity.</a:t>
            </a:r>
          </a:p>
          <a:p>
            <a:r>
              <a:rPr lang="en-US" dirty="0"/>
              <a:t>Don’t allow yourself to be frightened into disclosing sensitive information. There are safeguards on your card or bank app, such as OTPs that are designed to protect you. If you are worried, end the call and discuss it with a trusted friend or family member.</a:t>
            </a:r>
          </a:p>
          <a:p>
            <a:r>
              <a:rPr lang="en-US" dirty="0"/>
              <a:t>Check OTP messages carefully to make sure that they relate to activity you’ve authorized.</a:t>
            </a:r>
          </a:p>
          <a:p>
            <a:r>
              <a:rPr lang="en-US" dirty="0"/>
              <a:t>Keep abreast of the latest tax scams reported by the banks and SARS.</a:t>
            </a:r>
          </a:p>
          <a:p>
            <a:r>
              <a:rPr lang="en-US" dirty="0"/>
              <a:t>Never login via a link in an email or SMS. Type the official SARS or bank website URL into your browser.</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Examples</a:t>
            </a:r>
          </a:p>
        </p:txBody>
      </p:sp>
      <p:sp>
        <p:nvSpPr>
          <p:cNvPr id="3" name="Content Placeholder 2"/>
          <p:cNvSpPr>
            <a:spLocks noGrp="1"/>
          </p:cNvSpPr>
          <p:nvPr>
            <p:ph idx="1"/>
          </p:nvPr>
        </p:nvSpPr>
        <p:spPr/>
        <p:txBody>
          <a:bodyPr/>
          <a:lstStyle/>
          <a:p>
            <a:r>
              <a:rPr lang="en-US" dirty="0"/>
              <a:t>Emails from fake delivery companies like Aramex or Courier guy claiming packages are held for payment,</a:t>
            </a:r>
          </a:p>
          <a:p>
            <a:r>
              <a:rPr lang="en-US" dirty="0"/>
              <a:t> Urgent text messages from impersonating agencies like the SARS asking for tax information, </a:t>
            </a:r>
          </a:p>
          <a:p>
            <a:r>
              <a:rPr lang="en-US" dirty="0"/>
              <a:t>Social media messages with malicious links or attachments, and urgent requests from spoofed executives (CEO fraud) asking for immediate action or fund transfers</a:t>
            </a: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 Think before you click.</a:t>
            </a:r>
          </a:p>
          <a:p>
            <a:r>
              <a:rPr dirty="0"/>
              <a:t> Stay alert for phishing attempts.</a:t>
            </a:r>
          </a:p>
          <a:p>
            <a:r>
              <a:rPr dirty="0"/>
              <a:t> Report suspicious messages.</a:t>
            </a:r>
          </a:p>
          <a:p>
            <a:r>
              <a:rPr dirty="0"/>
              <a:t> Cybersecurity is everyone's responsibility.</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692</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Phishing Awareness Training</vt:lpstr>
      <vt:lpstr>Introduction to Phishing</vt:lpstr>
      <vt:lpstr>How is Phishing carried out?</vt:lpstr>
      <vt:lpstr>Types of Phishing Attacks</vt:lpstr>
      <vt:lpstr>How to Recognize Phishing</vt:lpstr>
      <vt:lpstr>Best Practices to Stay Safe</vt:lpstr>
      <vt:lpstr>Real-World Examples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Ndimuhulu Tina Matamela</cp:lastModifiedBy>
  <cp:revision>10</cp:revision>
  <dcterms:created xsi:type="dcterms:W3CDTF">2013-01-27T09:14:16Z</dcterms:created>
  <dcterms:modified xsi:type="dcterms:W3CDTF">2025-09-07T10:22:13Z</dcterms:modified>
  <cp:category/>
</cp:coreProperties>
</file>