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4" r:id="rId3"/>
  </p:sldMasterIdLst>
  <p:notesMasterIdLst>
    <p:notesMasterId r:id="rId47"/>
  </p:notesMasterIdLst>
  <p:sldIdLst>
    <p:sldId id="322" r:id="rId4"/>
    <p:sldId id="296" r:id="rId5"/>
    <p:sldId id="305" r:id="rId6"/>
    <p:sldId id="265" r:id="rId7"/>
    <p:sldId id="323" r:id="rId8"/>
    <p:sldId id="309" r:id="rId9"/>
    <p:sldId id="280" r:id="rId10"/>
    <p:sldId id="266" r:id="rId11"/>
    <p:sldId id="282" r:id="rId12"/>
    <p:sldId id="281" r:id="rId13"/>
    <p:sldId id="287" r:id="rId14"/>
    <p:sldId id="288" r:id="rId15"/>
    <p:sldId id="286" r:id="rId16"/>
    <p:sldId id="299" r:id="rId17"/>
    <p:sldId id="324" r:id="rId18"/>
    <p:sldId id="283" r:id="rId19"/>
    <p:sldId id="291" r:id="rId20"/>
    <p:sldId id="301" r:id="rId21"/>
    <p:sldId id="312" r:id="rId22"/>
    <p:sldId id="313" r:id="rId23"/>
    <p:sldId id="278" r:id="rId24"/>
    <p:sldId id="378" r:id="rId25"/>
    <p:sldId id="314" r:id="rId26"/>
    <p:sldId id="292" r:id="rId27"/>
    <p:sldId id="267" r:id="rId28"/>
    <p:sldId id="337" r:id="rId29"/>
    <p:sldId id="338" r:id="rId30"/>
    <p:sldId id="377" r:id="rId31"/>
    <p:sldId id="370" r:id="rId32"/>
    <p:sldId id="376" r:id="rId33"/>
    <p:sldId id="371" r:id="rId34"/>
    <p:sldId id="319" r:id="rId35"/>
    <p:sldId id="320" r:id="rId36"/>
    <p:sldId id="272" r:id="rId37"/>
    <p:sldId id="302" r:id="rId38"/>
    <p:sldId id="303" r:id="rId39"/>
    <p:sldId id="273" r:id="rId40"/>
    <p:sldId id="298" r:id="rId41"/>
    <p:sldId id="315" r:id="rId42"/>
    <p:sldId id="269" r:id="rId43"/>
    <p:sldId id="316" r:id="rId44"/>
    <p:sldId id="317" r:id="rId45"/>
    <p:sldId id="318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5" autoAdjust="0"/>
    <p:restoredTop sz="94638" autoAdjust="0"/>
  </p:normalViewPr>
  <p:slideViewPr>
    <p:cSldViewPr>
      <p:cViewPr varScale="1">
        <p:scale>
          <a:sx n="114" d="100"/>
          <a:sy n="114" d="100"/>
        </p:scale>
        <p:origin x="14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2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3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0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8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03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89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882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09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72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default_values.asp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064896" cy="1656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Box model</a:t>
            </a:r>
            <a:r>
              <a:rPr lang="ru-RU" sz="6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endParaRPr lang="ru-RU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6632"/>
            <a:ext cx="4608511" cy="1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82977"/>
            <a:ext cx="4458272" cy="369332"/>
          </a:xfrm>
          <a:noFill/>
          <a:ln w="28575">
            <a:solidFill>
              <a:schemeClr val="tx2"/>
            </a:solidFill>
          </a:ln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Свойства блока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padding, margin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561454"/>
            <a:ext cx="4680520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/>
              <a:t>myblock</a:t>
            </a:r>
            <a:r>
              <a:rPr lang="en-US" dirty="0"/>
              <a:t> {</a:t>
            </a:r>
          </a:p>
          <a:p>
            <a:r>
              <a:rPr lang="en-US" dirty="0"/>
              <a:t>  padding :10px 20px 10px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1556792"/>
            <a:ext cx="4680520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/>
              <a:t>myblock</a:t>
            </a:r>
            <a:r>
              <a:rPr lang="en-US" dirty="0"/>
              <a:t> {</a:t>
            </a:r>
          </a:p>
          <a:p>
            <a:r>
              <a:rPr lang="en-US" dirty="0"/>
              <a:t>    padding : 10px 20px;</a:t>
            </a:r>
          </a:p>
          <a:p>
            <a:r>
              <a:rPr lang="en-US" dirty="0"/>
              <a:t> 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20688"/>
            <a:ext cx="3744416" cy="1754326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padding–top : 10px;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padding–right : 20px;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padding–bottom : 10px;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padding–left :20px;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87924" y="1196752"/>
            <a:ext cx="46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=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3670572"/>
            <a:ext cx="4680520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/>
              <a:t>myblock</a:t>
            </a:r>
            <a:r>
              <a:rPr lang="en-US" dirty="0"/>
              <a:t> {</a:t>
            </a:r>
          </a:p>
          <a:p>
            <a:r>
              <a:rPr lang="en-US" dirty="0"/>
              <a:t>  margin :10px 20px 10px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4665910"/>
            <a:ext cx="4680520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/>
              <a:t>myblock</a:t>
            </a:r>
            <a:r>
              <a:rPr lang="en-US" dirty="0"/>
              <a:t> {</a:t>
            </a:r>
          </a:p>
          <a:p>
            <a:r>
              <a:rPr lang="en-US" dirty="0"/>
              <a:t>    margin : 10px 20px;</a:t>
            </a:r>
          </a:p>
          <a:p>
            <a:r>
              <a:rPr lang="en-US" dirty="0"/>
              <a:t> }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3717032"/>
            <a:ext cx="3744416" cy="1754326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margin–top : 10px;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margin–right : 20px;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margin–bottom : 10px;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margin–left :20px;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87924" y="4305870"/>
            <a:ext cx="46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=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467544" y="418916"/>
            <a:ext cx="3508691" cy="646331"/>
            <a:chOff x="827583" y="369530"/>
            <a:chExt cx="2808313" cy="646331"/>
          </a:xfrm>
        </p:grpSpPr>
        <p:cxnSp>
          <p:nvCxnSpPr>
            <p:cNvPr id="6" name="Прямая со стрелкой 5"/>
            <p:cNvCxnSpPr/>
            <p:nvPr/>
          </p:nvCxnSpPr>
          <p:spPr>
            <a:xfrm>
              <a:off x="2987824" y="692696"/>
              <a:ext cx="648072" cy="0"/>
            </a:xfrm>
            <a:prstGeom prst="straightConnector1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27583" y="369530"/>
              <a:ext cx="2333212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ru-RU" dirty="0">
                  <a:solidFill>
                    <a:schemeClr val="bg1"/>
                  </a:solidFill>
                </a:rPr>
                <a:t>Точка </a:t>
              </a:r>
              <a:r>
                <a:rPr lang="ru-RU" dirty="0" err="1">
                  <a:solidFill>
                    <a:schemeClr val="bg1"/>
                  </a:solidFill>
                </a:rPr>
                <a:t>прив'язки</a:t>
              </a:r>
              <a:endParaRPr lang="ru-RU" dirty="0">
                <a:solidFill>
                  <a:schemeClr val="bg1"/>
                </a:solidFill>
              </a:endParaRPr>
            </a:p>
            <a:p>
              <a:r>
                <a:rPr lang="ru-RU" b="1" dirty="0">
                  <a:solidFill>
                    <a:schemeClr val="bg1"/>
                  </a:solidFill>
                </a:rPr>
                <a:t>(</a:t>
              </a:r>
              <a:r>
                <a:rPr lang="en-US" b="1" dirty="0">
                  <a:solidFill>
                    <a:schemeClr val="bg1"/>
                  </a:solidFill>
                </a:rPr>
                <a:t>origin point</a:t>
              </a:r>
              <a:r>
                <a:rPr lang="ru-RU" b="1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719" y="188640"/>
            <a:ext cx="4501721" cy="6395888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146092" y="2960947"/>
            <a:ext cx="4569924" cy="1870467"/>
            <a:chOff x="146092" y="2780928"/>
            <a:chExt cx="4569924" cy="1870467"/>
          </a:xfrm>
        </p:grpSpPr>
        <p:sp>
          <p:nvSpPr>
            <p:cNvPr id="15" name="TextBox 14"/>
            <p:cNvSpPr txBox="1"/>
            <p:nvPr/>
          </p:nvSpPr>
          <p:spPr>
            <a:xfrm>
              <a:off x="146092" y="4005064"/>
              <a:ext cx="2808312" cy="646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Область</a:t>
              </a:r>
              <a:r>
                <a:rPr lang="ru-RU" dirty="0"/>
                <a:t> </a:t>
              </a:r>
              <a:r>
                <a:rPr lang="ru-RU" dirty="0" err="1"/>
                <a:t>сторінки</a:t>
              </a:r>
              <a:r>
                <a:rPr lang="ru-RU" dirty="0"/>
                <a:t> </a:t>
              </a:r>
            </a:p>
            <a:p>
              <a:r>
                <a:rPr lang="en-US" b="1" dirty="0"/>
                <a:t>         </a:t>
              </a:r>
              <a:r>
                <a:rPr lang="ru-RU" b="1" dirty="0"/>
                <a:t>(</a:t>
              </a:r>
              <a:r>
                <a:rPr lang="en-US" b="1" dirty="0"/>
                <a:t>canvas</a:t>
              </a:r>
              <a:r>
                <a:rPr lang="ru-RU" b="1" dirty="0"/>
                <a:t>)</a:t>
              </a: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V="1">
              <a:off x="2954404" y="2780928"/>
              <a:ext cx="1761612" cy="15473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1" name="Прямая со стрелкой 10"/>
          <p:cNvCxnSpPr/>
          <p:nvPr/>
        </p:nvCxnSpPr>
        <p:spPr>
          <a:xfrm>
            <a:off x="3007525" y="1591926"/>
            <a:ext cx="988411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268760"/>
            <a:ext cx="3538658" cy="2308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Область перегляду браузера (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viewport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цієї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області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залежить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дозволу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екрану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– і вона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прив'язана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html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16016" y="754853"/>
            <a:ext cx="3024336" cy="584249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976235" y="687247"/>
            <a:ext cx="91709" cy="917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022088" y="764704"/>
            <a:ext cx="4366335" cy="28393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2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6266" y="56074"/>
            <a:ext cx="5318061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 err="1"/>
              <a:t>Етапи</a:t>
            </a:r>
            <a:r>
              <a:rPr lang="ru-RU" dirty="0"/>
              <a:t> </a:t>
            </a:r>
            <a:r>
              <a:rPr lang="ru-RU" dirty="0" err="1"/>
              <a:t>розрахунку</a:t>
            </a:r>
            <a:r>
              <a:rPr lang="ru-RU" dirty="0"/>
              <a:t> величин у </a:t>
            </a:r>
            <a:r>
              <a:rPr lang="ru-RU" dirty="0" err="1"/>
              <a:t>браузері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489446"/>
            <a:ext cx="8856983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Завантажується</a:t>
            </a:r>
            <a:r>
              <a:rPr lang="ru-RU" dirty="0"/>
              <a:t> </a:t>
            </a:r>
            <a:r>
              <a:rPr lang="en-US" dirty="0"/>
              <a:t>HTML-</a:t>
            </a:r>
            <a:r>
              <a:rPr lang="ru-RU" dirty="0"/>
              <a:t>код документа,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en-US" dirty="0"/>
              <a:t>CSS, </a:t>
            </a:r>
            <a:r>
              <a:rPr lang="ru-RU" dirty="0" err="1"/>
              <a:t>підключається</a:t>
            </a:r>
            <a:r>
              <a:rPr lang="ru-RU" dirty="0"/>
              <a:t> модуль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0576" y="1340768"/>
            <a:ext cx="8835919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2. </a:t>
            </a:r>
            <a:r>
              <a:rPr lang="ru-RU" dirty="0" err="1"/>
              <a:t>Відносні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</a:t>
            </a:r>
            <a:r>
              <a:rPr lang="ru-RU" dirty="0" err="1"/>
              <a:t>шрифтів</a:t>
            </a:r>
            <a:r>
              <a:rPr lang="ru-RU" dirty="0"/>
              <a:t> </a:t>
            </a:r>
            <a:r>
              <a:rPr lang="ru-RU" dirty="0" err="1"/>
              <a:t>задані</a:t>
            </a:r>
            <a:r>
              <a:rPr lang="ru-RU" dirty="0"/>
              <a:t> в </a:t>
            </a:r>
            <a:r>
              <a:rPr lang="ru-RU" dirty="0">
                <a:solidFill>
                  <a:srgbClr val="C00000"/>
                </a:solidFill>
              </a:rPr>
              <a:t>%, </a:t>
            </a:r>
            <a:r>
              <a:rPr lang="ru-RU" dirty="0" err="1">
                <a:solidFill>
                  <a:srgbClr val="C00000"/>
                </a:solidFill>
              </a:rPr>
              <a:t>em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ex</a:t>
            </a:r>
            <a:r>
              <a:rPr lang="ru-RU" dirty="0">
                <a:solidFill>
                  <a:srgbClr val="C00000"/>
                </a:solidFill>
              </a:rPr>
              <a:t>,</a:t>
            </a:r>
            <a:r>
              <a:rPr lang="ru-RU" dirty="0"/>
              <a:t> ... </a:t>
            </a:r>
            <a:r>
              <a:rPr lang="ru-RU" dirty="0" err="1"/>
              <a:t>перетворюються</a:t>
            </a:r>
            <a:r>
              <a:rPr lang="ru-RU" dirty="0"/>
              <a:t> на </a:t>
            </a:r>
            <a:r>
              <a:rPr lang="ru-RU" dirty="0" err="1"/>
              <a:t>абсолютні</a:t>
            </a:r>
            <a:r>
              <a:rPr lang="ru-RU" dirty="0"/>
              <a:t> (</a:t>
            </a:r>
            <a:r>
              <a:rPr lang="ru-RU" dirty="0" err="1"/>
              <a:t>px</a:t>
            </a:r>
            <a:r>
              <a:rPr lang="ru-RU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576" y="2138412"/>
            <a:ext cx="8856982" cy="2308324"/>
          </a:xfrm>
          <a:prstGeom prst="rect">
            <a:avLst/>
          </a:prstGeom>
          <a:solidFill>
            <a:srgbClr val="92D050">
              <a:alpha val="13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3. </a:t>
            </a:r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відносних</a:t>
            </a:r>
            <a:r>
              <a:rPr lang="ru-RU" dirty="0"/>
              <a:t> величин </a:t>
            </a:r>
            <a:r>
              <a:rPr lang="en-US" dirty="0">
                <a:solidFill>
                  <a:srgbClr val="0070C0"/>
                </a:solidFill>
              </a:rPr>
              <a:t>width, height, margin,</a:t>
            </a:r>
          </a:p>
          <a:p>
            <a:r>
              <a:rPr lang="en-US" dirty="0">
                <a:solidFill>
                  <a:srgbClr val="0070C0"/>
                </a:solidFill>
              </a:rPr>
              <a:t>   padding, border-width</a:t>
            </a:r>
            <a:r>
              <a:rPr lang="en-US" dirty="0"/>
              <a:t> </a:t>
            </a:r>
            <a:r>
              <a:rPr lang="ru-RU" dirty="0" err="1"/>
              <a:t>блоків</a:t>
            </a:r>
            <a:r>
              <a:rPr lang="ru-RU" dirty="0"/>
              <a:t> </a:t>
            </a:r>
            <a:r>
              <a:rPr lang="ru-RU" dirty="0" err="1"/>
              <a:t>заданих</a:t>
            </a:r>
            <a:r>
              <a:rPr lang="ru-RU" dirty="0"/>
              <a:t> у </a:t>
            </a:r>
            <a:r>
              <a:rPr lang="ru-RU" dirty="0">
                <a:solidFill>
                  <a:srgbClr val="C00000"/>
                </a:solidFill>
              </a:rPr>
              <a:t>%, </a:t>
            </a:r>
            <a:r>
              <a:rPr lang="en-US" dirty="0" err="1">
                <a:solidFill>
                  <a:srgbClr val="C00000"/>
                </a:solidFill>
              </a:rPr>
              <a:t>em</a:t>
            </a:r>
            <a:r>
              <a:rPr lang="en-US" dirty="0">
                <a:solidFill>
                  <a:srgbClr val="C00000"/>
                </a:solidFill>
              </a:rPr>
              <a:t>, ex</a:t>
            </a:r>
            <a:r>
              <a:rPr lang="en-US" dirty="0"/>
              <a:t>,... </a:t>
            </a:r>
          </a:p>
          <a:p>
            <a:r>
              <a:rPr lang="en-US" dirty="0"/>
              <a:t>   </a:t>
            </a:r>
            <a:r>
              <a:rPr lang="uk-UA" dirty="0"/>
              <a:t>в </a:t>
            </a:r>
            <a:r>
              <a:rPr lang="ru-RU" dirty="0" err="1"/>
              <a:t>абсолютні</a:t>
            </a:r>
            <a:r>
              <a:rPr lang="ru-RU" dirty="0"/>
              <a:t>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перегляду.</a:t>
            </a:r>
          </a:p>
          <a:p>
            <a:r>
              <a:rPr lang="ru-RU" dirty="0"/>
              <a:t>   </a:t>
            </a:r>
          </a:p>
          <a:p>
            <a:r>
              <a:rPr lang="ru-RU" dirty="0"/>
              <a:t>  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uk-UA" dirty="0"/>
              <a:t>визначає </a:t>
            </a:r>
            <a:r>
              <a:rPr lang="ru-RU" dirty="0"/>
              <a:t>область перегляду браузера.</a:t>
            </a:r>
          </a:p>
          <a:p>
            <a:endParaRPr lang="ru-RU" dirty="0"/>
          </a:p>
          <a:p>
            <a:r>
              <a:rPr lang="ru-RU" dirty="0"/>
              <a:t>   </a:t>
            </a:r>
            <a:r>
              <a:rPr lang="ru-RU" dirty="0" err="1"/>
              <a:t>Тобто</a:t>
            </a:r>
            <a:r>
              <a:rPr lang="ru-RU" dirty="0"/>
              <a:t> на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розраховується</a:t>
            </a:r>
            <a:r>
              <a:rPr lang="ru-RU" dirty="0"/>
              <a:t> </a:t>
            </a:r>
            <a:r>
              <a:rPr lang="ru-RU" dirty="0" err="1"/>
              <a:t>взаємне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endParaRPr lang="ru-RU" dirty="0"/>
          </a:p>
          <a:p>
            <a:r>
              <a:rPr lang="ru-RU" dirty="0"/>
              <a:t>   </a:t>
            </a:r>
            <a:r>
              <a:rPr lang="ru-RU" dirty="0" err="1"/>
              <a:t>блоків</a:t>
            </a:r>
            <a:r>
              <a:rPr lang="ru-RU" dirty="0"/>
              <a:t> на </a:t>
            </a:r>
            <a:r>
              <a:rPr lang="ru-RU" dirty="0" err="1"/>
              <a:t>сторінці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0044" y="4883024"/>
            <a:ext cx="885698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4. </a:t>
            </a:r>
            <a:r>
              <a:rPr lang="ru-RU" dirty="0" err="1"/>
              <a:t>Округлення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та </a:t>
            </a:r>
            <a:r>
              <a:rPr lang="ru-RU" dirty="0" err="1"/>
              <a:t>відображення</a:t>
            </a:r>
            <a:r>
              <a:rPr lang="ru-RU" dirty="0"/>
              <a:t>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160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2175"/>
            <a:ext cx="2304256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ru-RU" dirty="0"/>
              <a:t>Ширина блоку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76672"/>
            <a:ext cx="8928992" cy="1200329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>
                <a:solidFill>
                  <a:srgbClr val="C00000"/>
                </a:solidFill>
              </a:rPr>
              <a:t>Якщо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властивості</a:t>
            </a:r>
            <a:r>
              <a:rPr lang="ru-RU" dirty="0">
                <a:solidFill>
                  <a:srgbClr val="C00000"/>
                </a:solidFill>
              </a:rPr>
              <a:t> блоку не </a:t>
            </a:r>
            <a:r>
              <a:rPr lang="ru-RU" dirty="0" err="1">
                <a:solidFill>
                  <a:srgbClr val="C00000"/>
                </a:solidFill>
              </a:rPr>
              <a:t>вказані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width,  height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  padding,   margin,   border</a:t>
            </a:r>
            <a:r>
              <a:rPr lang="ru-RU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  <a:p>
            <a:r>
              <a:rPr lang="ru-RU" dirty="0"/>
              <a:t>то 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width</a:t>
            </a:r>
            <a:r>
              <a:rPr lang="ru-RU" dirty="0"/>
              <a:t> та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height</a:t>
            </a:r>
            <a:r>
              <a:rPr lang="ru-RU" dirty="0"/>
              <a:t> </a:t>
            </a:r>
            <a:r>
              <a:rPr lang="ru-RU" dirty="0" err="1"/>
              <a:t>встановлюються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auto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916832"/>
            <a:ext cx="892899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height: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означає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з'являється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будь-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контент, 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висота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блоку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визначатиметься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розміром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цього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контенту.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width: auto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означає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ширина блоку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шириною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контейнера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шириною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parent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батьком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є ​​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і тому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буде по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ширині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розтягнутий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на всю область перегляду, 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висота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буде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визначатися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вмістом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9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44624"/>
            <a:ext cx="2088232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ru-RU" dirty="0" err="1"/>
              <a:t>Висота</a:t>
            </a:r>
            <a:r>
              <a:rPr lang="ru-RU" dirty="0"/>
              <a:t> блоку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20688"/>
            <a:ext cx="8928992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Якщо</a:t>
            </a:r>
            <a:r>
              <a:rPr lang="ru-RU" dirty="0"/>
              <a:t> у </a:t>
            </a:r>
            <a:r>
              <a:rPr lang="ru-RU" dirty="0" err="1"/>
              <a:t>властивостях</a:t>
            </a:r>
            <a:r>
              <a:rPr lang="ru-RU" dirty="0"/>
              <a:t> </a:t>
            </a:r>
            <a:r>
              <a:rPr lang="ru-RU" dirty="0" err="1"/>
              <a:t>зазначено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height</a:t>
            </a:r>
            <a:r>
              <a:rPr lang="ru-RU" dirty="0"/>
              <a:t> то </a:t>
            </a:r>
            <a:r>
              <a:rPr lang="ru-RU" dirty="0" err="1"/>
              <a:t>висота</a:t>
            </a:r>
            <a:r>
              <a:rPr lang="ru-RU" dirty="0"/>
              <a:t> блоку </a:t>
            </a:r>
            <a:r>
              <a:rPr lang="ru-RU" dirty="0" err="1"/>
              <a:t>розраховується</a:t>
            </a:r>
            <a:endParaRPr lang="ru-RU" dirty="0"/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heigth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auto </a:t>
            </a:r>
            <a:r>
              <a:rPr lang="en-US" dirty="0"/>
              <a:t>– </a:t>
            </a:r>
            <a:r>
              <a:rPr lang="ru-RU" dirty="0"/>
              <a:t>высотою </a:t>
            </a:r>
            <a:r>
              <a:rPr lang="ru-RU" dirty="0" err="1"/>
              <a:t>його</a:t>
            </a:r>
            <a:r>
              <a:rPr lang="ru-RU" dirty="0"/>
              <a:t> контента</a:t>
            </a:r>
            <a:br>
              <a:rPr lang="ru-RU" dirty="0"/>
            </a:br>
            <a:r>
              <a:rPr lang="ru-RU" dirty="0"/>
              <a:t>               б</a:t>
            </a:r>
            <a:r>
              <a:rPr lang="uk-UA" dirty="0"/>
              <a:t>і</a:t>
            </a:r>
            <a:r>
              <a:rPr lang="ru-RU" dirty="0" err="1"/>
              <a:t>льше</a:t>
            </a:r>
            <a:r>
              <a:rPr lang="ru-RU" dirty="0"/>
              <a:t> тексту – </a:t>
            </a:r>
            <a:r>
              <a:rPr lang="ru-RU" dirty="0" err="1"/>
              <a:t>більша</a:t>
            </a:r>
            <a:r>
              <a:rPr lang="ru-RU" dirty="0"/>
              <a:t> </a:t>
            </a:r>
            <a:r>
              <a:rPr lang="ru-RU" dirty="0" err="1"/>
              <a:t>висота</a:t>
            </a:r>
            <a:r>
              <a:rPr lang="ru-RU" dirty="0"/>
              <a:t> блока)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якщо</a:t>
            </a:r>
            <a:r>
              <a:rPr lang="ru-RU" dirty="0"/>
              <a:t>  </a:t>
            </a:r>
            <a:r>
              <a:rPr lang="en-US" dirty="0" err="1">
                <a:solidFill>
                  <a:srgbClr val="FF0000"/>
                </a:solidFill>
              </a:rPr>
              <a:t>heigth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/>
              <a:t>вказана</a:t>
            </a:r>
            <a:r>
              <a:rPr lang="ru-RU" dirty="0"/>
              <a:t> в </a:t>
            </a:r>
            <a:r>
              <a:rPr lang="ru-RU" dirty="0">
                <a:solidFill>
                  <a:srgbClr val="FF0000"/>
                </a:solidFill>
              </a:rPr>
              <a:t>%</a:t>
            </a:r>
            <a:r>
              <a:rPr lang="ru-RU" dirty="0"/>
              <a:t> - то </a:t>
            </a:r>
            <a:r>
              <a:rPr lang="ru-RU" dirty="0" err="1"/>
              <a:t>відповідно</a:t>
            </a:r>
            <a:r>
              <a:rPr lang="ru-RU" dirty="0"/>
              <a:t> </a:t>
            </a:r>
            <a:r>
              <a:rPr lang="ru-RU" dirty="0" err="1"/>
              <a:t>висоти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endParaRPr lang="ru-RU" dirty="0"/>
          </a:p>
          <a:p>
            <a:r>
              <a:rPr lang="ru-RU" dirty="0"/>
              <a:t>  контейнера (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parent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dirty="0"/>
              <a:t>);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 err="1">
                <a:solidFill>
                  <a:srgbClr val="FF0000"/>
                </a:solidFill>
              </a:rPr>
              <a:t>heigth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 err="1"/>
              <a:t>вказана</a:t>
            </a:r>
            <a:r>
              <a:rPr lang="ru-RU" dirty="0"/>
              <a:t> в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/>
              <a:t> – </a:t>
            </a:r>
            <a:r>
              <a:rPr lang="ru-RU" dirty="0" err="1"/>
              <a:t>визначається</a:t>
            </a:r>
            <a:r>
              <a:rPr lang="ru-RU" dirty="0"/>
              <a:t> </a:t>
            </a:r>
            <a:r>
              <a:rPr lang="ru-RU" dirty="0" err="1"/>
              <a:t>кегдем</a:t>
            </a:r>
            <a:r>
              <a:rPr lang="ru-RU" dirty="0"/>
              <a:t> шрифту</a:t>
            </a:r>
          </a:p>
          <a:p>
            <a:r>
              <a:rPr lang="ru-RU" dirty="0"/>
              <a:t>  поточного контенту ;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для </a:t>
            </a:r>
            <a:r>
              <a:rPr lang="ru-RU" dirty="0" err="1"/>
              <a:t>кореневого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&lt;</a:t>
            </a:r>
            <a:r>
              <a:rPr lang="ru-RU" dirty="0" err="1">
                <a:solidFill>
                  <a:srgbClr val="C00000"/>
                </a:solidFill>
              </a:rPr>
              <a:t>html</a:t>
            </a:r>
            <a:r>
              <a:rPr lang="ru-RU" dirty="0">
                <a:solidFill>
                  <a:srgbClr val="C00000"/>
                </a:solidFill>
              </a:rPr>
              <a:t>&gt; </a:t>
            </a:r>
            <a:r>
              <a:rPr lang="ru-RU" dirty="0" err="1"/>
              <a:t>висота</a:t>
            </a:r>
            <a:r>
              <a:rPr lang="ru-RU" dirty="0"/>
              <a:t> блоку </a:t>
            </a:r>
            <a:r>
              <a:rPr lang="ru-RU" dirty="0" err="1"/>
              <a:t>визначається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перегляду</a:t>
            </a:r>
          </a:p>
        </p:txBody>
      </p:sp>
    </p:spTree>
    <p:extLst>
      <p:ext uri="{BB962C8B-B14F-4D97-AF65-F5344CB8AC3E}">
        <p14:creationId xmlns:p14="http://schemas.microsoft.com/office/powerpoint/2010/main" val="249603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5496" y="260648"/>
            <a:ext cx="8712968" cy="4618888"/>
            <a:chOff x="107504" y="2490656"/>
            <a:chExt cx="8712968" cy="4618888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2492896"/>
              <a:ext cx="8712968" cy="4616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4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4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4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ЗАПАМ'ЯТАТИ !!!</a:t>
              </a:r>
              <a:endParaRPr lang="en-US" sz="4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uk-UA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При верстці сторінок висота (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uk-UA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блокам задається </a:t>
              </a:r>
              <a:r>
                <a:rPr lang="uk-UA" sz="2400" b="1" i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тільки в крайніх випадках</a:t>
              </a:r>
              <a:r>
                <a:rPr lang="uk-UA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і робити це потрібно </a:t>
              </a:r>
              <a:r>
                <a:rPr lang="uk-UA" sz="2400" b="1" i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усвідомлено</a:t>
              </a:r>
              <a:r>
                <a:rPr lang="uk-UA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враховуючи те, що </a:t>
              </a:r>
              <a:r>
                <a:rPr lang="uk-UA" sz="2400" b="1" i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обмеження блоку по висоті </a:t>
              </a:r>
              <a:r>
                <a:rPr lang="uk-UA" sz="2400" b="1" i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зрізатиме</a:t>
              </a:r>
              <a:r>
                <a:rPr lang="uk-UA" sz="2400" b="1" i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його контент</a:t>
              </a:r>
              <a:r>
                <a:rPr lang="uk-UA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якщо висота цього контенту перевищує висоту блоку</a:t>
              </a: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2490656"/>
              <a:ext cx="2011680" cy="201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55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44624"/>
            <a:ext cx="7715200" cy="369332"/>
          </a:xfr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Перевищення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контенту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заданої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висоти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блока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548680"/>
            <a:ext cx="878497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кількість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всередині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блоку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перевищуватиме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задані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блоку, то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текстовий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вийде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за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межі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блоку.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цьому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впливає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сусідні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Управління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переповненням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контентом блоку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здійснюється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за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допомогою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якості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94468"/>
              </p:ext>
            </p:extLst>
          </p:nvPr>
        </p:nvGraphicFramePr>
        <p:xfrm>
          <a:off x="194376" y="3140968"/>
          <a:ext cx="877011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312">
                  <a:extLst>
                    <a:ext uri="{9D8B030D-6E8A-4147-A177-3AD203B41FA5}">
                      <a16:colId xmlns:a16="http://schemas.microsoft.com/office/drawing/2014/main" val="3053617507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74742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overflow: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0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visible</a:t>
                      </a:r>
                      <a:endParaRPr lang="ru-RU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Буде показаний весь контент без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смуг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прокручування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5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hidden</a:t>
                      </a:r>
                      <a:endParaRPr lang="ru-RU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контент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який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виходить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за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межі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блоку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обрізається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80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endParaRPr lang="ru-RU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смуги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прокручування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біля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блоку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показуватимуться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коли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кількість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контенту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перевищить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розміри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блоку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05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scroll</a:t>
                      </a:r>
                      <a:endParaRPr lang="ru-RU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смуги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прокручування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біля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блоку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будуть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показуватися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завжди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незалежно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від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того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скільки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контенту в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блоці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3243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72200" y="2699628"/>
            <a:ext cx="2528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001/overflow.html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47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432" y="36745"/>
            <a:ext cx="3468463" cy="369332"/>
          </a:xfr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Свойство блока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margin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8771" y="44624"/>
            <a:ext cx="22525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001/margin.html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3575" y="1556792"/>
            <a:ext cx="8942921" cy="40626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вказується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вказано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кеглі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шрифту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поточної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області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вказано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- 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щодо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ширини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контейнера 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батька);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вказано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як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розрахунок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здійснює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сам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браузер 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залежить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величина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інших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властивостей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задати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margin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вертикалі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auto,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воно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завжди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скидається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нанівець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можуть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застосовуватись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негативні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83" y="489446"/>
            <a:ext cx="894292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Виконує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завдання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взаємодії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з: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сусідніми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елементами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розташування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сторінці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елементом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контейнером;  </a:t>
            </a:r>
          </a:p>
        </p:txBody>
      </p:sp>
    </p:spTree>
    <p:extLst>
      <p:ext uri="{BB962C8B-B14F-4D97-AF65-F5344CB8AC3E}">
        <p14:creationId xmlns:p14="http://schemas.microsoft.com/office/powerpoint/2010/main" val="103392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4624"/>
            <a:ext cx="7776864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ea typeface="+mj-ea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Margin-collapse (</a:t>
            </a:r>
            <a:r>
              <a:rPr lang="ru-RU" dirty="0" err="1"/>
              <a:t>взаємодія</a:t>
            </a:r>
            <a:r>
              <a:rPr lang="ru-RU" dirty="0"/>
              <a:t> </a:t>
            </a:r>
            <a:r>
              <a:rPr lang="en-US" dirty="0"/>
              <a:t>margins </a:t>
            </a:r>
            <a:r>
              <a:rPr lang="ru-RU" dirty="0" err="1"/>
              <a:t>суміжних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71224" y="509718"/>
            <a:ext cx="34932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001/margin_negative.html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948" y="517322"/>
            <a:ext cx="3385504" cy="864096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margin-bottom:150px;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556" y="1872114"/>
            <a:ext cx="3288344" cy="855975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margin-top:100px;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115616" y="1376772"/>
            <a:ext cx="0" cy="4773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000" y="14847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092" y="3105834"/>
            <a:ext cx="8773121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Вертикальні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margins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блоками,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стоять один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одним</a:t>
            </a: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дорівнюватиме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найбільшому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них.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3015" y="1130841"/>
            <a:ext cx="3211135" cy="70788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4000" dirty="0" err="1">
                <a:solidFill>
                  <a:schemeClr val="accent2"/>
                </a:solidFill>
              </a:rPr>
              <a:t>Запам'ятати</a:t>
            </a:r>
            <a:endParaRPr lang="ru-RU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2400" y="138112"/>
            <a:ext cx="4033576" cy="1202655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margin-bottom:-50px;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2400" y="996704"/>
            <a:ext cx="3288344" cy="855975"/>
          </a:xfrm>
          <a:prstGeom prst="rect">
            <a:avLst/>
          </a:prstGeom>
          <a:solidFill>
            <a:srgbClr val="FFC000">
              <a:alpha val="57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margin-top:0;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6485" y="9771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024627"/>
            <a:ext cx="8784976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верхньому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негативний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margin-bottom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дозволить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нижньому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блоку "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заїхати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"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територію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617608" y="989872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605416" y="1330895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5517232"/>
            <a:ext cx="8784976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3.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верхнему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блоку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встановити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негативний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 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uk-UA" b="1" i="1" dirty="0">
                <a:latin typeface="Courier New" pitchFamily="49" charset="0"/>
                <a:cs typeface="Courier New" pitchFamily="49" charset="0"/>
              </a:rPr>
              <a:t>тоді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блок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зміщується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вгору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32112" y="3590272"/>
            <a:ext cx="4033576" cy="59676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7816" y="4470921"/>
            <a:ext cx="3288344" cy="855975"/>
          </a:xfrm>
          <a:prstGeom prst="rect">
            <a:avLst/>
          </a:prstGeom>
          <a:solidFill>
            <a:srgbClr val="FFC000">
              <a:alpha val="57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margin-top:0;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41248" y="3192271"/>
            <a:ext cx="4033576" cy="596769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margin-top:-50px;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037" y="37981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265688" y="3789040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265688" y="4196713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05848" y="1032002"/>
            <a:ext cx="3211135" cy="70788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4000" dirty="0" err="1">
                <a:solidFill>
                  <a:schemeClr val="accent2"/>
                </a:solidFill>
              </a:rPr>
              <a:t>Запам'ятати</a:t>
            </a:r>
            <a:endParaRPr lang="ru-RU" sz="40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0112" y="116632"/>
            <a:ext cx="34932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001/margin_negative.html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24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44624"/>
            <a:ext cx="41044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err="1"/>
              <a:t>Стилі</a:t>
            </a:r>
            <a:r>
              <a:rPr lang="ru-RU" dirty="0"/>
              <a:t> браузера за </a:t>
            </a:r>
            <a:r>
              <a:rPr lang="ru-RU" dirty="0" err="1"/>
              <a:t>замовчуванням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3410" y="476672"/>
            <a:ext cx="885698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https://www.w3schools.com/cssref/css_default_values.asp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Видно,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мають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властивість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завдяки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якому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браузер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є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малим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блоковим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Природно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вбудовані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стилі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можна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перевизначити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своїми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стилями і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зробити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наприклад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малий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блоковий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навпаки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39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2400" y="908720"/>
            <a:ext cx="4249600" cy="864096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margin-right:-50px;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908720"/>
            <a:ext cx="3288344" cy="855975"/>
          </a:xfrm>
          <a:prstGeom prst="rect">
            <a:avLst/>
          </a:prstGeom>
          <a:solidFill>
            <a:srgbClr val="FFFF00">
              <a:alpha val="57000"/>
            </a:srgbClr>
          </a:solidFill>
          <a:ln w="19050">
            <a:solidFill>
              <a:srgbClr val="375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851920" y="2060848"/>
            <a:ext cx="720080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1688" y="22051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574488"/>
            <a:ext cx="8784976" cy="1200329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лівому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негативний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margin-right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дозволить правому блоку "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заїхати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"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територію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5.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Негативний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блок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зміщується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вліво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91" y="5403434"/>
            <a:ext cx="8784976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6.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блока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задана ширина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задати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негативний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то блок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зміщується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вліво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98606" y="4384273"/>
            <a:ext cx="2897330" cy="864096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211960" y="4387176"/>
            <a:ext cx="1728192" cy="855975"/>
          </a:xfrm>
          <a:prstGeom prst="rect">
            <a:avLst/>
          </a:prstGeom>
          <a:solidFill>
            <a:srgbClr val="FFFF00">
              <a:alpha val="57000"/>
            </a:srgbClr>
          </a:solidFill>
          <a:ln w="19050">
            <a:solidFill>
              <a:srgbClr val="375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7504" y="4379055"/>
            <a:ext cx="3113354" cy="864096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margin-left:-50px;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230069" y="4703663"/>
            <a:ext cx="720080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59837" y="48479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8024" y="116632"/>
            <a:ext cx="428535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001/margin_collapse_1.html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67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188640"/>
            <a:ext cx="9036496" cy="1200329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Вивал</a:t>
            </a:r>
            <a:r>
              <a:rPr lang="uk-U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ю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ванння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margins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за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межі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parent </a:t>
            </a:r>
            <a:r>
              <a:rPr lang="uk-U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елемента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є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кілька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параграфів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ідуть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один за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ними є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margin: 60px 0; </a:t>
            </a:r>
            <a:endParaRPr lang="uk-UA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У елемента</a:t>
            </a:r>
            <a:r>
              <a:rPr lang="uk-UA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margin:</a:t>
            </a:r>
            <a:r>
              <a:rPr lang="uk-U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20px 0;</a:t>
            </a:r>
            <a:endParaRPr lang="ru-RU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23528" y="3356993"/>
            <a:ext cx="8568952" cy="3312367"/>
            <a:chOff x="971600" y="836712"/>
            <a:chExt cx="9640071" cy="4104456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971600" y="836712"/>
              <a:ext cx="9640071" cy="4104456"/>
              <a:chOff x="971600" y="620688"/>
              <a:chExt cx="9640071" cy="4104456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971600" y="620688"/>
                <a:ext cx="9640071" cy="4104456"/>
                <a:chOff x="971600" y="548680"/>
                <a:chExt cx="9640071" cy="4104456"/>
              </a:xfrm>
            </p:grpSpPr>
            <p:sp>
              <p:nvSpPr>
                <p:cNvPr id="13" name="Прямоугольник 12"/>
                <p:cNvSpPr/>
                <p:nvPr/>
              </p:nvSpPr>
              <p:spPr>
                <a:xfrm>
                  <a:off x="971600" y="1052736"/>
                  <a:ext cx="7128792" cy="3600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Прямоугольник 13"/>
                <p:cNvSpPr/>
                <p:nvPr/>
              </p:nvSpPr>
              <p:spPr>
                <a:xfrm>
                  <a:off x="1691680" y="1988840"/>
                  <a:ext cx="5760640" cy="720080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&lt;p&gt;   &lt;/p&gt;</a:t>
                  </a:r>
                  <a:endParaRPr lang="ru-RU" sz="2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971600" y="548680"/>
                  <a:ext cx="96400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/>
                <p:nvPr/>
              </p:nvCxnSpPr>
              <p:spPr>
                <a:xfrm>
                  <a:off x="3995936" y="548680"/>
                  <a:ext cx="0" cy="50405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/>
                <p:nvPr/>
              </p:nvCxnSpPr>
              <p:spPr>
                <a:xfrm>
                  <a:off x="4148336" y="1052736"/>
                  <a:ext cx="0" cy="93610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Прямоугольник 17"/>
                <p:cNvSpPr/>
                <p:nvPr/>
              </p:nvSpPr>
              <p:spPr>
                <a:xfrm>
                  <a:off x="1675609" y="3645024"/>
                  <a:ext cx="5760640" cy="720080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&lt;p&gt;   &lt;/p&gt;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dirty="0"/>
                </a:p>
              </p:txBody>
            </p:sp>
            <p:cxnSp>
              <p:nvCxnSpPr>
                <p:cNvPr id="19" name="Прямая со стрелкой 18"/>
                <p:cNvCxnSpPr/>
                <p:nvPr/>
              </p:nvCxnSpPr>
              <p:spPr>
                <a:xfrm>
                  <a:off x="4148336" y="2708920"/>
                  <a:ext cx="0" cy="93610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672789" y="620688"/>
                <a:ext cx="941725" cy="457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  <a:r>
                  <a:rPr lang="ru-RU" dirty="0"/>
                  <a:t> </a:t>
                </a:r>
                <a:r>
                  <a:rPr lang="en-US" dirty="0" err="1"/>
                  <a:t>px</a:t>
                </a:r>
                <a:endParaRPr lang="ru-RU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12833" y="1331476"/>
                <a:ext cx="858770" cy="457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60px</a:t>
                </a:r>
                <a:endParaRPr lang="ru-RU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04361" y="3107539"/>
                <a:ext cx="858770" cy="457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60px</a:t>
                </a:r>
                <a:endParaRPr lang="ru-RU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1600" y="1362835"/>
              <a:ext cx="983202" cy="457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&lt;div&gt;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3851" y="1458650"/>
            <a:ext cx="258794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&lt;p&gt;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&lt;p&gt;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6207" y="1475083"/>
            <a:ext cx="3768980" cy="1200329"/>
          </a:xfrm>
          <a:prstGeom prst="rect">
            <a:avLst/>
          </a:prstGeom>
          <a:solidFill>
            <a:srgbClr val="7030A0">
              <a:alpha val="21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iv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{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20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  }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p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{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0px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0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505" y="4505052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margin-collapsing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в том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что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-top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пер</a:t>
            </a:r>
            <a:r>
              <a:rPr lang="uk-UA" dirty="0" err="1">
                <a:latin typeface="Courier New" pitchFamily="49" charset="0"/>
                <a:cs typeface="Courier New" pitchFamily="49" charset="0"/>
              </a:rPr>
              <a:t>шого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&lt;p&gt;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вывалюється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за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межі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його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блоку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-top</a:t>
            </a:r>
            <a:r>
              <a:rPr lang="ru-RU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передаєтся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контейнеру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&lt;div&gt;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87624" y="908720"/>
            <a:ext cx="6336704" cy="3456384"/>
            <a:chOff x="971600" y="836712"/>
            <a:chExt cx="7128792" cy="4104456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971600" y="836712"/>
              <a:ext cx="7128792" cy="4104456"/>
              <a:chOff x="971600" y="620688"/>
              <a:chExt cx="7128792" cy="4104456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971600" y="620688"/>
                <a:ext cx="7128792" cy="4104456"/>
                <a:chOff x="971600" y="548680"/>
                <a:chExt cx="7128792" cy="4104456"/>
              </a:xfrm>
            </p:grpSpPr>
            <p:sp>
              <p:nvSpPr>
                <p:cNvPr id="13" name="Прямоугольник 12"/>
                <p:cNvSpPr/>
                <p:nvPr/>
              </p:nvSpPr>
              <p:spPr>
                <a:xfrm>
                  <a:off x="971600" y="1052736"/>
                  <a:ext cx="7128792" cy="3600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Прямоугольник 13"/>
                <p:cNvSpPr/>
                <p:nvPr/>
              </p:nvSpPr>
              <p:spPr>
                <a:xfrm>
                  <a:off x="2118351" y="1069212"/>
                  <a:ext cx="5760640" cy="720080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&lt;p&gt;   &lt;/p&gt;</a:t>
                  </a:r>
                  <a:endParaRPr lang="ru-RU" sz="2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971600" y="548680"/>
                  <a:ext cx="712879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/>
                <p:nvPr/>
              </p:nvCxnSpPr>
              <p:spPr>
                <a:xfrm>
                  <a:off x="3995936" y="548680"/>
                  <a:ext cx="0" cy="50405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Прямоугольник 17"/>
                <p:cNvSpPr/>
                <p:nvPr/>
              </p:nvSpPr>
              <p:spPr>
                <a:xfrm>
                  <a:off x="2102280" y="2725395"/>
                  <a:ext cx="5760640" cy="720080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&lt;p&gt;   &lt;/p&gt;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dirty="0"/>
                </a:p>
              </p:txBody>
            </p:sp>
            <p:cxnSp>
              <p:nvCxnSpPr>
                <p:cNvPr id="19" name="Прямая со стрелкой 18"/>
                <p:cNvCxnSpPr/>
                <p:nvPr/>
              </p:nvCxnSpPr>
              <p:spPr>
                <a:xfrm>
                  <a:off x="4575007" y="1789292"/>
                  <a:ext cx="0" cy="936103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946199" y="620688"/>
                <a:ext cx="941725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60</a:t>
                </a:r>
                <a:r>
                  <a:rPr lang="ru-RU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px</a:t>
                </a:r>
                <a:endParaRPr lang="ru-R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75577" y="2098762"/>
                <a:ext cx="941725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60</a:t>
                </a:r>
                <a:r>
                  <a:rPr lang="ru-RU" dirty="0"/>
                  <a:t> </a:t>
                </a:r>
                <a:r>
                  <a:rPr lang="en-US" dirty="0" err="1"/>
                  <a:t>px</a:t>
                </a:r>
                <a:endParaRPr lang="ru-RU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1600" y="1362834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&lt;div&gt;</a:t>
              </a:r>
              <a:endParaRPr lang="ru-RU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67FDD0-E520-22F9-4747-EB3826064CEE}"/>
              </a:ext>
            </a:extLst>
          </p:cNvPr>
          <p:cNvSpPr txBox="1"/>
          <p:nvPr/>
        </p:nvSpPr>
        <p:spPr>
          <a:xfrm>
            <a:off x="4788024" y="116632"/>
            <a:ext cx="428535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001/margin_collapse_2.html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67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 стрелкой 9"/>
          <p:cNvCxnSpPr/>
          <p:nvPr/>
        </p:nvCxnSpPr>
        <p:spPr>
          <a:xfrm>
            <a:off x="1429869" y="2217638"/>
            <a:ext cx="836747" cy="980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9637" y="236194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081734"/>
            <a:ext cx="8784976" cy="923330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7.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блока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не задана ширин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а, 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задати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негативний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ширина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блоку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розширитися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відповідний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бік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266616" y="993502"/>
            <a:ext cx="6049800" cy="109943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3648" y="993502"/>
            <a:ext cx="6912768" cy="1099434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margin-left:-50px;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width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auto;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116632"/>
            <a:ext cx="2845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001/auto_width.html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19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5796" y="78912"/>
            <a:ext cx="3744416" cy="369332"/>
          </a:xfr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Свойство блока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padding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вказуються</a:t>
            </a:r>
            <a:endParaRPr lang="en-US" dirty="0"/>
          </a:p>
          <a:p>
            <a:r>
              <a:rPr lang="ru-RU" dirty="0"/>
              <a:t>- в </a:t>
            </a:r>
            <a:r>
              <a:rPr lang="en-US" dirty="0" err="1">
                <a:solidFill>
                  <a:schemeClr val="accent2"/>
                </a:solidFill>
              </a:rPr>
              <a:t>px</a:t>
            </a:r>
            <a:r>
              <a:rPr lang="ru-RU" dirty="0"/>
              <a:t>;</a:t>
            </a:r>
          </a:p>
          <a:p>
            <a:endParaRPr lang="en-US" dirty="0"/>
          </a:p>
          <a:p>
            <a:r>
              <a:rPr lang="ru-RU" dirty="0"/>
              <a:t>-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вказано</a:t>
            </a:r>
            <a:r>
              <a:rPr lang="ru-RU" dirty="0"/>
              <a:t> в </a:t>
            </a:r>
            <a:r>
              <a:rPr lang="ru-RU" dirty="0" err="1">
                <a:solidFill>
                  <a:srgbClr val="C00000"/>
                </a:solidFill>
              </a:rPr>
              <a:t>em</a:t>
            </a:r>
            <a:r>
              <a:rPr lang="ru-RU" dirty="0"/>
              <a:t> – кеглем шрифту </a:t>
            </a:r>
            <a:r>
              <a:rPr lang="ru-RU" dirty="0" err="1"/>
              <a:t>поточної</a:t>
            </a:r>
            <a:endParaRPr lang="ru-RU" dirty="0"/>
          </a:p>
          <a:p>
            <a:r>
              <a:rPr lang="ru-RU" dirty="0"/>
              <a:t>  </a:t>
            </a:r>
            <a:r>
              <a:rPr lang="ru-RU" dirty="0" err="1"/>
              <a:t>області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вказано</a:t>
            </a:r>
            <a:r>
              <a:rPr lang="ru-RU" dirty="0"/>
              <a:t> у </a:t>
            </a:r>
            <a:r>
              <a:rPr lang="ru-RU" dirty="0">
                <a:solidFill>
                  <a:srgbClr val="C00000"/>
                </a:solidFill>
              </a:rPr>
              <a:t>%</a:t>
            </a:r>
            <a:r>
              <a:rPr lang="ru-RU" dirty="0"/>
              <a:t> - то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</a:t>
            </a:r>
            <a:r>
              <a:rPr lang="ru-RU" dirty="0" err="1"/>
              <a:t>його</a:t>
            </a:r>
            <a:endParaRPr lang="ru-RU" dirty="0"/>
          </a:p>
          <a:p>
            <a:r>
              <a:rPr lang="ru-RU" dirty="0"/>
              <a:t>  контейнера;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>
                <a:solidFill>
                  <a:srgbClr val="C00000"/>
                </a:solidFill>
              </a:rPr>
              <a:t>!!!</a:t>
            </a:r>
            <a:r>
              <a:rPr lang="ru-RU" dirty="0"/>
              <a:t> </a:t>
            </a:r>
            <a:r>
              <a:rPr lang="ru-RU" dirty="0" err="1"/>
              <a:t>негативні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не </a:t>
            </a:r>
            <a:r>
              <a:rPr lang="ru-RU" dirty="0" err="1"/>
              <a:t>застосовуються</a:t>
            </a:r>
            <a:r>
              <a:rPr lang="ru-RU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61613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6" y="147990"/>
            <a:ext cx="2933790" cy="369332"/>
          </a:xfr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border 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блока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26637" y="50747"/>
            <a:ext cx="5544616" cy="5760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&lt;div class = "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myblock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"&gt;&lt;/div&gt;</a:t>
            </a:r>
            <a:endParaRPr lang="ru-RU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79512" y="836712"/>
            <a:ext cx="8568952" cy="1800200"/>
            <a:chOff x="251520" y="1412776"/>
            <a:chExt cx="8568952" cy="18002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51520" y="1412776"/>
              <a:ext cx="8568952" cy="18002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.box {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border-width: 2px;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border–style: solid;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border-color: red;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3722886" y="1941409"/>
              <a:ext cx="648072" cy="504056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71479" y="1624477"/>
              <a:ext cx="4248472" cy="923330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.box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border: 2px solid red;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AutoShape 2" descr="Стили рамок"/>
          <p:cNvSpPr>
            <a:spLocks noChangeAspect="1" noChangeArrowheads="1"/>
          </p:cNvSpPr>
          <p:nvPr/>
        </p:nvSpPr>
        <p:spPr bwMode="auto">
          <a:xfrm>
            <a:off x="155575" y="-166688"/>
            <a:ext cx="41433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7" y="2780928"/>
            <a:ext cx="8434058" cy="937118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107504" y="3933056"/>
            <a:ext cx="8712968" cy="1801608"/>
            <a:chOff x="35496" y="918345"/>
            <a:chExt cx="8712968" cy="1801608"/>
          </a:xfrm>
        </p:grpSpPr>
        <p:sp>
          <p:nvSpPr>
            <p:cNvPr id="10" name="TextBox 9"/>
            <p:cNvSpPr txBox="1"/>
            <p:nvPr/>
          </p:nvSpPr>
          <p:spPr>
            <a:xfrm>
              <a:off x="35496" y="1576451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border -</a:t>
              </a:r>
              <a:r>
                <a:rPr lang="en-US" dirty="0"/>
                <a:t> 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7624" y="1196752"/>
              <a:ext cx="1050436" cy="120032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top</a:t>
              </a:r>
            </a:p>
            <a:p>
              <a:r>
                <a:rPr lang="en-US" b="1" dirty="0"/>
                <a:t>right</a:t>
              </a:r>
            </a:p>
            <a:p>
              <a:r>
                <a:rPr lang="en-US" b="1" dirty="0"/>
                <a:t>bottom</a:t>
              </a:r>
            </a:p>
            <a:p>
              <a:r>
                <a:rPr lang="en-US" b="1" dirty="0"/>
                <a:t>left</a:t>
              </a:r>
              <a:endParaRPr lang="ru-RU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38060" y="157645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endParaRPr lang="ru-RU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14843" y="1329735"/>
              <a:ext cx="805029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8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</a:t>
              </a:r>
            </a:p>
            <a:p>
              <a:r>
                <a:rPr lang="en-US" dirty="0"/>
                <a:t>width</a:t>
              </a:r>
            </a:p>
            <a:p>
              <a:r>
                <a:rPr lang="en-US" dirty="0"/>
                <a:t>style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3563888" y="1628800"/>
              <a:ext cx="792088" cy="299731"/>
            </a:xfrm>
            <a:prstGeom prst="rightArrow">
              <a:avLst>
                <a:gd name="adj1" fmla="val 50000"/>
                <a:gd name="adj2" fmla="val 181663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0032" y="980728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border-top-color: #e5e5e5;</a:t>
              </a:r>
              <a:endParaRPr lang="ru-RU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423809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border-left-style: solid;</a:t>
              </a:r>
              <a:endParaRPr lang="ru-RU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0032" y="1866890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border-bottom-width: 2em;</a:t>
              </a:r>
              <a:endParaRPr lang="ru-RU" sz="2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2319843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border-right-style: dashed;</a:t>
              </a:r>
              <a:endParaRPr lang="ru-RU" sz="2000" b="1" dirty="0"/>
            </a:p>
          </p:txBody>
        </p:sp>
        <p:sp>
          <p:nvSpPr>
            <p:cNvPr id="23" name="Левая фигурная скобка 22"/>
            <p:cNvSpPr/>
            <p:nvPr/>
          </p:nvSpPr>
          <p:spPr>
            <a:xfrm>
              <a:off x="4427984" y="918345"/>
              <a:ext cx="360040" cy="1728192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561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8071" y="116632"/>
            <a:ext cx="2421893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/>
              <a:t>border-radius</a:t>
            </a:r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7020272" y="44624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border.html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5" y="548680"/>
            <a:ext cx="3556000" cy="3606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08" y="1556792"/>
            <a:ext cx="3898900" cy="24384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9103" y="4293096"/>
            <a:ext cx="8280920" cy="1077218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 {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border-top-right-radius: 20px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44008" y="548680"/>
            <a:ext cx="4320480" cy="40011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border-radius :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величина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32240" y="5827222"/>
            <a:ext cx="20882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Y - vertical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5827222"/>
            <a:ext cx="216024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X - horizontal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1" name="Прямая со стрелкой 10"/>
          <p:cNvCxnSpPr>
            <a:stCxn id="9" idx="0"/>
          </p:cNvCxnSpPr>
          <p:nvPr/>
        </p:nvCxnSpPr>
        <p:spPr>
          <a:xfrm flipH="1" flipV="1">
            <a:off x="7092280" y="5013176"/>
            <a:ext cx="684076" cy="81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716016" y="5013176"/>
            <a:ext cx="1134126" cy="81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57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39552" y="44624"/>
            <a:ext cx="8280920" cy="193899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 {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border-top-left-radius: 20px;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border-top-right-radius: 20px;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border-bottom-right-radius: 20px;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border-bottom-left-radius: 20px;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5421734" cy="36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8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9552" y="841936"/>
            <a:ext cx="8280920" cy="193899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 {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border-top-left-radius:     80px 40px;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border-top-right-radius:    80px 40px;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border-bottom-right-radius: 80px 40px;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border-bottom-left-radius:  80px 40px;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6876256" y="404664"/>
            <a:ext cx="57606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3" idx="2"/>
          </p:cNvCxnSpPr>
          <p:nvPr/>
        </p:nvCxnSpPr>
        <p:spPr>
          <a:xfrm>
            <a:off x="4788024" y="404664"/>
            <a:ext cx="136815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707904" y="116632"/>
            <a:ext cx="216024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X - horizontal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300192" y="116632"/>
            <a:ext cx="20882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Y - vertical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44" y="3032093"/>
            <a:ext cx="5343376" cy="35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15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9512" y="116632"/>
            <a:ext cx="5760640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 {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border-radius: 40px;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Прямая со стрелкой 8"/>
          <p:cNvCxnSpPr>
            <a:stCxn id="3" idx="0"/>
          </p:cNvCxnSpPr>
          <p:nvPr/>
        </p:nvCxnSpPr>
        <p:spPr>
          <a:xfrm flipH="1" flipV="1">
            <a:off x="3779912" y="836712"/>
            <a:ext cx="39604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60232" y="1340768"/>
            <a:ext cx="2160240" cy="1200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top-left</a:t>
            </a:r>
          </a:p>
          <a:p>
            <a:r>
              <a:rPr lang="en-US" b="1" dirty="0">
                <a:solidFill>
                  <a:srgbClr val="0070C0"/>
                </a:solidFill>
              </a:rPr>
              <a:t>top-right</a:t>
            </a:r>
          </a:p>
          <a:p>
            <a:r>
              <a:rPr lang="en-US" b="1" dirty="0">
                <a:solidFill>
                  <a:srgbClr val="0070C0"/>
                </a:solidFill>
              </a:rPr>
              <a:t>bottom-right</a:t>
            </a:r>
          </a:p>
          <a:p>
            <a:r>
              <a:rPr lang="en-US" b="1" dirty="0">
                <a:solidFill>
                  <a:srgbClr val="0070C0"/>
                </a:solidFill>
              </a:rPr>
              <a:t>bottom-left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4" y="1268760"/>
            <a:ext cx="4846581" cy="322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47355"/>
              </p:ext>
            </p:extLst>
          </p:nvPr>
        </p:nvGraphicFramePr>
        <p:xfrm>
          <a:off x="107504" y="116632"/>
          <a:ext cx="892899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48741163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70050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display: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елементи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inline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span, a,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u, b  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 </a:t>
                      </a:r>
                      <a:r>
                        <a:rPr lang="ru-RU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т.д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43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inline-block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object, embed, iframe;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input,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textarea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select, button (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элементы форм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audio, video, canvas   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5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div, p,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h1...h6, ...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94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list-item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9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5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4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0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9512" y="116632"/>
            <a:ext cx="5274586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border-radius: 80px  40px;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Прямая со стрелкой 8"/>
          <p:cNvCxnSpPr>
            <a:stCxn id="3" idx="0"/>
          </p:cNvCxnSpPr>
          <p:nvPr/>
        </p:nvCxnSpPr>
        <p:spPr>
          <a:xfrm flipV="1">
            <a:off x="2051720" y="764704"/>
            <a:ext cx="1278142" cy="80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1600" y="1565175"/>
            <a:ext cx="2160240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top-left</a:t>
            </a:r>
          </a:p>
          <a:p>
            <a:r>
              <a:rPr lang="en-US" b="1" dirty="0">
                <a:solidFill>
                  <a:srgbClr val="0070C0"/>
                </a:solidFill>
              </a:rPr>
              <a:t>bottom-right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14" idx="0"/>
          </p:cNvCxnSpPr>
          <p:nvPr/>
        </p:nvCxnSpPr>
        <p:spPr>
          <a:xfrm flipH="1" flipV="1">
            <a:off x="4287488" y="764704"/>
            <a:ext cx="882098" cy="7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9466" y="1558533"/>
            <a:ext cx="2160240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top-right</a:t>
            </a:r>
          </a:p>
          <a:p>
            <a:r>
              <a:rPr lang="en-US" b="1" dirty="0">
                <a:solidFill>
                  <a:srgbClr val="0070C0"/>
                </a:solidFill>
              </a:rPr>
              <a:t>bottom-left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3032" y="2420888"/>
            <a:ext cx="6837240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 {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border-radius: 20px  40px  20px;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374377" y="3093574"/>
            <a:ext cx="1319009" cy="63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25987" y="3810252"/>
            <a:ext cx="138615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top-left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6" idx="0"/>
          </p:cNvCxnSpPr>
          <p:nvPr/>
        </p:nvCxnSpPr>
        <p:spPr>
          <a:xfrm flipH="1" flipV="1">
            <a:off x="5721080" y="3068963"/>
            <a:ext cx="1230233" cy="6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71193" y="3704208"/>
            <a:ext cx="2160240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bottom-right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697324" y="3047519"/>
            <a:ext cx="0" cy="61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27229" y="3733646"/>
            <a:ext cx="2160240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top-right</a:t>
            </a:r>
          </a:p>
          <a:p>
            <a:r>
              <a:rPr lang="en-US" b="1" dirty="0">
                <a:solidFill>
                  <a:srgbClr val="0070C0"/>
                </a:solidFill>
              </a:rPr>
              <a:t>bottom-left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51202" y="4630743"/>
            <a:ext cx="8133384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 {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border-radius: 30px  0  60px   80px;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Прямая со стрелкой 19"/>
          <p:cNvCxnSpPr>
            <a:stCxn id="21" idx="0"/>
          </p:cNvCxnSpPr>
          <p:nvPr/>
        </p:nvCxnSpPr>
        <p:spPr>
          <a:xfrm flipV="1">
            <a:off x="1814754" y="5279174"/>
            <a:ext cx="1878632" cy="6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1677" y="5899894"/>
            <a:ext cx="138615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top-left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0"/>
          </p:cNvCxnSpPr>
          <p:nvPr/>
        </p:nvCxnSpPr>
        <p:spPr>
          <a:xfrm flipH="1" flipV="1">
            <a:off x="6285602" y="5271814"/>
            <a:ext cx="1742782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64288" y="5918144"/>
            <a:ext cx="172819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bottom-left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3601652" y="5279174"/>
            <a:ext cx="827839" cy="61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0462" y="5923020"/>
            <a:ext cx="156617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top-right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4925781" y="5925504"/>
            <a:ext cx="189082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bottom-right</a:t>
            </a:r>
          </a:p>
        </p:txBody>
      </p:sp>
      <p:cxnSp>
        <p:nvCxnSpPr>
          <p:cNvPr id="29" name="Прямая со стрелкой 28"/>
          <p:cNvCxnSpPr>
            <a:stCxn id="28" idx="0"/>
          </p:cNvCxnSpPr>
          <p:nvPr/>
        </p:nvCxnSpPr>
        <p:spPr>
          <a:xfrm flipH="1" flipV="1">
            <a:off x="5179385" y="5279174"/>
            <a:ext cx="691808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69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9512" y="116632"/>
            <a:ext cx="6408712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 {</a:t>
            </a: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border-radius: 50px / 100px;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836092" y="791910"/>
            <a:ext cx="957667" cy="59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02184" y="1383306"/>
            <a:ext cx="266781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X – </a:t>
            </a:r>
            <a:r>
              <a:rPr lang="ru-RU" dirty="0"/>
              <a:t>для всех углов</a:t>
            </a:r>
          </a:p>
        </p:txBody>
      </p:sp>
      <p:cxnSp>
        <p:nvCxnSpPr>
          <p:cNvPr id="13" name="Прямая со стрелкой 12"/>
          <p:cNvCxnSpPr>
            <a:stCxn id="14" idx="0"/>
          </p:cNvCxnSpPr>
          <p:nvPr/>
        </p:nvCxnSpPr>
        <p:spPr>
          <a:xfrm flipH="1" flipV="1">
            <a:off x="4932040" y="798633"/>
            <a:ext cx="1027874" cy="5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0258" y="1374696"/>
            <a:ext cx="2799311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 – </a:t>
            </a:r>
            <a:r>
              <a:rPr lang="ru-RU" b="1" dirty="0">
                <a:solidFill>
                  <a:srgbClr val="0070C0"/>
                </a:solidFill>
              </a:rPr>
              <a:t>для всех углов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80283" y="2879557"/>
            <a:ext cx="8133385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div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border-radius: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0px 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 25px   50px;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Прямая со стрелкой 16"/>
          <p:cNvCxnSpPr>
            <a:stCxn id="18" idx="0"/>
          </p:cNvCxnSpPr>
          <p:nvPr/>
        </p:nvCxnSpPr>
        <p:spPr>
          <a:xfrm flipV="1">
            <a:off x="1529664" y="3526798"/>
            <a:ext cx="1854204" cy="77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560" y="4301479"/>
            <a:ext cx="1872208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top-left</a:t>
            </a:r>
          </a:p>
          <a:p>
            <a:r>
              <a:rPr lang="en-US" b="1" dirty="0">
                <a:solidFill>
                  <a:srgbClr val="0070C0"/>
                </a:solidFill>
              </a:rPr>
              <a:t>bottom-right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22" idx="0"/>
          </p:cNvCxnSpPr>
          <p:nvPr/>
        </p:nvCxnSpPr>
        <p:spPr>
          <a:xfrm flipV="1">
            <a:off x="3482880" y="3562802"/>
            <a:ext cx="870739" cy="73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8784" y="4301479"/>
            <a:ext cx="1728192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top-right</a:t>
            </a:r>
          </a:p>
          <a:p>
            <a:r>
              <a:rPr lang="en-US" b="1" dirty="0">
                <a:solidFill>
                  <a:srgbClr val="0070C0"/>
                </a:solidFill>
              </a:rPr>
              <a:t>bottom-left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1552" y="4077072"/>
            <a:ext cx="3978440" cy="151216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4" idx="0"/>
          </p:cNvCxnSpPr>
          <p:nvPr/>
        </p:nvCxnSpPr>
        <p:spPr>
          <a:xfrm flipH="1" flipV="1">
            <a:off x="5580112" y="3573016"/>
            <a:ext cx="351040" cy="72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95048" y="4294837"/>
            <a:ext cx="1872208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top-left</a:t>
            </a:r>
          </a:p>
          <a:p>
            <a:r>
              <a:rPr lang="en-US" b="1" dirty="0">
                <a:solidFill>
                  <a:srgbClr val="0070C0"/>
                </a:solidFill>
              </a:rPr>
              <a:t>bottom-right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26" idx="0"/>
          </p:cNvCxnSpPr>
          <p:nvPr/>
        </p:nvCxnSpPr>
        <p:spPr>
          <a:xfrm flipH="1" flipV="1">
            <a:off x="6588224" y="3501009"/>
            <a:ext cx="1296144" cy="79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20272" y="4294837"/>
            <a:ext cx="1728192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top-right</a:t>
            </a:r>
          </a:p>
          <a:p>
            <a:r>
              <a:rPr lang="en-US" b="1" dirty="0">
                <a:solidFill>
                  <a:srgbClr val="0070C0"/>
                </a:solidFill>
              </a:rPr>
              <a:t>bottom-left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914040" y="4077072"/>
            <a:ext cx="3978440" cy="151216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686892" y="515628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 - Horizontal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6176" y="51571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Y - Vertical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89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4049" y="41882"/>
            <a:ext cx="3515863" cy="369332"/>
          </a:xfr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backgorund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блока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548680"/>
            <a:ext cx="8568952" cy="302433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: transparent | color;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background-image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none |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(path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image);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background-repeat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repeat | no-repeat | repeat-x | repeat-y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background-position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0  0 |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координати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ключові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слова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 %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background-attachment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fixed  | scroll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110615"/>
            <a:ext cx="22064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002</a:t>
            </a:r>
            <a:r>
              <a:rPr lang="en-US" dirty="0"/>
              <a:t>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37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07504" y="3645024"/>
            <a:ext cx="8568952" cy="2232248"/>
            <a:chOff x="107504" y="3645024"/>
            <a:chExt cx="8568952" cy="223224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07504" y="3645024"/>
              <a:ext cx="8568952" cy="2232248"/>
            </a:xfrm>
            <a:prstGeom prst="rect">
              <a:avLst/>
            </a:prstGeom>
            <a:solidFill>
              <a:srgbClr val="00B0F0">
                <a:alpha val="8000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background-repeat :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repeat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|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no-repeat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|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repeat-x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|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repeat-y</a:t>
              </a:r>
            </a:p>
            <a:p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65959" y="4077059"/>
              <a:ext cx="1829777" cy="1656197"/>
              <a:chOff x="229931" y="3484950"/>
              <a:chExt cx="1829777" cy="1598085"/>
            </a:xfrm>
          </p:grpSpPr>
          <p:cxnSp>
            <p:nvCxnSpPr>
              <p:cNvPr id="10" name="Прямая со стрелкой 9"/>
              <p:cNvCxnSpPr/>
              <p:nvPr/>
            </p:nvCxnSpPr>
            <p:spPr>
              <a:xfrm>
                <a:off x="229931" y="3742401"/>
                <a:ext cx="0" cy="13225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271691" y="3750807"/>
                <a:ext cx="145164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650622" y="3484950"/>
                <a:ext cx="4090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Courier New" pitchFamily="49" charset="0"/>
                    <a:cs typeface="Courier New" pitchFamily="49" charset="0"/>
                  </a:rPr>
                  <a:t>X</a:t>
                </a:r>
                <a:endParaRPr lang="ru-RU" sz="28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2464" y="4559815"/>
                <a:ext cx="4090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Courier New" pitchFamily="49" charset="0"/>
                    <a:cs typeface="Courier New" pitchFamily="49" charset="0"/>
                  </a:rPr>
                  <a:t>Y</a:t>
                </a:r>
                <a:endParaRPr lang="ru-RU" sz="28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07504" y="620688"/>
            <a:ext cx="8568952" cy="1512168"/>
          </a:xfrm>
          <a:prstGeom prst="rect">
            <a:avLst/>
          </a:prstGeom>
          <a:solidFill>
            <a:srgbClr val="00B050">
              <a:alpha val="9000"/>
            </a:srgbClr>
          </a:solidFill>
          <a:ln w="95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background-color 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transparent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color;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Області</a:t>
            </a:r>
            <a:r>
              <a:rPr lang="ru-RU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для фону є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border-box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блока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background-color : #d5d5d5;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7504" y="2276872"/>
            <a:ext cx="8568952" cy="1080120"/>
          </a:xfrm>
          <a:prstGeom prst="rect">
            <a:avLst/>
          </a:prstGeom>
          <a:solidFill>
            <a:srgbClr val="FFFF00">
              <a:alpha val="9000"/>
            </a:srgbClr>
          </a:solidFill>
          <a:ln w="95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background-image :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image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uk-UA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background-image: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/picture.jpg);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55776" y="44624"/>
            <a:ext cx="542328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background-position: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|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476672"/>
            <a:ext cx="8928992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Courier New" pitchFamily="49" charset="0"/>
                <a:cs typeface="Courier New" pitchFamily="49" charset="0"/>
              </a:rPr>
              <a:t>Область для фонового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зображення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за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замовчуванням</a:t>
            </a:r>
            <a:endParaRPr lang="ru-RU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padding-box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блоку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2132856"/>
            <a:ext cx="7655528" cy="4032448"/>
          </a:xfrm>
          <a:prstGeom prst="rect">
            <a:avLst/>
          </a:prstGeom>
          <a:solidFill>
            <a:srgbClr val="FFFF00">
              <a:alpha val="4000"/>
            </a:srgb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Прямая соединительная линия 7"/>
          <p:cNvCxnSpPr>
            <a:stCxn id="4" idx="1"/>
          </p:cNvCxnSpPr>
          <p:nvPr/>
        </p:nvCxnSpPr>
        <p:spPr>
          <a:xfrm>
            <a:off x="899592" y="4149080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572000" y="2132856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85" y="39644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100px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110503" y="17635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200px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21" y="4170346"/>
            <a:ext cx="2072958" cy="1368152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909786" y="5795972"/>
            <a:ext cx="516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background-position: 200px 100px;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934606" y="1556792"/>
            <a:ext cx="3665215" cy="685392"/>
            <a:chOff x="934606" y="1412776"/>
            <a:chExt cx="3665215" cy="685392"/>
          </a:xfrm>
        </p:grpSpPr>
        <p:cxnSp>
          <p:nvCxnSpPr>
            <p:cNvPr id="19" name="Прямая со стрелкой 18"/>
            <p:cNvCxnSpPr>
              <a:endCxn id="26" idx="7"/>
            </p:cNvCxnSpPr>
            <p:nvPr/>
          </p:nvCxnSpPr>
          <p:spPr>
            <a:xfrm flipH="1">
              <a:off x="934606" y="1412776"/>
              <a:ext cx="2413258" cy="6853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347864" y="1412776"/>
              <a:ext cx="12519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44008" y="1331476"/>
            <a:ext cx="25282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padding-box </a:t>
            </a:r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блока</a:t>
            </a:r>
          </a:p>
        </p:txBody>
      </p:sp>
      <p:sp>
        <p:nvSpPr>
          <p:cNvPr id="26" name="Блок-схема: узел 25"/>
          <p:cNvSpPr/>
          <p:nvPr/>
        </p:nvSpPr>
        <p:spPr>
          <a:xfrm>
            <a:off x="857060" y="2084863"/>
            <a:ext cx="90851" cy="90851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46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91701"/>
              </p:ext>
            </p:extLst>
          </p:nvPr>
        </p:nvGraphicFramePr>
        <p:xfrm>
          <a:off x="130615" y="620688"/>
          <a:ext cx="8833873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top left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left top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0%   0%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лівому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верхньому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куті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top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top center </a:t>
                      </a:r>
                    </a:p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center top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50%    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по центру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вгорі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right top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top right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100% 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у правому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верхньому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кутку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left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left center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0%   50%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по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лівому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краю та по центру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center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center 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center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50%  50%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по центру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right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right center </a:t>
                      </a:r>
                    </a:p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center right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100% 50% 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по правому краю та по центру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bottom left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left bottom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0% 100%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у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лівому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нижньому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кутку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bottom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bottom center</a:t>
                      </a:r>
                    </a:p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center bottom 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50% 100%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по центру внизу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bottom right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right bottom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100% 100%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в правому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нижньому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куті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98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116632"/>
            <a:ext cx="172819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0  0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 top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 left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938371" y="1099437"/>
            <a:ext cx="6873989" cy="4633819"/>
            <a:chOff x="1259632" y="941600"/>
            <a:chExt cx="6360393" cy="428759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259632" y="941600"/>
              <a:ext cx="6360393" cy="4287599"/>
            </a:xfrm>
            <a:prstGeom prst="rect">
              <a:avLst/>
            </a:prstGeom>
            <a:solidFill>
              <a:srgbClr val="FFFF00">
                <a:alpha val="4000"/>
              </a:srgb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003" y="962535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392062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191" y="962535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190" y="4392061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666" y="2666852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665" y="962535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43" y="4363037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</p:grpSp>
      <p:sp>
        <p:nvSpPr>
          <p:cNvPr id="27" name="TextBox 26"/>
          <p:cNvSpPr txBox="1"/>
          <p:nvPr/>
        </p:nvSpPr>
        <p:spPr>
          <a:xfrm>
            <a:off x="107504" y="5818038"/>
            <a:ext cx="172819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0  100%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 bottom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 left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876256" y="5805264"/>
            <a:ext cx="1872208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100%  100%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 bottom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 right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801147" y="94854"/>
            <a:ext cx="1944216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100%  0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 top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 right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130154" y="3093180"/>
            <a:ext cx="1440160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50%  50%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center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19872" y="116632"/>
            <a:ext cx="172819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50%  0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center top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 center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419872" y="5805264"/>
            <a:ext cx="208823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50%  100%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center bottom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 center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70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764704"/>
            <a:ext cx="8568952" cy="2371128"/>
          </a:xfrm>
          <a:prstGeom prst="rect">
            <a:avLst/>
          </a:prstGeom>
          <a:solidFill>
            <a:srgbClr val="FFFF00">
              <a:alpha val="9000"/>
            </a:srgbClr>
          </a:solidFill>
          <a:ln w="95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background-attachment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scroll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			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Встановлює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чи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прокручуватиметься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фонове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зображення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разом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із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вмістом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Зображення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бути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зафіксовано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залишатися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нерухомим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переміщатися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разом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із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документом.</a:t>
            </a:r>
          </a:p>
        </p:txBody>
      </p:sp>
    </p:spTree>
    <p:extLst>
      <p:ext uri="{BB962C8B-B14F-4D97-AF65-F5344CB8AC3E}">
        <p14:creationId xmlns:p14="http://schemas.microsoft.com/office/powerpoint/2010/main" val="18641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8981"/>
            <a:ext cx="5688632" cy="42735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000" dirty="0">
                <a:cs typeface="Courier New" pitchFamily="49" charset="0"/>
              </a:rPr>
              <a:t>Background </a:t>
            </a:r>
            <a:r>
              <a:rPr lang="ru-RU" sz="2000" dirty="0">
                <a:cs typeface="Courier New" pitchFamily="49" charset="0"/>
              </a:rPr>
              <a:t>блоку одним правилом</a:t>
            </a:r>
            <a:r>
              <a:rPr lang="en-US" sz="2000" dirty="0">
                <a:cs typeface="Courier New" pitchFamily="49" charset="0"/>
              </a:rPr>
              <a:t> </a:t>
            </a:r>
            <a:endParaRPr lang="ru-RU" sz="2000" dirty="0">
              <a:cs typeface="Courier New" pitchFamily="49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107504" y="1844824"/>
            <a:ext cx="8956668" cy="2880320"/>
            <a:chOff x="107504" y="1844824"/>
            <a:chExt cx="8956668" cy="2880320"/>
          </a:xfrm>
        </p:grpSpPr>
        <p:sp>
          <p:nvSpPr>
            <p:cNvPr id="5" name="TextBox 4"/>
            <p:cNvSpPr txBox="1"/>
            <p:nvPr/>
          </p:nvSpPr>
          <p:spPr>
            <a:xfrm>
              <a:off x="107504" y="2843644"/>
              <a:ext cx="87849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background: #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fcc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url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(../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/im.gif) no-repeat top left fixed;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07504" y="3212976"/>
              <a:ext cx="2520280" cy="936420"/>
              <a:chOff x="107504" y="1782108"/>
              <a:chExt cx="2520280" cy="9364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7504" y="2349196"/>
                <a:ext cx="2520280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background-color</a:t>
                </a:r>
                <a:endParaRPr lang="ru-RU" dirty="0"/>
              </a:p>
            </p:txBody>
          </p:sp>
          <p:cxnSp>
            <p:nvCxnSpPr>
              <p:cNvPr id="15" name="Прямая со стрелкой 14"/>
              <p:cNvCxnSpPr>
                <a:stCxn id="9" idx="0"/>
              </p:cNvCxnSpPr>
              <p:nvPr/>
            </p:nvCxnSpPr>
            <p:spPr>
              <a:xfrm flipV="1">
                <a:off x="1367644" y="1782108"/>
                <a:ext cx="684076" cy="567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/>
          </p:nvGrpSpPr>
          <p:grpSpPr>
            <a:xfrm>
              <a:off x="2483768" y="3212976"/>
              <a:ext cx="2390398" cy="1430868"/>
              <a:chOff x="2483768" y="1782108"/>
              <a:chExt cx="2390398" cy="143086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483768" y="2843644"/>
                <a:ext cx="2390398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background-image</a:t>
                </a:r>
                <a:endParaRPr lang="ru-RU" dirty="0"/>
              </a:p>
            </p:txBody>
          </p:sp>
          <p:cxnSp>
            <p:nvCxnSpPr>
              <p:cNvPr id="17" name="Прямая со стрелкой 16"/>
              <p:cNvCxnSpPr>
                <a:stCxn id="10" idx="0"/>
              </p:cNvCxnSpPr>
              <p:nvPr/>
            </p:nvCxnSpPr>
            <p:spPr>
              <a:xfrm flipH="1" flipV="1">
                <a:off x="2987824" y="1782108"/>
                <a:ext cx="691143" cy="1061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>
            <a:xfrm>
              <a:off x="4331345" y="3131676"/>
              <a:ext cx="2528256" cy="1017720"/>
              <a:chOff x="4331345" y="1700808"/>
              <a:chExt cx="2528256" cy="101772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331345" y="2349196"/>
                <a:ext cx="2528256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background-repeat</a:t>
                </a:r>
                <a:endParaRPr lang="ru-RU" dirty="0"/>
              </a:p>
            </p:txBody>
          </p:sp>
          <p:cxnSp>
            <p:nvCxnSpPr>
              <p:cNvPr id="19" name="Прямая со стрелкой 18"/>
              <p:cNvCxnSpPr>
                <a:stCxn id="11" idx="0"/>
              </p:cNvCxnSpPr>
              <p:nvPr/>
            </p:nvCxnSpPr>
            <p:spPr>
              <a:xfrm flipV="1">
                <a:off x="5595473" y="1700808"/>
                <a:ext cx="0" cy="6483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/>
          </p:nvGrpSpPr>
          <p:grpSpPr>
            <a:xfrm>
              <a:off x="6192120" y="3496520"/>
              <a:ext cx="2803973" cy="1228624"/>
              <a:chOff x="6192120" y="2065652"/>
              <a:chExt cx="2803973" cy="122862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192120" y="2924944"/>
                <a:ext cx="2803973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background-position</a:t>
                </a:r>
                <a:endParaRPr lang="ru-RU" dirty="0"/>
              </a:p>
            </p:txBody>
          </p:sp>
          <p:cxnSp>
            <p:nvCxnSpPr>
              <p:cNvPr id="21" name="Прямая со стрелкой 20"/>
              <p:cNvCxnSpPr>
                <a:stCxn id="12" idx="0"/>
              </p:cNvCxnSpPr>
              <p:nvPr/>
            </p:nvCxnSpPr>
            <p:spPr>
              <a:xfrm flipH="1" flipV="1">
                <a:off x="7092280" y="2065652"/>
                <a:ext cx="501827" cy="8592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па 29"/>
            <p:cNvGrpSpPr/>
            <p:nvPr/>
          </p:nvGrpSpPr>
          <p:grpSpPr>
            <a:xfrm>
              <a:off x="5984483" y="1844824"/>
              <a:ext cx="3079689" cy="998820"/>
              <a:chOff x="5984483" y="1844824"/>
              <a:chExt cx="3079689" cy="99882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984483" y="1844824"/>
                <a:ext cx="3079689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background-attachment</a:t>
                </a:r>
                <a:endParaRPr lang="ru-RU" dirty="0"/>
              </a:p>
            </p:txBody>
          </p:sp>
          <p:cxnSp>
            <p:nvCxnSpPr>
              <p:cNvPr id="29" name="Прямая со стрелкой 28"/>
              <p:cNvCxnSpPr>
                <a:stCxn id="13" idx="2"/>
              </p:cNvCxnSpPr>
              <p:nvPr/>
            </p:nvCxnSpPr>
            <p:spPr>
              <a:xfrm>
                <a:off x="7524328" y="2214156"/>
                <a:ext cx="504056" cy="6294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1" name="Левая фигурная скобка 30"/>
            <p:cNvSpPr/>
            <p:nvPr/>
          </p:nvSpPr>
          <p:spPr>
            <a:xfrm rot="16200000">
              <a:off x="6840659" y="2794487"/>
              <a:ext cx="342038" cy="980728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58B2B8-FF36-1566-C285-13BB4E84C14A}"/>
              </a:ext>
            </a:extLst>
          </p:cNvPr>
          <p:cNvSpPr txBox="1"/>
          <p:nvPr/>
        </p:nvSpPr>
        <p:spPr>
          <a:xfrm>
            <a:off x="179512" y="908720"/>
            <a:ext cx="678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розташовуватися</a:t>
            </a:r>
            <a:r>
              <a:rPr lang="ru-RU" dirty="0"/>
              <a:t> у </a:t>
            </a:r>
            <a:r>
              <a:rPr lang="ru-RU" dirty="0" err="1"/>
              <a:t>довільному</a:t>
            </a:r>
            <a:r>
              <a:rPr lang="ru-RU" dirty="0"/>
              <a:t> порядку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24553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3024336" cy="400110"/>
          </a:xfrm>
        </p:spPr>
        <p:txBody>
          <a:bodyPr>
            <a:normAutofit/>
          </a:bodyPr>
          <a:lstStyle/>
          <a:p>
            <a:r>
              <a:rPr lang="ru-RU" sz="1800" dirty="0"/>
              <a:t>Свойство </a:t>
            </a:r>
            <a:r>
              <a:rPr lang="en-US" sz="1800" dirty="0"/>
              <a:t>display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102374"/>
            <a:ext cx="3456384" cy="400110"/>
          </a:xfrm>
          <a:prstGeom prst="rect">
            <a:avLst/>
          </a:prstGeom>
          <a:solidFill>
            <a:srgbClr val="FFFF00">
              <a:alpha val="9000"/>
            </a:srgbClr>
          </a:solidFill>
          <a:ln w="95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ru-RU"/>
            </a:defPPr>
            <a:lvl1pPr>
              <a:defRPr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display :  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655568"/>
          <a:ext cx="8712968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Block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показується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як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блоковий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ru-RU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inline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відображається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як </a:t>
                      </a:r>
                      <a:r>
                        <a:rPr lang="uk-UA" dirty="0" err="1">
                          <a:latin typeface="Courier New" pitchFamily="49" charset="0"/>
                          <a:cs typeface="Courier New" pitchFamily="49" charset="0"/>
                        </a:rPr>
                        <a:t>строчний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none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Видаляє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із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документа.</a:t>
                      </a:r>
                    </a:p>
                    <a:p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При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цьому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займане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ним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місце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займе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нижче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inline-block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Блоковий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, перед та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після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якого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немає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перенесення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на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новий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рядок.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Тобто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зовні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поводиться як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малий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, але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всередині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можуть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бути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блокові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елементи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Заголовок 2"/>
          <p:cNvSpPr txBox="1">
            <a:spLocks/>
          </p:cNvSpPr>
          <p:nvPr/>
        </p:nvSpPr>
        <p:spPr>
          <a:xfrm>
            <a:off x="107504" y="4149080"/>
            <a:ext cx="3168352" cy="360040"/>
          </a:xfrm>
          <a:prstGeom prst="rect">
            <a:avLst/>
          </a:prstGeom>
          <a:solidFill>
            <a:schemeClr val="lt1"/>
          </a:solidFill>
          <a:ln w="55000" cap="flat" cmpd="thickThin" algn="ctr">
            <a:solidFill>
              <a:schemeClr val="accent1"/>
            </a:solidFill>
            <a:prstDash val="solid"/>
          </a:ln>
          <a:effectLst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  <a:extLst/>
          </a:lstStyle>
          <a:p>
            <a:r>
              <a:rPr lang="ru-RU" sz="1800" dirty="0"/>
              <a:t>Свойство </a:t>
            </a:r>
            <a:r>
              <a:rPr lang="en-US" sz="1800" dirty="0"/>
              <a:t>visibility</a:t>
            </a:r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4149080"/>
            <a:ext cx="3672408" cy="400110"/>
          </a:xfrm>
          <a:prstGeom prst="rect">
            <a:avLst/>
          </a:prstGeom>
          <a:solidFill>
            <a:srgbClr val="FFFF00">
              <a:alpha val="9000"/>
            </a:srgbClr>
          </a:solidFill>
          <a:ln w="95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ru-RU"/>
            </a:defPPr>
            <a:lvl1pPr>
              <a:defRPr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visibility :  </a:t>
            </a:r>
            <a:r>
              <a:rPr lang="en-US" b="0" dirty="0"/>
              <a:t>value</a:t>
            </a:r>
            <a:endParaRPr lang="ru-RU" b="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07504" y="4725144"/>
          <a:ext cx="871296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visible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Показує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як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видимий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ru-RU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hidden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стає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невидимим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цілком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прозорим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), але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він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залишається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в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потоці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collapse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Для не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табличних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елементів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еквівалентно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hidden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Для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таблиці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-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задані</a:t>
                      </a:r>
                      <a:r>
                        <a:rPr lang="ru-RU" dirty="0">
                          <a:latin typeface="Courier New" pitchFamily="49" charset="0"/>
                          <a:cs typeface="Courier New" pitchFamily="49" charset="0"/>
                        </a:rPr>
                        <a:t> рядки та колонки </a:t>
                      </a:r>
                      <a:r>
                        <a:rPr lang="ru-RU" dirty="0" err="1">
                          <a:latin typeface="Courier New" pitchFamily="49" charset="0"/>
                          <a:cs typeface="Courier New" pitchFamily="49" charset="0"/>
                        </a:rPr>
                        <a:t>забираються</a:t>
                      </a:r>
                      <a:endParaRPr lang="ru-RU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81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1691680" y="1124744"/>
            <a:ext cx="6552728" cy="49601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Margin-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59400" y="1700808"/>
            <a:ext cx="5184576" cy="3312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0" cap="sq" cmpd="sng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Содержимое блока</a:t>
            </a:r>
          </a:p>
          <a:p>
            <a:pPr algn="ctr"/>
            <a:r>
              <a:rPr lang="ru-RU" dirty="0"/>
              <a:t>(текст, теги)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5276" y="35332"/>
            <a:ext cx="2304256" cy="3693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Box model</a:t>
            </a:r>
            <a:endParaRPr lang="ru-RU" sz="18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47864" y="2348880"/>
            <a:ext cx="3312368" cy="16561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content-box</a:t>
            </a:r>
          </a:p>
          <a:p>
            <a:pPr algn="ctr"/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зміст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блока</a:t>
            </a:r>
          </a:p>
          <a:p>
            <a:pPr algn="ctr"/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(текст, теги)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347864" y="3969060"/>
            <a:ext cx="0" cy="208823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660232" y="3820978"/>
            <a:ext cx="0" cy="208823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419872" y="6021288"/>
            <a:ext cx="3312368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9952" y="5013176"/>
            <a:ext cx="1725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width</a:t>
            </a:r>
          </a:p>
          <a:p>
            <a:pPr algn="ctr"/>
            <a:r>
              <a:rPr lang="en-US" dirty="0"/>
              <a:t>(</a:t>
            </a:r>
            <a:r>
              <a:rPr lang="ru-RU" dirty="0"/>
              <a:t>ширина блока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7452320" y="4253026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668344" y="4253026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7444700" y="5671763"/>
            <a:ext cx="25755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26171" y="5797133"/>
            <a:ext cx="1664623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border</a:t>
            </a:r>
          </a:p>
          <a:p>
            <a:pPr algn="ctr"/>
            <a:r>
              <a:rPr lang="en-US" dirty="0"/>
              <a:t>(</a:t>
            </a:r>
            <a:r>
              <a:rPr lang="ru-RU" dirty="0"/>
              <a:t>кордон блока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445224"/>
            <a:ext cx="127631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padding</a:t>
            </a:r>
            <a:r>
              <a:rPr lang="en-US" sz="2000" b="1" dirty="0"/>
              <a:t> </a:t>
            </a:r>
          </a:p>
          <a:p>
            <a:r>
              <a:rPr lang="en-US" dirty="0"/>
              <a:t>(</a:t>
            </a:r>
            <a:r>
              <a:rPr lang="ru-RU" dirty="0" err="1"/>
              <a:t>відступи</a:t>
            </a:r>
            <a:r>
              <a:rPr lang="en-US" dirty="0"/>
              <a:t>)</a:t>
            </a:r>
            <a:endParaRPr lang="ru-RU" sz="20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1331640" y="2348880"/>
            <a:ext cx="201622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1475656" y="4010361"/>
            <a:ext cx="1872208" cy="529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 flipV="1">
            <a:off x="1616010" y="2361936"/>
            <a:ext cx="3662" cy="1688122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3688" y="272253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400" b="1" dirty="0"/>
              <a:t>height</a:t>
            </a:r>
            <a:endParaRPr lang="en-US" sz="2800" b="1" dirty="0"/>
          </a:p>
          <a:p>
            <a:pPr algn="ctr"/>
            <a:r>
              <a:rPr lang="en-US" dirty="0"/>
              <a:t>(</a:t>
            </a:r>
            <a:r>
              <a:rPr lang="ru-RU" dirty="0"/>
              <a:t>в</a:t>
            </a:r>
            <a:r>
              <a:rPr lang="uk-UA" dirty="0"/>
              <a:t>и</a:t>
            </a:r>
            <a:r>
              <a:rPr lang="ru-RU" dirty="0"/>
              <a:t>сота блока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07504" y="452535"/>
            <a:ext cx="8856984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Будь-</a:t>
            </a:r>
            <a:r>
              <a:rPr lang="ru-RU" dirty="0" err="1"/>
              <a:t>який</a:t>
            </a:r>
            <a:r>
              <a:rPr lang="ru-RU" dirty="0"/>
              <a:t> HTML-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подати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прямокутника</a:t>
            </a:r>
            <a:endParaRPr lang="ru-RU" dirty="0"/>
          </a:p>
          <a:p>
            <a:r>
              <a:rPr lang="ru-RU" dirty="0"/>
              <a:t>з 4-ма </a:t>
            </a:r>
            <a:r>
              <a:rPr lang="en-US" dirty="0"/>
              <a:t>areas 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content,  margin, border, padding</a:t>
            </a:r>
            <a:r>
              <a:rPr lang="en-US" dirty="0"/>
              <a:t>     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483768" y="4013274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52699" y="1815207"/>
            <a:ext cx="254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padding-box</a:t>
            </a:r>
            <a:endParaRPr lang="ru-RU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3347864" y="3969060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432518" y="5319999"/>
            <a:ext cx="915346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124744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margin-box</a:t>
            </a:r>
            <a:endParaRPr lang="ru-RU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2227635" y="4763181"/>
            <a:ext cx="0" cy="17241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691680" y="4797152"/>
            <a:ext cx="0" cy="17241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670922" y="6309320"/>
            <a:ext cx="556713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5656" y="6279703"/>
            <a:ext cx="23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margin  </a:t>
            </a:r>
            <a:r>
              <a:rPr lang="en-US" dirty="0"/>
              <a:t>(</a:t>
            </a:r>
            <a:r>
              <a:rPr lang="ru-RU" dirty="0" err="1"/>
              <a:t>відступи</a:t>
            </a:r>
            <a:r>
              <a:rPr lang="en-US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302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2" animBg="1"/>
      <p:bldP spid="6" grpId="0" animBg="1"/>
      <p:bldP spid="17" grpId="0"/>
      <p:bldP spid="17" grpId="1"/>
      <p:bldP spid="31" grpId="0" animBg="1"/>
      <p:bldP spid="31" grpId="1" animBg="1"/>
      <p:bldP spid="32" grpId="0" animBg="1"/>
      <p:bldP spid="32" grpId="1" animBg="1"/>
      <p:bldP spid="50" grpId="0"/>
      <p:bldP spid="50" grpId="1"/>
      <p:bldP spid="26" grpId="0"/>
      <p:bldP spid="14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2771800" y="116632"/>
            <a:ext cx="3240360" cy="369332"/>
          </a:xfrm>
          <a:prstGeom prst="rect">
            <a:avLst/>
          </a:prstGeom>
          <a:ln w="28575" cap="flat" cmpd="sng" algn="ctr">
            <a:solidFill>
              <a:srgbClr val="0070C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uk-U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 block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20688"/>
            <a:ext cx="8856984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display: inline-block;</a:t>
            </a:r>
          </a:p>
          <a:p>
            <a:r>
              <a:rPr lang="ru-RU" dirty="0" err="1"/>
              <a:t>Це</a:t>
            </a:r>
            <a:r>
              <a:rPr lang="ru-RU" dirty="0"/>
              <a:t> блок </a:t>
            </a:r>
            <a:r>
              <a:rPr lang="ru-RU" dirty="0" err="1"/>
              <a:t>вставлений</a:t>
            </a:r>
            <a:r>
              <a:rPr lang="ru-RU" dirty="0"/>
              <a:t> у рядок, </a:t>
            </a:r>
            <a:r>
              <a:rPr lang="uk-UA" dirty="0"/>
              <a:t>н</a:t>
            </a:r>
            <a:r>
              <a:rPr lang="ru-RU" dirty="0" err="1"/>
              <a:t>априклад</a:t>
            </a:r>
            <a:r>
              <a:rPr lang="ru-RU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img</a:t>
            </a:r>
            <a:r>
              <a:rPr lang="en-US" dirty="0"/>
              <a:t>, object, embed, </a:t>
            </a:r>
            <a:r>
              <a:rPr lang="en-US" dirty="0" err="1"/>
              <a:t>iframe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input, </a:t>
            </a:r>
            <a:r>
              <a:rPr lang="en-US" dirty="0" err="1"/>
              <a:t>textarea</a:t>
            </a:r>
            <a:r>
              <a:rPr lang="en-US" dirty="0"/>
              <a:t>, select, button ( </a:t>
            </a:r>
            <a:r>
              <a:rPr lang="ru-RU" dirty="0" err="1"/>
              <a:t>елементи</a:t>
            </a:r>
            <a:r>
              <a:rPr lang="ru-RU" dirty="0"/>
              <a:t> форм)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audio, video, canvas ( HTML 5);</a:t>
            </a:r>
          </a:p>
          <a:p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792" y="2763880"/>
            <a:ext cx="9001000" cy="2554545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sz="2000" dirty="0" err="1"/>
              <a:t>Особливості</a:t>
            </a:r>
            <a:r>
              <a:rPr lang="ru-RU" sz="2000" dirty="0"/>
              <a:t> !!!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</a:rPr>
              <a:t>ширина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inline-block </a:t>
            </a:r>
            <a:r>
              <a:rPr lang="ru-RU" sz="2000" dirty="0" err="1">
                <a:solidFill>
                  <a:schemeClr val="tx1"/>
                </a:solidFill>
              </a:rPr>
              <a:t>визначається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його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контентом</a:t>
            </a:r>
            <a:r>
              <a:rPr lang="ru-RU" sz="20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1"/>
                </a:solidFill>
              </a:rPr>
              <a:t>немає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переносів</a:t>
            </a:r>
            <a:r>
              <a:rPr lang="ru-RU" sz="2000" dirty="0">
                <a:solidFill>
                  <a:schemeClr val="tx1"/>
                </a:solidFill>
              </a:rPr>
              <a:t> рядка до початку та </a:t>
            </a:r>
            <a:r>
              <a:rPr lang="ru-RU" sz="2000" dirty="0" err="1">
                <a:solidFill>
                  <a:schemeClr val="tx1"/>
                </a:solidFill>
              </a:rPr>
              <a:t>після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закінчення</a:t>
            </a:r>
            <a:r>
              <a:rPr lang="ru-RU" sz="2000" dirty="0">
                <a:solidFill>
                  <a:schemeClr val="tx1"/>
                </a:solidFill>
              </a:rPr>
              <a:t> блоку;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1"/>
                </a:solidFill>
              </a:rPr>
              <a:t>всередині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цього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елемента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можна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розмістити</a:t>
            </a:r>
            <a:r>
              <a:rPr lang="ru-RU" sz="2000" dirty="0">
                <a:solidFill>
                  <a:schemeClr val="tx1"/>
                </a:solidFill>
              </a:rPr>
              <a:t> будь-</a:t>
            </a:r>
            <a:r>
              <a:rPr lang="ru-RU" sz="2000" dirty="0" err="1">
                <a:solidFill>
                  <a:schemeClr val="tx1"/>
                </a:solidFill>
              </a:rPr>
              <a:t>який</a:t>
            </a:r>
            <a:r>
              <a:rPr lang="ru-RU" sz="2000" dirty="0">
                <a:solidFill>
                  <a:schemeClr val="tx1"/>
                </a:solidFill>
              </a:rPr>
              <a:t> контент типу;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не </a:t>
            </a:r>
            <a:r>
              <a:rPr lang="ru-RU" sz="2000" dirty="0" err="1">
                <a:solidFill>
                  <a:schemeClr val="tx1"/>
                </a:solidFill>
              </a:rPr>
              <a:t>бере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участі</a:t>
            </a:r>
            <a:r>
              <a:rPr lang="ru-RU" sz="2000" dirty="0">
                <a:solidFill>
                  <a:schemeClr val="tx1"/>
                </a:solidFill>
              </a:rPr>
              <a:t> у схемах з </a:t>
            </a:r>
            <a:r>
              <a:rPr lang="en-US" sz="2000" dirty="0">
                <a:solidFill>
                  <a:srgbClr val="0070C0"/>
                </a:solidFill>
              </a:rPr>
              <a:t>margin-collapse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1"/>
                </a:solidFill>
              </a:rPr>
              <a:t>елементу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можна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задавати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вертикальні  </a:t>
            </a:r>
            <a:r>
              <a:rPr lang="en-US" sz="2000" dirty="0">
                <a:solidFill>
                  <a:srgbClr val="0070C0"/>
                </a:solidFill>
              </a:rPr>
              <a:t>margin, padding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6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139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480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39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639" y="506576"/>
            <a:ext cx="9010306" cy="1554272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sz="2400" dirty="0">
                <a:solidFill>
                  <a:srgbClr val="C00000"/>
                </a:solidFill>
              </a:rPr>
              <a:t>За </a:t>
            </a:r>
            <a:r>
              <a:rPr lang="ru-RU" sz="2400" dirty="0" err="1">
                <a:solidFill>
                  <a:srgbClr val="C00000"/>
                </a:solidFill>
              </a:rPr>
              <a:t>замовчуванням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dirty="0"/>
              <a:t>ширина блоку на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/>
              <a:t>розраховується</a:t>
            </a:r>
            <a:r>
              <a:rPr lang="ru-RU" dirty="0"/>
              <a:t> </a:t>
            </a:r>
            <a:r>
              <a:rPr lang="ru-RU" dirty="0" err="1"/>
              <a:t>якрина</a:t>
            </a:r>
            <a:r>
              <a:rPr lang="ru-RU" dirty="0"/>
              <a:t> блока </a:t>
            </a:r>
            <a:r>
              <a:rPr lang="uk-UA" dirty="0"/>
              <a:t>на </a:t>
            </a:r>
            <a:r>
              <a:rPr lang="uk-UA" dirty="0" err="1"/>
              <a:t>странице</a:t>
            </a:r>
            <a:r>
              <a:rPr lang="uk-UA" dirty="0"/>
              <a:t> </a:t>
            </a:r>
            <a:r>
              <a:rPr lang="ru-RU" dirty="0" err="1"/>
              <a:t>расчитывается</a:t>
            </a:r>
            <a:r>
              <a:rPr lang="ru-RU" dirty="0"/>
              <a:t> как</a:t>
            </a:r>
          </a:p>
          <a:p>
            <a:endParaRPr lang="ru-RU" dirty="0"/>
          </a:p>
          <a:p>
            <a:r>
              <a:rPr lang="en-US" sz="1700" dirty="0">
                <a:solidFill>
                  <a:srgbClr val="0070C0"/>
                </a:solidFill>
              </a:rPr>
              <a:t>width</a:t>
            </a:r>
            <a:r>
              <a:rPr lang="ru-RU" sz="1700" dirty="0">
                <a:solidFill>
                  <a:srgbClr val="0070C0"/>
                </a:solidFill>
              </a:rPr>
              <a:t> + </a:t>
            </a:r>
            <a:r>
              <a:rPr lang="en-US" sz="1700" dirty="0">
                <a:solidFill>
                  <a:srgbClr val="0070C0"/>
                </a:solidFill>
              </a:rPr>
              <a:t>border-left +  padding-left + padding-right + border-right </a:t>
            </a:r>
            <a:endParaRPr lang="ru-RU" sz="1700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95" y="2204864"/>
            <a:ext cx="417646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Наприклад</a:t>
            </a:r>
            <a:endParaRPr lang="ru-RU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.block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width: 300px;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padding: 20px;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border: 10px solid red;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495" y="4168482"/>
            <a:ext cx="599724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Ширина блока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300px + 20px + 20px + 10px + 10px = 360px;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264" y="44624"/>
            <a:ext cx="2114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001/index.html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59655"/>
            <a:ext cx="5285421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Розрахунок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блоків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браузерами</a:t>
            </a:r>
          </a:p>
        </p:txBody>
      </p:sp>
    </p:spTree>
    <p:extLst>
      <p:ext uri="{BB962C8B-B14F-4D97-AF65-F5344CB8AC3E}">
        <p14:creationId xmlns:p14="http://schemas.microsoft.com/office/powerpoint/2010/main" val="35861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8373"/>
            <a:ext cx="8928992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box-sizing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content-box | border-box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/>
              <a:t>  </a:t>
            </a:r>
            <a:r>
              <a:rPr lang="ru-RU" dirty="0" err="1"/>
              <a:t>змінює</a:t>
            </a:r>
            <a:r>
              <a:rPr lang="ru-RU" dirty="0"/>
              <a:t> алгоритм </a:t>
            </a:r>
            <a:r>
              <a:rPr lang="ru-RU" dirty="0" err="1"/>
              <a:t>розрахунку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блоку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597" y="1196752"/>
            <a:ext cx="4176464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Наприклад</a:t>
            </a:r>
            <a:endParaRPr lang="ru-RU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box-sizing: border-box;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.block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width: 300px;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padding: 20px;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border: 10px solid red;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596" y="4077072"/>
            <a:ext cx="885789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Ширина блока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буде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300px </a:t>
            </a:r>
            <a:endParaRPr lang="uk-U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тобто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включать в себе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uk-UA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border-width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1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116632"/>
            <a:ext cx="3631122" cy="369332"/>
          </a:xfr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ru-RU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Найменування</a:t>
            </a:r>
            <a:r>
              <a:rPr lang="ru-RU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сторін</a:t>
            </a:r>
            <a:r>
              <a:rPr lang="ru-RU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блоку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51720" y="1700808"/>
            <a:ext cx="468052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779912" y="836712"/>
            <a:ext cx="909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top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4305290"/>
            <a:ext cx="177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bottom</a:t>
            </a:r>
            <a:endParaRPr lang="ru-RU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8633" y="2492896"/>
            <a:ext cx="905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left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38967" y="2420888"/>
            <a:ext cx="1186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right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29751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44624"/>
            <a:ext cx="5285421" cy="369332"/>
          </a:xfrm>
          <a:noFill/>
          <a:ln w="28575">
            <a:solidFill>
              <a:schemeClr val="tx2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Свойства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min-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width, min-height </a:t>
            </a:r>
            <a:r>
              <a:rPr lang="uk-U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блока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548680"/>
            <a:ext cx="4248472" cy="120032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/>
              <a:t>myblock</a:t>
            </a:r>
            <a:r>
              <a:rPr lang="en-US" dirty="0"/>
              <a:t> {</a:t>
            </a:r>
          </a:p>
          <a:p>
            <a:r>
              <a:rPr lang="ru-RU" dirty="0"/>
              <a:t>   </a:t>
            </a:r>
            <a:r>
              <a:rPr lang="en-US" dirty="0"/>
              <a:t>max-width : 600px;</a:t>
            </a:r>
          </a:p>
          <a:p>
            <a:r>
              <a:rPr lang="en-US" dirty="0"/>
              <a:t>   min-width : 400px;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561231"/>
            <a:ext cx="4248472" cy="120032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/>
              <a:t>myblock</a:t>
            </a:r>
            <a:r>
              <a:rPr lang="en-US" dirty="0"/>
              <a:t> {</a:t>
            </a:r>
          </a:p>
          <a:p>
            <a:r>
              <a:rPr lang="ru-RU" dirty="0"/>
              <a:t>  </a:t>
            </a:r>
            <a:r>
              <a:rPr lang="en-US" dirty="0"/>
              <a:t>max-height : </a:t>
            </a:r>
            <a:r>
              <a:rPr lang="ru-RU" dirty="0"/>
              <a:t>8</a:t>
            </a:r>
            <a:r>
              <a:rPr lang="en-US" dirty="0"/>
              <a:t>00px; </a:t>
            </a:r>
          </a:p>
          <a:p>
            <a:r>
              <a:rPr lang="en-US" dirty="0"/>
              <a:t>  min-height : 400px;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8492"/>
              </p:ext>
            </p:extLst>
          </p:nvPr>
        </p:nvGraphicFramePr>
        <p:xfrm>
          <a:off x="107504" y="2035473"/>
          <a:ext cx="88569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8908412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49086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max-width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 блоку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може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бути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більше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значення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5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min-width</a:t>
                      </a:r>
                      <a:endParaRPr kumimoji="0" lang="ru-RU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 блоку не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може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бути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меншою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значення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38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між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min-width</a:t>
                      </a: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та </a:t>
                      </a:r>
                      <a:r>
                        <a:rPr kumimoji="0" lang="en-US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max-width</a:t>
                      </a: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ширина блоку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підлаштовується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під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ширину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свого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батька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62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3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51620" y="44624"/>
            <a:ext cx="7596844" cy="369332"/>
          </a:xfrm>
          <a:noFill/>
          <a:ln w="28575">
            <a:solidFill>
              <a:schemeClr val="tx2"/>
            </a:solidFill>
          </a:ln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Скорочений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запис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свойств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margin, padding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блока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2656" y="1868976"/>
            <a:ext cx="517450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#parent{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padding : 10px  20px 10px 0;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692696"/>
            <a:ext cx="2376264" cy="1440160"/>
            <a:chOff x="222181" y="1124744"/>
            <a:chExt cx="2376264" cy="144016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222181" y="1124744"/>
              <a:ext cx="2376264" cy="1440160"/>
              <a:chOff x="611560" y="1916832"/>
              <a:chExt cx="2880320" cy="1728192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611560" y="1916832"/>
                <a:ext cx="2880320" cy="17281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865196" y="191683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89332" y="24836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ru-RU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65196" y="3212976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1560" y="255561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</p:grpSp>
        <p:sp>
          <p:nvSpPr>
            <p:cNvPr id="12" name="Выгнутая вверх стрелка 11"/>
            <p:cNvSpPr/>
            <p:nvPr/>
          </p:nvSpPr>
          <p:spPr>
            <a:xfrm rot="6142790">
              <a:off x="1097333" y="1612917"/>
              <a:ext cx="794692" cy="454298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45571" y="3140968"/>
            <a:ext cx="3950365" cy="2514137"/>
            <a:chOff x="117579" y="3695659"/>
            <a:chExt cx="4245785" cy="2671426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1900441" y="3695659"/>
              <a:ext cx="2376264" cy="1440160"/>
              <a:chOff x="611560" y="1916832"/>
              <a:chExt cx="2880320" cy="1728192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611560" y="1916832"/>
                <a:ext cx="2880320" cy="17281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65196" y="191683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89332" y="24836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ru-RU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65196" y="3212976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ru-RU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1560" y="255561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7579" y="5385990"/>
              <a:ext cx="4245785" cy="9810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#parent {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margin : 10px   20px ;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8" name="Прямая соединительная линия 27"/>
            <p:cNvCxnSpPr>
              <a:stCxn id="15" idx="2"/>
            </p:cNvCxnSpPr>
            <p:nvPr/>
          </p:nvCxnSpPr>
          <p:spPr>
            <a:xfrm flipH="1">
              <a:off x="2458567" y="4003435"/>
              <a:ext cx="612472" cy="16705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2"/>
            </p:cNvCxnSpPr>
            <p:nvPr/>
          </p:nvCxnSpPr>
          <p:spPr>
            <a:xfrm flipH="1">
              <a:off x="2458567" y="5083555"/>
              <a:ext cx="612472" cy="59046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2173137" y="4415739"/>
              <a:ext cx="1261511" cy="125828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3434648" y="4427930"/>
              <a:ext cx="583752" cy="124609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>
            <a:off x="4427984" y="3068961"/>
            <a:ext cx="4451849" cy="2514137"/>
            <a:chOff x="117579" y="3695659"/>
            <a:chExt cx="4367290" cy="2671426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1900441" y="3695659"/>
              <a:ext cx="2376264" cy="1440160"/>
              <a:chOff x="611560" y="1916832"/>
              <a:chExt cx="2880320" cy="1728192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611560" y="1916832"/>
                <a:ext cx="2880320" cy="17281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65196" y="191683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9332" y="24836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ru-RU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65196" y="3212976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ru-RU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1560" y="255561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7579" y="5385990"/>
              <a:ext cx="4367290" cy="9810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#parent  {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margin : 10px  30px 20px ;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9" name="Прямая соединительная линия 28"/>
            <p:cNvCxnSpPr>
              <a:stCxn id="37" idx="2"/>
            </p:cNvCxnSpPr>
            <p:nvPr/>
          </p:nvCxnSpPr>
          <p:spPr>
            <a:xfrm flipH="1">
              <a:off x="2036788" y="4003435"/>
              <a:ext cx="1034251" cy="174709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3139213" y="5045368"/>
              <a:ext cx="492015" cy="71735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2173137" y="4415739"/>
              <a:ext cx="761555" cy="13347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>
              <a:off x="2934691" y="4427930"/>
              <a:ext cx="1083706" cy="132260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853883" y="764704"/>
            <a:ext cx="287024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#parent{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margin : 20px;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3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2493</TotalTime>
  <Words>2347</Words>
  <Application>Microsoft Office PowerPoint</Application>
  <PresentationFormat>Экран (4:3)</PresentationFormat>
  <Paragraphs>530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43</vt:i4>
      </vt:variant>
    </vt:vector>
  </HeadingPairs>
  <TitlesOfParts>
    <vt:vector size="54" baseType="lpstr">
      <vt:lpstr>Arial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Составная</vt:lpstr>
      <vt:lpstr>Тема Office</vt:lpstr>
      <vt:lpstr>Тема1</vt:lpstr>
      <vt:lpstr>Box model </vt:lpstr>
      <vt:lpstr>Презентация PowerPoint</vt:lpstr>
      <vt:lpstr>Презентация PowerPoint</vt:lpstr>
      <vt:lpstr>Box model</vt:lpstr>
      <vt:lpstr>Презентация PowerPoint</vt:lpstr>
      <vt:lpstr>Презентация PowerPoint</vt:lpstr>
      <vt:lpstr>Найменування сторін блоку</vt:lpstr>
      <vt:lpstr>Свойства min-width, min-height  блока</vt:lpstr>
      <vt:lpstr>Скорочений запис свойств margin, padding блока</vt:lpstr>
      <vt:lpstr>Свойства блока padding, margin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Перевищення контенту заданої висоти блока</vt:lpstr>
      <vt:lpstr>Свойство блока margin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Свойство блока padding</vt:lpstr>
      <vt:lpstr>border  блока</vt:lpstr>
      <vt:lpstr>border-radius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backgorund блока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Background блоку одним правилом </vt:lpstr>
      <vt:lpstr>Свойство display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628</cp:revision>
  <dcterms:modified xsi:type="dcterms:W3CDTF">2023-06-01T14:53:13Z</dcterms:modified>
</cp:coreProperties>
</file>