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01" r:id="rId3"/>
    <p:sldId id="290" r:id="rId4"/>
    <p:sldId id="291" r:id="rId5"/>
    <p:sldId id="298" r:id="rId6"/>
    <p:sldId id="299" r:id="rId7"/>
    <p:sldId id="315" r:id="rId8"/>
    <p:sldId id="316" r:id="rId9"/>
    <p:sldId id="396" r:id="rId10"/>
    <p:sldId id="391" r:id="rId11"/>
    <p:sldId id="331" r:id="rId12"/>
    <p:sldId id="332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52" r:id="rId21"/>
    <p:sldId id="353" r:id="rId22"/>
    <p:sldId id="354" r:id="rId23"/>
    <p:sldId id="32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E6644B4-65A5-4627-939F-F5AC1E1D260F}">
          <p14:sldIdLst>
            <p14:sldId id="256"/>
            <p14:sldId id="301"/>
            <p14:sldId id="290"/>
            <p14:sldId id="291"/>
            <p14:sldId id="298"/>
            <p14:sldId id="299"/>
            <p14:sldId id="315"/>
            <p14:sldId id="316"/>
            <p14:sldId id="396"/>
            <p14:sldId id="391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52"/>
            <p14:sldId id="353"/>
            <p14:sldId id="354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Роман Никифоров" initials="РН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38" autoAdjust="0"/>
  </p:normalViewPr>
  <p:slideViewPr>
    <p:cSldViewPr>
      <p:cViewPr varScale="1">
        <p:scale>
          <a:sx n="114" d="100"/>
          <a:sy n="114" d="100"/>
        </p:scale>
        <p:origin x="16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A73BB-53F0-4879-B27B-271F03EFF40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4601-5097-4E42-926E-E1C31A4D0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0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dirty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6EF158-505A-45E0-A8F6-08FACAFEA132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D9F737-6F4C-4E50-B13D-61E5D76B0F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https://academy.beetroot.se</a:t>
            </a:r>
            <a:endParaRPr lang="ru-RU" sz="24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6632"/>
            <a:ext cx="4608511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33600" y="44624"/>
            <a:ext cx="151216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Семантика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48680"/>
            <a:ext cx="8902660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Семантика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спосіб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додати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зміст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контенту 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допомогою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Web-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семантика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дозволяє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контролювати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те, як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організований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і як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виглядає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наш контент.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контент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позначений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семантично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то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його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простіше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індексувати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і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знайти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контент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більш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релевантним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3212976"/>
            <a:ext cx="890266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endParaRPr lang="ru-RU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Капітан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який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бажає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уникнути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підводного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каміння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повинен знати, де вони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знаходяться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— Джордж Вашингтон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34800"/>
              </p:ext>
            </p:extLst>
          </p:nvPr>
        </p:nvGraphicFramePr>
        <p:xfrm>
          <a:off x="179512" y="836712"/>
          <a:ext cx="871296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Семантичні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структурні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елементи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&lt;article&gt;, &lt;aside&gt;, 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figcaption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&lt;figure&gt;, &lt;footer&gt;, &lt;header&gt;, 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&lt;section&gt;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&lt;details&gt;, &lt;summary&gt;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1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Семантичні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малі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елементи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&lt;mark&gt;, &lt;time&gt;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Елементи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форм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datalist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keygen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&lt;meter&gt;, &lt;progress&gt;, 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&lt;command&gt;, &lt;menu&gt;, &lt;output&gt;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Елементи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відео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аудіо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&lt;audio&gt;, &lt;video&gt;, &lt;source&gt;&lt;embed&gt;&lt;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svg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&gt;&lt;math&gt;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Елемент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для</a:t>
                      </a:r>
                    </a:p>
                    <a:p>
                      <a:r>
                        <a:rPr lang="ru-RU" b="1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малювання</a:t>
                      </a:r>
                      <a:endParaRPr lang="ru-RU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&lt;canvas&gt;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116632"/>
            <a:ext cx="8136904" cy="369332"/>
          </a:xfrm>
          <a:prstGeom prst="rect">
            <a:avLst/>
          </a:prstGeom>
          <a:solidFill>
            <a:schemeClr val="bg2">
              <a:alpha val="28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Основні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нові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додані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в HTML 5</a:t>
            </a:r>
          </a:p>
        </p:txBody>
      </p:sp>
    </p:spTree>
    <p:extLst>
      <p:ext uri="{BB962C8B-B14F-4D97-AF65-F5344CB8AC3E}">
        <p14:creationId xmlns:p14="http://schemas.microsoft.com/office/powerpoint/2010/main" val="146443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008" y="90498"/>
            <a:ext cx="8969496" cy="369332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Навіщо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потрібні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були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нові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HTML ? </a:t>
            </a:r>
            <a:endParaRPr lang="ru-RU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008" y="548680"/>
            <a:ext cx="8969496" cy="92333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b="1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b="1" i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ru-RU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008" y="1628800"/>
            <a:ext cx="8969496" cy="341632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Верстальник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змушений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робити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різницю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між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елементами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розмітки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їх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вмістом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шляхом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присвоєння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їм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класів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з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людинозрозумілими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назвами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дозволяє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орієнтуватися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у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розмітці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людині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Як браузер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дізнається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в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 class="nav"&gt;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розміщено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саме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меню сайту?</a:t>
            </a: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крім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браузерів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є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пошукові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роботи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контент-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аналізатори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програми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екранного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доступу. І для правильного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розуміння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ними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вмісту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веб-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дуже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важливою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є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зрозуміла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семантична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розмітка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08" y="5147900"/>
            <a:ext cx="8969496" cy="369332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Тобто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фактом – семантика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потрібна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людині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а машинам.</a:t>
            </a:r>
            <a:endParaRPr lang="ru-RU" b="1" i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7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107504" y="76562"/>
            <a:ext cx="8928992" cy="2985433"/>
            <a:chOff x="135915" y="292586"/>
            <a:chExt cx="8928992" cy="2985433"/>
          </a:xfrm>
        </p:grpSpPr>
        <p:sp>
          <p:nvSpPr>
            <p:cNvPr id="12" name="TextBox 11"/>
            <p:cNvSpPr txBox="1"/>
            <p:nvPr/>
          </p:nvSpPr>
          <p:spPr>
            <a:xfrm>
              <a:off x="135915" y="692696"/>
              <a:ext cx="892899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представляє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групу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вступного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вмісту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навігаційних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засобів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Зазвичай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містить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h1-h6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Може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також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містити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форми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пошуку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секційний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контент 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наприклад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nav)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Може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бути не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тільки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верхнього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рівня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щапка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сайту), але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ще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допустимо, коли &lt;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header&gt;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зустрічаються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кожної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статті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наприклад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цитати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&lt;header&gt;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107504" y="76562"/>
            <a:ext cx="8928992" cy="3539431"/>
            <a:chOff x="135915" y="292586"/>
            <a:chExt cx="8928992" cy="3539431"/>
          </a:xfrm>
        </p:grpSpPr>
        <p:sp>
          <p:nvSpPr>
            <p:cNvPr id="12" name="TextBox 11"/>
            <p:cNvSpPr txBox="1"/>
            <p:nvPr/>
          </p:nvSpPr>
          <p:spPr>
            <a:xfrm>
              <a:off x="135915" y="692696"/>
              <a:ext cx="8928992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є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частиною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сторінки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яка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посилається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інші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сторінки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частини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поточної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тобто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розділ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з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навігаційними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посиланнями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Примітка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не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всі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групи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посилань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сторінці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повинні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бути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перетворені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nav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Цей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головним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чином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призначений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для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групування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головних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навігаційних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блоків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Зокрема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підвали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часто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містять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короткі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списки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посилань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різні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частини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сайту.</a:t>
              </a: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footer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цілком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достатньо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для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угруповання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такого роду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посилань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9512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nav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1101" y="4293096"/>
            <a:ext cx="8741379" cy="1477328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Головні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частини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навігації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сайту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найголовніша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навігація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Пошук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по сайту;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вторинна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навігація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спірно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Внутрішня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навігація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(за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довгою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статтею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88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07504" y="188640"/>
            <a:ext cx="8928992" cy="4370428"/>
            <a:chOff x="135915" y="292586"/>
            <a:chExt cx="8928992" cy="4370428"/>
          </a:xfrm>
        </p:grpSpPr>
        <p:sp>
          <p:nvSpPr>
            <p:cNvPr id="9" name="TextBox 8"/>
            <p:cNvSpPr txBox="1"/>
            <p:nvPr/>
          </p:nvSpPr>
          <p:spPr>
            <a:xfrm>
              <a:off x="135915" y="692696"/>
              <a:ext cx="8928992" cy="397031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Це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універсальний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розділ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документа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чи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програми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тематично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однорідна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частина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документа,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зазвичай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має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заголовок.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Використовується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для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групування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контенту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загальної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тематики, і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зазвичай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містить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разом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із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контентом теги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заголовків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Тобто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в тег </a:t>
              </a:r>
              <a:r>
                <a:rPr lang="ru-RU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section&gt;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вкладаються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заголовки та контент,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що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мають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прямий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зв'язок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один з одним –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подібно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секцій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газеті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(спорт, мода,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тощо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section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припускає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вкладення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інших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елементів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section.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Наприклад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сайті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новин 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розділі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міжнародної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політики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можуть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бути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розділи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для кожного глобального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регіону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915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&lt;section&gt;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5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35496" y="44624"/>
            <a:ext cx="8928992" cy="2708434"/>
            <a:chOff x="135915" y="292586"/>
            <a:chExt cx="8928992" cy="2708434"/>
          </a:xfrm>
        </p:grpSpPr>
        <p:sp>
          <p:nvSpPr>
            <p:cNvPr id="6" name="TextBox 5"/>
            <p:cNvSpPr txBox="1"/>
            <p:nvPr/>
          </p:nvSpPr>
          <p:spPr>
            <a:xfrm>
              <a:off x="135915" y="692696"/>
              <a:ext cx="8928992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є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окремим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компонентом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сторінки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документа,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програми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сайту,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призначений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для незалежного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поширення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багаторазового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використання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наприклад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агрегування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Це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може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бути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повідомлення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форумі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стаття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в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журналі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газеті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запис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блозі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коментар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користувача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інтерактивний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віджет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гаджет, 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також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будь-яка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інша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незалежна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від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навколишнього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контенту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одиниця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контенту.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915" y="292586"/>
              <a:ext cx="1828611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&lt;article&gt;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82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512" y="332656"/>
            <a:ext cx="871296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Щоб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вирішити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який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із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цих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трьох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використовувати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треба </a:t>
            </a:r>
            <a:r>
              <a:rPr lang="ru-RU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визначити</a:t>
            </a: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можна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розмістити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цей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 як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самостійну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одиницю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RSS-feed?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переопублікований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без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втрати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змісту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зрозумілий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 без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іншої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оточує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частини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сторінки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так -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використовувати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є контент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взаємопов'язаним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так -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використовувати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Якщо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семантичного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взаємозв'язку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немає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використовувати</a:t>
            </a:r>
            <a:r>
              <a:rPr lang="ru-RU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942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35915" y="332656"/>
            <a:ext cx="8928992" cy="2671266"/>
            <a:chOff x="135915" y="329754"/>
            <a:chExt cx="8928992" cy="2671266"/>
          </a:xfrm>
        </p:grpSpPr>
        <p:sp>
          <p:nvSpPr>
            <p:cNvPr id="2" name="TextBox 1"/>
            <p:cNvSpPr txBox="1"/>
            <p:nvPr/>
          </p:nvSpPr>
          <p:spPr>
            <a:xfrm>
              <a:off x="135915" y="692696"/>
              <a:ext cx="8928992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являє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собою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розділ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сторінки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який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складається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з контенту,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що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має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непряме</a:t>
              </a:r>
              <a:r>
                <a:rPr lang="ru-RU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відношення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змісту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навколишнього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aside&gt;,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і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який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мається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увазі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контент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aside&gt; )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міг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розглядатися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окремо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від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змісту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що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знаходиться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навколо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елемента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aside&gt; )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Варіанти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застосування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 </a:t>
              </a:r>
              <a:r>
                <a:rPr lang="uk-UA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ліва або права 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колонка, список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додаткових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посилань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рекламний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блок.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329754"/>
              <a:ext cx="1296144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&lt;aside&gt;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5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35915" y="580618"/>
            <a:ext cx="8928992" cy="4610259"/>
            <a:chOff x="135915" y="329754"/>
            <a:chExt cx="8928992" cy="4610259"/>
          </a:xfrm>
        </p:grpSpPr>
        <p:sp>
          <p:nvSpPr>
            <p:cNvPr id="2" name="TextBox 1"/>
            <p:cNvSpPr txBox="1"/>
            <p:nvPr/>
          </p:nvSpPr>
          <p:spPr>
            <a:xfrm>
              <a:off x="135915" y="692696"/>
              <a:ext cx="8928992" cy="42473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секційний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Елемент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є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нижнім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колонтитулом для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його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найближчих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батьків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Зазвичай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містить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meta-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інформацію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про автора,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посилання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на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пов'язані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документи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дату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опублікування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документа.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Якщо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footer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містить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секції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вони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зазвичай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представляють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додатки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до документа;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текст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ліцензії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висновки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заключну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частину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зміст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індексацію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Може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бути не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тільки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нижнього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рівня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підвал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сайту), але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ще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допустимо, коли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footer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зустрічаються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у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кожної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статті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або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наприклад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цитати</a:t>
              </a:r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9512" y="329754"/>
              <a:ext cx="1512168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&lt;footer&gt;</a:t>
              </a:r>
              <a:endParaRPr lang="ru-RU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5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44624"/>
            <a:ext cx="3960440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Елементи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DIV 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SPAN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07504" y="476672"/>
            <a:ext cx="8856984" cy="1754326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AFAFA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endParaRPr lang="ru-RU" b="1" dirty="0">
              <a:solidFill>
                <a:srgbClr val="0070C0"/>
              </a:solidFill>
              <a:latin typeface="Courier New" pitchFamily="49" charset="0"/>
            </a:endParaRPr>
          </a:p>
          <a:p>
            <a:pPr eaLnBrk="0" hangingPunct="0"/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&lt;div&gt;</a:t>
            </a:r>
            <a:r>
              <a:rPr lang="en-US" b="1" dirty="0">
                <a:latin typeface="Courier New" pitchFamily="49" charset="0"/>
              </a:rPr>
              <a:t>first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div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div&gt;</a:t>
            </a:r>
            <a:r>
              <a:rPr lang="en-US" b="1" dirty="0">
                <a:latin typeface="Courier New" pitchFamily="49" charset="0"/>
              </a:rPr>
              <a:t>second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div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&lt;/div&gt;&lt;div&gt;</a:t>
            </a:r>
            <a:r>
              <a:rPr lang="en-US" b="1" dirty="0">
                <a:latin typeface="Courier New" pitchFamily="49" charset="0"/>
              </a:rPr>
              <a:t>third div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pPr eaLnBrk="0" hangingPunct="0"/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span</a:t>
            </a:r>
            <a:r>
              <a:rPr lang="en-US" b="1" dirty="0">
                <a:latin typeface="Courier New" pitchFamily="49" charset="0"/>
              </a:rPr>
              <a:t>&gt;first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span&lt;/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span</a:t>
            </a:r>
            <a:r>
              <a:rPr lang="en-US" b="1" dirty="0">
                <a:latin typeface="Courier New" pitchFamily="49" charset="0"/>
              </a:rPr>
              <a:t>&gt; </a:t>
            </a:r>
          </a:p>
          <a:p>
            <a:pPr eaLnBrk="0" hangingPunct="0"/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&lt;span&gt;</a:t>
            </a:r>
            <a:r>
              <a:rPr lang="en-US" b="1" dirty="0">
                <a:latin typeface="Courier New" pitchFamily="49" charset="0"/>
              </a:rPr>
              <a:t>second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span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&lt;/span&gt;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&lt;span&gt;</a:t>
            </a:r>
            <a:r>
              <a:rPr lang="en-US" b="1" dirty="0">
                <a:latin typeface="Courier New" pitchFamily="49" charset="0"/>
              </a:rPr>
              <a:t>third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span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&lt;/span&gt;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564904"/>
            <a:ext cx="8604448" cy="28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92" y="0"/>
            <a:ext cx="5653416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45292" y="0"/>
            <a:ext cx="5653416" cy="90872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&lt;header&gt;&lt;/header&gt;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1008112"/>
            <a:ext cx="2736304" cy="4941168"/>
          </a:xfrm>
          <a:prstGeom prst="rect">
            <a:avLst/>
          </a:prstGeom>
          <a:solidFill>
            <a:srgbClr val="92D050">
              <a:alpha val="8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&lt;div&gt;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&lt;/div&gt;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33900" y="1008112"/>
            <a:ext cx="1046212" cy="4941168"/>
          </a:xfrm>
          <a:prstGeom prst="rect">
            <a:avLst/>
          </a:prstGeom>
          <a:solidFill>
            <a:srgbClr val="92D050">
              <a:alpha val="8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&lt;div&gt;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&lt;/div&gt;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614020" y="1008112"/>
            <a:ext cx="1784688" cy="4941168"/>
          </a:xfrm>
          <a:prstGeom prst="rect">
            <a:avLst/>
          </a:prstGeom>
          <a:solidFill>
            <a:srgbClr val="92D050">
              <a:alpha val="8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&lt;div&gt;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&lt;/div&gt;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1340768"/>
            <a:ext cx="2592288" cy="180020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&lt;/article&gt;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35696" y="3212976"/>
            <a:ext cx="2592288" cy="2088232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&lt;/article&gt;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1340768"/>
            <a:ext cx="1008112" cy="1512168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&lt;article&gt;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62847" y="2924944"/>
            <a:ext cx="1008112" cy="144016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&lt;article&gt;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4437112"/>
            <a:ext cx="1008112" cy="1440160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&lt;article&gt;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652120" y="1340768"/>
            <a:ext cx="1746588" cy="2304256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&lt;aside&gt;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&lt;article&gt;</a:t>
            </a:r>
          </a:p>
          <a:p>
            <a:r>
              <a:rPr lang="en-US" b="1" dirty="0">
                <a:solidFill>
                  <a:srgbClr val="7030A0"/>
                </a:solidFill>
              </a:rPr>
              <a:t> &lt;/article&gt;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&lt;article&gt;</a:t>
            </a:r>
          </a:p>
          <a:p>
            <a:r>
              <a:rPr lang="en-US" b="1" dirty="0">
                <a:solidFill>
                  <a:srgbClr val="7030A0"/>
                </a:solidFill>
              </a:rPr>
              <a:t> &lt;/article&gt;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&lt;/aside&gt;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652120" y="3717032"/>
            <a:ext cx="1746588" cy="1584176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&lt;article&gt;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&lt;/article&gt;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4" y="260648"/>
            <a:ext cx="8740452" cy="19978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09042" y="260647"/>
            <a:ext cx="8733184" cy="1997817"/>
          </a:xfrm>
          <a:prstGeom prst="rect">
            <a:avLst/>
          </a:prstGeom>
          <a:solidFill>
            <a:srgbClr val="FFFF00">
              <a:alpha val="78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&lt;footer&gt;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&lt;/footer&gt;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498" y="556692"/>
            <a:ext cx="8623981" cy="928092"/>
          </a:xfrm>
          <a:prstGeom prst="rect">
            <a:avLst/>
          </a:prstGeom>
          <a:solidFill>
            <a:schemeClr val="bg2">
              <a:lumMod val="9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&lt;section&gt;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8499" y="1492796"/>
            <a:ext cx="8623981" cy="464046"/>
          </a:xfrm>
          <a:prstGeom prst="rect">
            <a:avLst/>
          </a:prstGeom>
          <a:solidFill>
            <a:schemeClr val="bg2">
              <a:lumMod val="9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&lt;section&gt;  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80667" y="649263"/>
            <a:ext cx="1927237" cy="638867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&lt;section&gt;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96891" y="649263"/>
            <a:ext cx="1927237" cy="638867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&lt;section&gt;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13115" y="649263"/>
            <a:ext cx="1927237" cy="638867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2"/>
                </a:solidFill>
              </a:rPr>
              <a:t>&lt;section&gt;</a:t>
            </a:r>
          </a:p>
          <a:p>
            <a:r>
              <a:rPr lang="en-US" b="1" dirty="0">
                <a:solidFill>
                  <a:schemeClr val="accent2"/>
                </a:solidFill>
              </a:rPr>
              <a:t>&lt;/section&gt;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9452" y="118373"/>
            <a:ext cx="896704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Чому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колонки не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&lt;section&gt;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контент у колонках 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містить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окремого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розділу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74" y="838453"/>
            <a:ext cx="898402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Чому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банери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тезі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&lt;aside&gt;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банери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опосередковане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відношення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 контенту сайту.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52" y="1558533"/>
            <a:ext cx="89670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Чому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контент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банерів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тезі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контент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банера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самодостатня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частина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документа,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існувати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поширюватися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незалежно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цього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документа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17" y="2676043"/>
            <a:ext cx="895011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Чому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стаття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справа поза тегом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&lt;aside&gt; 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стаття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відповідає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тематиці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газети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і не повинна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перебувати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у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секції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 контентом,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мають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непряме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відношення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контенту сайту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28" y="4070552"/>
            <a:ext cx="895011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Чому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використовується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для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обертання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endParaRPr lang="ru-RU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та 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у 3-й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колонці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щоб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банера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стаття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не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виявилися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згрупованими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як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контент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однієї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тематики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82" y="5469031"/>
            <a:ext cx="895011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Чому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контент &lt;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розбитий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містить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різні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фрагменти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контенту,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кожен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яких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формує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самодостатню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тематично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незалежну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одиницю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522" y="188640"/>
            <a:ext cx="86049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Overwhelming !!!</a:t>
            </a:r>
            <a:endParaRPr lang="ru-RU" sz="4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" y="1124744"/>
            <a:ext cx="857695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28588" y="2924944"/>
            <a:ext cx="8693150" cy="2492375"/>
            <a:chOff x="128588" y="720600"/>
            <a:chExt cx="8693150" cy="2492375"/>
          </a:xfrm>
        </p:grpSpPr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28588" y="894133"/>
              <a:ext cx="8693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33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&lt;</a:t>
              </a:r>
              <a:r>
                <a:rPr lang="en-US" sz="2800" b="1" dirty="0" err="1">
                  <a:latin typeface="Courier New" pitchFamily="49" charset="0"/>
                </a:rPr>
                <a:t>hr</a:t>
              </a:r>
              <a:r>
                <a:rPr lang="en-US" sz="2800" b="1" dirty="0">
                  <a:latin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align</a:t>
              </a:r>
              <a:r>
                <a:rPr lang="en-US" sz="2800" b="1" dirty="0">
                  <a:latin typeface="Courier New" pitchFamily="49" charset="0"/>
                </a:rPr>
                <a:t>="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right</a:t>
              </a:r>
              <a:r>
                <a:rPr lang="en-US" sz="2800" b="1" dirty="0">
                  <a:latin typeface="Courier New" pitchFamily="49" charset="0"/>
                </a:rPr>
                <a:t>" </a:t>
              </a:r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size</a:t>
              </a:r>
              <a:r>
                <a:rPr lang="en-US" sz="2800" b="1" dirty="0">
                  <a:latin typeface="Courier New" pitchFamily="49" charset="0"/>
                </a:rPr>
                <a:t>="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3</a:t>
              </a:r>
              <a:r>
                <a:rPr lang="en-US" sz="2800" b="1" dirty="0">
                  <a:latin typeface="Courier New" pitchFamily="49" charset="0"/>
                </a:rPr>
                <a:t>" </a:t>
              </a:r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width</a:t>
              </a:r>
              <a:r>
                <a:rPr lang="ru-RU" sz="2800" b="1" dirty="0">
                  <a:latin typeface="Courier New" pitchFamily="49" charset="0"/>
                </a:rPr>
                <a:t>=</a:t>
              </a:r>
              <a:r>
                <a:rPr lang="en-US" sz="2800" b="1" dirty="0">
                  <a:latin typeface="Courier New" pitchFamily="49" charset="0"/>
                </a:rPr>
                <a:t>"</a:t>
              </a:r>
              <a:r>
                <a:rPr lang="en-US" sz="2800" b="1" dirty="0">
                  <a:solidFill>
                    <a:srgbClr val="FF0000"/>
                  </a:solidFill>
                  <a:latin typeface="Courier New" pitchFamily="49" charset="0"/>
                </a:rPr>
                <a:t>450</a:t>
              </a:r>
              <a:r>
                <a:rPr lang="en-US" sz="2800" b="1" dirty="0">
                  <a:latin typeface="Courier New" pitchFamily="49" charset="0"/>
                </a:rPr>
                <a:t>"</a:t>
              </a:r>
              <a:r>
                <a:rPr lang="ru-RU" sz="2800" dirty="0">
                  <a:latin typeface="Courier New" pitchFamily="49" charset="0"/>
                </a:rPr>
                <a:t> </a:t>
              </a:r>
              <a:r>
                <a:rPr lang="en-US" sz="2800" b="1" dirty="0">
                  <a:latin typeface="Courier New" pitchFamily="49" charset="0"/>
                </a:rPr>
                <a:t>&gt;</a:t>
              </a:r>
              <a:endParaRPr lang="ru-RU" sz="2800" b="1" dirty="0">
                <a:latin typeface="Courier New" pitchFamily="49" charset="0"/>
              </a:endParaRP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 rot="10800000">
              <a:off x="133350" y="1987501"/>
              <a:ext cx="1087438" cy="433387"/>
            </a:xfrm>
            <a:prstGeom prst="wedgeRectCallout">
              <a:avLst>
                <a:gd name="adj1" fmla="val 7370"/>
                <a:gd name="adj2" fmla="val 17014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rot="10800000" anchor="ctr"/>
            <a:lstStyle/>
            <a:p>
              <a:pPr algn="ctr" eaLnBrk="0" hangingPunct="0"/>
              <a:r>
                <a:rPr lang="uk-UA" b="1">
                  <a:latin typeface="Courier New" pitchFamily="49" charset="0"/>
                </a:rPr>
                <a:t>Тег</a:t>
              </a:r>
              <a:endParaRPr lang="ru-RU" b="1">
                <a:latin typeface="Courier New" pitchFamily="49" charset="0"/>
              </a:endParaRPr>
            </a:p>
          </p:txBody>
        </p:sp>
        <p:grpSp>
          <p:nvGrpSpPr>
            <p:cNvPr id="2" name="Группа 1"/>
            <p:cNvGrpSpPr/>
            <p:nvPr/>
          </p:nvGrpSpPr>
          <p:grpSpPr>
            <a:xfrm>
              <a:off x="955675" y="720600"/>
              <a:ext cx="7354888" cy="2492375"/>
              <a:chOff x="955675" y="720600"/>
              <a:chExt cx="7354888" cy="2492375"/>
            </a:xfrm>
          </p:grpSpPr>
          <p:sp>
            <p:nvSpPr>
              <p:cNvPr id="5" name="AutoShape 11"/>
              <p:cNvSpPr>
                <a:spLocks/>
              </p:cNvSpPr>
              <p:nvPr/>
            </p:nvSpPr>
            <p:spPr bwMode="auto">
              <a:xfrm rot="5400000">
                <a:off x="2329657" y="-478757"/>
                <a:ext cx="284162" cy="2682875"/>
              </a:xfrm>
              <a:prstGeom prst="leftBrace">
                <a:avLst>
                  <a:gd name="adj1" fmla="val 78678"/>
                  <a:gd name="adj2" fmla="val 50000"/>
                </a:avLst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r>
                  <a:rPr lang="uk-UA" b="1" dirty="0" err="1">
                    <a:latin typeface="Courier New" pitchFamily="49" charset="0"/>
                  </a:rPr>
                  <a:t>Атрібут</a:t>
                </a:r>
                <a:endParaRPr lang="uk-UA" b="1" dirty="0">
                  <a:latin typeface="Courier New" pitchFamily="49" charset="0"/>
                </a:endParaRPr>
              </a:p>
              <a:p>
                <a:pPr algn="ctr" eaLnBrk="0" hangingPunct="0"/>
                <a:endParaRPr lang="uk-UA" b="1" dirty="0">
                  <a:latin typeface="Courier New" pitchFamily="49" charset="0"/>
                </a:endParaRPr>
              </a:p>
              <a:p>
                <a:pPr algn="ctr" eaLnBrk="0" hangingPunct="0"/>
                <a:endParaRPr lang="ru-RU" b="1" dirty="0">
                  <a:latin typeface="Courier New" pitchFamily="49" charset="0"/>
                </a:endParaRPr>
              </a:p>
            </p:txBody>
          </p:sp>
          <p:sp>
            <p:nvSpPr>
              <p:cNvPr id="6" name="AutoShape 12"/>
              <p:cNvSpPr>
                <a:spLocks/>
              </p:cNvSpPr>
              <p:nvPr/>
            </p:nvSpPr>
            <p:spPr bwMode="auto">
              <a:xfrm rot="5400000">
                <a:off x="4704556" y="30831"/>
                <a:ext cx="284163" cy="1666875"/>
              </a:xfrm>
              <a:prstGeom prst="leftBrace">
                <a:avLst>
                  <a:gd name="adj1" fmla="val 48883"/>
                  <a:gd name="adj2" fmla="val 50000"/>
                </a:avLst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r>
                  <a:rPr lang="uk-UA" b="1" dirty="0" err="1">
                    <a:latin typeface="Courier New" pitchFamily="49" charset="0"/>
                  </a:rPr>
                  <a:t>Атрібут</a:t>
                </a:r>
                <a:endParaRPr lang="uk-UA" b="1" dirty="0">
                  <a:latin typeface="Courier New" pitchFamily="49" charset="0"/>
                </a:endParaRPr>
              </a:p>
              <a:p>
                <a:pPr algn="ctr" eaLnBrk="0" hangingPunct="0"/>
                <a:endParaRPr lang="uk-UA" b="1" dirty="0">
                  <a:latin typeface="Courier New" pitchFamily="49" charset="0"/>
                </a:endParaRPr>
              </a:p>
              <a:p>
                <a:pPr algn="ctr" eaLnBrk="0" hangingPunct="0"/>
                <a:endParaRPr lang="ru-RU" b="1" dirty="0">
                  <a:latin typeface="Arial Narrow" pitchFamily="34" charset="0"/>
                </a:endParaRPr>
              </a:p>
            </p:txBody>
          </p:sp>
          <p:sp>
            <p:nvSpPr>
              <p:cNvPr id="8" name="AutoShape 14"/>
              <p:cNvSpPr>
                <a:spLocks noChangeArrowheads="1"/>
              </p:cNvSpPr>
              <p:nvPr/>
            </p:nvSpPr>
            <p:spPr bwMode="auto">
              <a:xfrm rot="10800000">
                <a:off x="955675" y="2779587"/>
                <a:ext cx="2125663" cy="433388"/>
              </a:xfrm>
              <a:prstGeom prst="wedgeRectCallout">
                <a:avLst>
                  <a:gd name="adj1" fmla="val 12208"/>
                  <a:gd name="adj2" fmla="val 365014"/>
                </a:avLst>
              </a:prstGeom>
              <a:solidFill>
                <a:schemeClr val="bg1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anchor="ctr"/>
              <a:lstStyle/>
              <a:p>
                <a:pPr algn="ctr" eaLnBrk="0" hangingPunct="0"/>
                <a:r>
                  <a:rPr lang="uk-UA" b="1" dirty="0" err="1">
                    <a:latin typeface="Courier New" pitchFamily="49" charset="0"/>
                  </a:rPr>
                  <a:t>Им</a:t>
                </a:r>
                <a:r>
                  <a:rPr lang="en-US" b="1" dirty="0">
                    <a:latin typeface="Courier New" pitchFamily="49" charset="0"/>
                  </a:rPr>
                  <a:t>’</a:t>
                </a:r>
                <a:r>
                  <a:rPr lang="uk-UA" b="1" dirty="0">
                    <a:latin typeface="Courier New" pitchFamily="49" charset="0"/>
                  </a:rPr>
                  <a:t>я </a:t>
                </a:r>
                <a:r>
                  <a:rPr lang="uk-UA" b="1" dirty="0" err="1">
                    <a:latin typeface="Courier New" pitchFamily="49" charset="0"/>
                  </a:rPr>
                  <a:t>атрібута</a:t>
                </a:r>
                <a:endParaRPr lang="ru-RU" b="1" dirty="0">
                  <a:latin typeface="Courier New" pitchFamily="49" charset="0"/>
                </a:endParaRPr>
              </a:p>
            </p:txBody>
          </p:sp>
          <p:sp>
            <p:nvSpPr>
              <p:cNvPr id="9" name="AutoShape 15"/>
              <p:cNvSpPr>
                <a:spLocks noChangeArrowheads="1"/>
              </p:cNvSpPr>
              <p:nvPr/>
            </p:nvSpPr>
            <p:spPr bwMode="auto">
              <a:xfrm rot="10800000">
                <a:off x="2825750" y="2004887"/>
                <a:ext cx="3052763" cy="433388"/>
              </a:xfrm>
              <a:prstGeom prst="wedgeRectCallout">
                <a:avLst>
                  <a:gd name="adj1" fmla="val 42819"/>
                  <a:gd name="adj2" fmla="val 182231"/>
                </a:avLst>
              </a:prstGeom>
              <a:solidFill>
                <a:schemeClr val="bg1"/>
              </a:solidFill>
              <a:ln w="9525" algn="ctr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anchor="ctr"/>
              <a:lstStyle/>
              <a:p>
                <a:pPr algn="ctr" eaLnBrk="0" hangingPunct="0"/>
                <a:r>
                  <a:rPr lang="uk-UA" b="1" dirty="0">
                    <a:latin typeface="Courier New" pitchFamily="49" charset="0"/>
                  </a:rPr>
                  <a:t>Значення </a:t>
                </a:r>
                <a:r>
                  <a:rPr lang="uk-UA" b="1" dirty="0" err="1">
                    <a:latin typeface="Courier New" pitchFamily="49" charset="0"/>
                  </a:rPr>
                  <a:t>атрібута</a:t>
                </a:r>
                <a:endParaRPr lang="ru-RU" b="1" dirty="0">
                  <a:latin typeface="Courier New" pitchFamily="49" charset="0"/>
                </a:endParaRPr>
              </a:p>
            </p:txBody>
          </p:sp>
          <p:sp>
            <p:nvSpPr>
              <p:cNvPr id="10" name="AutoShape 16"/>
              <p:cNvSpPr>
                <a:spLocks/>
              </p:cNvSpPr>
              <p:nvPr/>
            </p:nvSpPr>
            <p:spPr bwMode="auto">
              <a:xfrm rot="5400000">
                <a:off x="6977857" y="-305719"/>
                <a:ext cx="284162" cy="2381250"/>
              </a:xfrm>
              <a:prstGeom prst="leftBrace">
                <a:avLst>
                  <a:gd name="adj1" fmla="val 69833"/>
                  <a:gd name="adj2" fmla="val 50000"/>
                </a:avLst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 eaLnBrk="0" hangingPunct="0"/>
                <a:r>
                  <a:rPr lang="uk-UA" b="1" dirty="0" err="1">
                    <a:latin typeface="Courier New" pitchFamily="49" charset="0"/>
                  </a:rPr>
                  <a:t>Атрібут</a:t>
                </a:r>
                <a:endParaRPr lang="uk-UA" b="1" dirty="0">
                  <a:latin typeface="Courier New" pitchFamily="49" charset="0"/>
                </a:endParaRPr>
              </a:p>
              <a:p>
                <a:pPr algn="ctr" eaLnBrk="0" hangingPunct="0"/>
                <a:endParaRPr lang="uk-UA" b="1" dirty="0">
                  <a:latin typeface="Courier New" pitchFamily="49" charset="0"/>
                </a:endParaRPr>
              </a:p>
              <a:p>
                <a:pPr algn="ctr" eaLnBrk="0" hangingPunct="0"/>
                <a:endParaRPr lang="ru-RU" b="1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2915816" y="35332"/>
            <a:ext cx="3406775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Атрібути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тегів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923928" y="1966633"/>
            <a:ext cx="1152128" cy="1131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350" y="489305"/>
            <a:ext cx="890314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</a:t>
            </a:r>
            <a:r>
              <a:rPr lang="uk-UA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бути тега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його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компоненти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містять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вказівки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про те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як браузер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має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відпрацювати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цей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тег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Атрибути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можуть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знаходитися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тільки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тезі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відкриває</a:t>
            </a:r>
            <a:endParaRPr lang="ru-RU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Атрибути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відокремлююсь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один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від</a:t>
            </a:r>
            <a:r>
              <a:rPr lang="ru-RU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одного </a:t>
            </a:r>
            <a:r>
              <a:rPr lang="ru-RU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пробілами</a:t>
            </a:r>
            <a:endParaRPr lang="ru-RU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116632"/>
            <a:ext cx="482453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Приклади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використання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атрибутів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107504" y="620688"/>
            <a:ext cx="8856984" cy="4973638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noFill/>
          </a:ln>
          <a:effectLst/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h1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center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 err="1">
                <a:latin typeface="Courier New" pitchFamily="49" charset="0"/>
              </a:rPr>
              <a:t>Вирівняти</a:t>
            </a:r>
            <a:r>
              <a:rPr lang="ru-RU" b="1" dirty="0">
                <a:latin typeface="Courier New" pitchFamily="49" charset="0"/>
              </a:rPr>
              <a:t> по центру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p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right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правому краю</a:t>
            </a:r>
            <a:endParaRPr lang="ru-RU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p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justify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ширине</a:t>
            </a: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</a:rPr>
              <a:t>h2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left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Выровнять по левому краю</a:t>
            </a: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size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Толщина разделительной линии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noshade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Разделительная линия без тени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right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width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450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 </a:t>
            </a:r>
            <a:r>
              <a:rPr lang="ru-RU" b="1" dirty="0">
                <a:latin typeface="Courier New" pitchFamily="49" charset="0"/>
              </a:rPr>
              <a:t>Ширина в пикселях</a:t>
            </a:r>
            <a:endParaRPr lang="en-US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hr</a:t>
            </a:r>
            <a:r>
              <a:rPr lang="ru-RU" sz="2400" b="1" dirty="0">
                <a:latin typeface="Courier New" pitchFamily="49" charset="0"/>
              </a:rPr>
              <a:t> </a:t>
            </a:r>
            <a:r>
              <a:rPr lang="ru-RU" sz="2400" b="1" dirty="0" err="1">
                <a:solidFill>
                  <a:srgbClr val="0000FF"/>
                </a:solidFill>
                <a:latin typeface="Courier New" pitchFamily="49" charset="0"/>
              </a:rPr>
              <a:t>size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"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width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50%</a:t>
            </a:r>
            <a:r>
              <a:rPr lang="en-US" sz="2400" b="1" dirty="0">
                <a:latin typeface="Courier New" pitchFamily="49" charset="0"/>
              </a:rPr>
              <a:t>"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align</a:t>
            </a:r>
            <a:r>
              <a:rPr lang="ru-RU" sz="2400" b="1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center</a:t>
            </a:r>
            <a:r>
              <a:rPr lang="en-US" sz="2400" b="1" dirty="0">
                <a:latin typeface="Courier New" pitchFamily="49" charset="0"/>
              </a:rPr>
              <a:t>"</a:t>
            </a:r>
            <a:r>
              <a:rPr lang="ru-RU" sz="2400" b="1" dirty="0">
                <a:latin typeface="Courier New" pitchFamily="49" charset="0"/>
              </a:rPr>
              <a:t>&gt;</a:t>
            </a:r>
            <a:endParaRPr lang="en-US" sz="2400" b="1" dirty="0">
              <a:latin typeface="Courier New" pitchFamily="49" charset="0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44624"/>
            <a:ext cx="5904656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uk-UA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Безпосереднє форматування тексту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79512" y="703039"/>
            <a:ext cx="5400600" cy="2869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- </a:t>
            </a:r>
            <a:r>
              <a:rPr lang="uk-UA" sz="2000" b="1" dirty="0">
                <a:latin typeface="Courier New" pitchFamily="49" charset="0"/>
              </a:rPr>
              <a:t>курсив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endParaRPr lang="ru-RU" sz="20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b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</a:rPr>
              <a:t> - </a:t>
            </a:r>
            <a:r>
              <a:rPr lang="uk-UA" sz="2000" b="1" dirty="0">
                <a:latin typeface="Courier New" pitchFamily="49" charset="0"/>
              </a:rPr>
              <a:t>напівжирний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&lt;/b&gt;</a:t>
            </a:r>
            <a:endParaRPr lang="ru-RU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</a:rPr>
              <a:t> - </a:t>
            </a:r>
            <a:r>
              <a:rPr lang="ru-RU" sz="2000" b="1" dirty="0" err="1">
                <a:latin typeface="Courier New" pitchFamily="49" charset="0"/>
              </a:rPr>
              <a:t>пыдкреслити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&lt;/u&gt;</a:t>
            </a:r>
            <a:endParaRPr lang="ru-RU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strike</a:t>
            </a:r>
            <a:r>
              <a:rPr lang="ru-RU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sz="2000" b="1" dirty="0">
                <a:latin typeface="Courier New" pitchFamily="49" charset="0"/>
              </a:rPr>
              <a:t> - </a:t>
            </a:r>
            <a:r>
              <a:rPr lang="ru-RU" sz="2000" b="1" dirty="0" err="1">
                <a:latin typeface="Courier New" pitchFamily="49" charset="0"/>
              </a:rPr>
              <a:t>перекреслити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&lt;/strike&gt;</a:t>
            </a:r>
            <a:endParaRPr lang="ru-RU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tt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uk-UA" sz="2000" b="1" dirty="0">
                <a:latin typeface="Courier New" pitchFamily="49" charset="0"/>
              </a:rPr>
              <a:t> - </a:t>
            </a:r>
            <a:r>
              <a:rPr lang="uk-UA" sz="2000" b="1" dirty="0" err="1">
                <a:latin typeface="Courier New" pitchFamily="49" charset="0"/>
              </a:rPr>
              <a:t>моноширинний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tt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&lt;big&gt;</a:t>
            </a:r>
            <a:r>
              <a:rPr lang="uk-UA" sz="2000" b="1" dirty="0">
                <a:latin typeface="Courier New" pitchFamily="49" charset="0"/>
              </a:rPr>
              <a:t> - збільшити шрифт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&lt;/big&gt;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&lt;small&gt;</a:t>
            </a:r>
            <a:r>
              <a:rPr lang="uk-UA" sz="2000" b="1" dirty="0">
                <a:latin typeface="Courier New" pitchFamily="49" charset="0"/>
              </a:rPr>
              <a:t>- </a:t>
            </a:r>
            <a:r>
              <a:rPr lang="uk-UA" sz="2000" b="1" dirty="0" err="1">
                <a:latin typeface="Courier New" pitchFamily="49" charset="0"/>
              </a:rPr>
              <a:t>зменьшити</a:t>
            </a:r>
            <a:r>
              <a:rPr lang="uk-UA" sz="2000" b="1" dirty="0">
                <a:latin typeface="Courier New" pitchFamily="49" charset="0"/>
              </a:rPr>
              <a:t> шрифт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&lt;/small&gt;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&lt;sup&gt;</a:t>
            </a:r>
            <a:r>
              <a:rPr lang="uk-UA" sz="2000" b="1" dirty="0">
                <a:latin typeface="Courier New" pitchFamily="49" charset="0"/>
              </a:rPr>
              <a:t> - надіндекс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&lt;/sup&gt;</a:t>
            </a:r>
          </a:p>
          <a:p>
            <a:pPr marL="228600" indent="-228600"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&lt;sub&gt;</a:t>
            </a:r>
            <a:r>
              <a:rPr lang="uk-UA" sz="2000" b="1" dirty="0">
                <a:latin typeface="Courier New" pitchFamily="49" charset="0"/>
              </a:rPr>
              <a:t> - підіндекс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&lt;/sub&gt;</a:t>
            </a:r>
          </a:p>
        </p:txBody>
      </p:sp>
      <p:pic>
        <p:nvPicPr>
          <p:cNvPr id="162821" name="Picture 5" descr="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85789"/>
            <a:ext cx="4297991" cy="27555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27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29048"/>
            <a:ext cx="4392489" cy="369332"/>
          </a:xfrm>
          <a:noFill/>
          <a:ln w="19050">
            <a:solidFill>
              <a:srgbClr val="0070C0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Логічне</a:t>
            </a:r>
            <a:r>
              <a:rPr lang="ru-RU" sz="1800" dirty="0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206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форматування</a:t>
            </a:r>
            <a:endParaRPr lang="ru-RU" sz="1800" dirty="0">
              <a:solidFill>
                <a:srgbClr val="00206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79512" y="631726"/>
            <a:ext cx="8474075" cy="15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 - </a:t>
            </a:r>
            <a:r>
              <a:rPr lang="uk-UA" dirty="0">
                <a:latin typeface="Courier New" pitchFamily="49" charset="0"/>
              </a:rPr>
              <a:t>виділення важливих фрагментів</a:t>
            </a:r>
            <a:r>
              <a:rPr lang="uk-UA" b="1" dirty="0">
                <a:latin typeface="Courier New" pitchFamily="49" charset="0"/>
              </a:rPr>
              <a:t> </a:t>
            </a:r>
            <a:r>
              <a:rPr lang="uk-UA" b="1" u="sng" dirty="0">
                <a:latin typeface="Courier New" pitchFamily="49" charset="0"/>
              </a:rPr>
              <a:t>курсивом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&lt;strong&gt;</a:t>
            </a:r>
            <a:r>
              <a:rPr lang="uk-UA" b="1" dirty="0">
                <a:latin typeface="Courier New" pitchFamily="49" charset="0"/>
              </a:rPr>
              <a:t> - </a:t>
            </a:r>
            <a:r>
              <a:rPr lang="uk-UA" dirty="0">
                <a:latin typeface="Courier New" pitchFamily="49" charset="0"/>
              </a:rPr>
              <a:t>виділення важливих фрагментів </a:t>
            </a:r>
            <a:r>
              <a:rPr lang="uk-UA" b="1" dirty="0">
                <a:latin typeface="Courier New" pitchFamily="49" charset="0"/>
              </a:rPr>
              <a:t>напівжирним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cite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</a:t>
            </a:r>
            <a:r>
              <a:rPr lang="uk-UA" dirty="0">
                <a:latin typeface="Courier New" pitchFamily="49" charset="0"/>
              </a:rPr>
              <a:t>виділення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цитат</a:t>
            </a:r>
            <a:r>
              <a:rPr lang="ru-RU" b="1" dirty="0">
                <a:latin typeface="Courier New" pitchFamily="49" charset="0"/>
              </a:rPr>
              <a:t> </a:t>
            </a:r>
            <a:r>
              <a:rPr lang="ru-RU" b="1" u="sng" dirty="0">
                <a:latin typeface="Courier New" pitchFamily="49" charset="0"/>
              </a:rPr>
              <a:t>курсивом</a:t>
            </a:r>
            <a:endParaRPr lang="en-US" b="1" u="sng" dirty="0">
              <a:latin typeface="Courier New" pitchFamily="49" charset="0"/>
            </a:endParaRPr>
          </a:p>
          <a:p>
            <a:pPr marL="228600" indent="-228600" eaLnBrk="0" hangingPunct="0"/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code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ru-RU" b="1" dirty="0">
                <a:latin typeface="Courier New" pitchFamily="49" charset="0"/>
              </a:rPr>
              <a:t> - </a:t>
            </a:r>
            <a:r>
              <a:rPr lang="ru-RU" dirty="0" err="1">
                <a:latin typeface="Courier New" pitchFamily="49" charset="0"/>
              </a:rPr>
              <a:t>відображення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</a:rPr>
              <a:t>фрагментів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</a:rPr>
              <a:t>програмного</a:t>
            </a:r>
            <a:r>
              <a:rPr lang="ru-RU" dirty="0">
                <a:latin typeface="Courier New" pitchFamily="49" charset="0"/>
              </a:rPr>
              <a:t> коду</a:t>
            </a:r>
          </a:p>
          <a:p>
            <a:pPr marL="228600" indent="-228600" eaLnBrk="0" hangingPunct="0"/>
            <a:r>
              <a:rPr lang="ru-RU" dirty="0">
                <a:latin typeface="Courier New" pitchFamily="49" charset="0"/>
              </a:rPr>
              <a:t>         </a:t>
            </a:r>
            <a:r>
              <a:rPr lang="ru-RU" b="1" dirty="0" err="1">
                <a:latin typeface="Courier New" pitchFamily="49" charset="0"/>
              </a:rPr>
              <a:t>моноширинним</a:t>
            </a:r>
            <a:r>
              <a:rPr lang="ru-RU" dirty="0">
                <a:latin typeface="Courier New" pitchFamily="49" charset="0"/>
              </a:rPr>
              <a:t> шрифтом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3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646331"/>
          </a:xfrm>
          <a:prstGeom prst="rect">
            <a:avLst/>
          </a:prstGeom>
          <a:solidFill>
            <a:srgbClr val="FF0000">
              <a:alpha val="3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Семантика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 HTML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верстці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це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відповідність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тегів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інформації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що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знаходиться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в них.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52736"/>
            <a:ext cx="8928992" cy="923330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Заголовки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мають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виділятися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тегами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&lt;h1&gt;, &lt;h2&gt;, &lt;h3&gt;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але 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жодному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разі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для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заголовків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використовувати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теги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и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145630"/>
            <a:ext cx="8928992" cy="646331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2. Параграф блоку тексту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створюється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допомогою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тега 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але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ніяк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за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допомогою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тега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996952"/>
            <a:ext cx="8928992" cy="369332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Не повинно бути тексту поза тегами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645024"/>
            <a:ext cx="3024336" cy="1200329"/>
          </a:xfrm>
          <a:prstGeom prst="rect">
            <a:avLst/>
          </a:prstGeom>
          <a:solidFill>
            <a:srgbClr val="FFC000">
              <a:alpha val="7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Неправильно !!!!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Мама мила раму</a:t>
            </a:r>
          </a:p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курив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Пріму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3645024"/>
            <a:ext cx="4032448" cy="1200329"/>
          </a:xfrm>
          <a:prstGeom prst="rect">
            <a:avLst/>
          </a:prstGeom>
          <a:solidFill>
            <a:srgbClr val="92D050">
              <a:alpha val="7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Правильно </a:t>
            </a: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Мама мила раму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Тато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курив Мальборо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&lt;/p&gt;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1E1EB-6EAA-6FB1-4F19-E66846EC8446}"/>
              </a:ext>
            </a:extLst>
          </p:cNvPr>
          <p:cNvSpPr txBox="1"/>
          <p:nvPr/>
        </p:nvSpPr>
        <p:spPr>
          <a:xfrm>
            <a:off x="107504" y="5313982"/>
            <a:ext cx="8928992" cy="923330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4.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Дотримуватись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ієрархії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логіки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документа.Більш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важливі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елементи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сторінки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повинні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стояти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 початку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коду,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менш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наприкінці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8579" y="188640"/>
            <a:ext cx="8928992" cy="369332"/>
          </a:xfrm>
          <a:prstGeom prst="rect">
            <a:avLst/>
          </a:prstGeom>
          <a:solidFill>
            <a:srgbClr val="00B05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5.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Дотримуватися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ієрархії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заголовків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та тексту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2" y="836712"/>
            <a:ext cx="847140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61048"/>
            <a:ext cx="4515785" cy="242150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5" y="548680"/>
            <a:ext cx="4364311" cy="5904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60" y="90872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1.Explore California trail Guide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84482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1.Ojail Trails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20486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1.Northringe Loop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35699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2.Scill Level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2706" y="537321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3.Surfarce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16781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2.Trial News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284364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Promotial</a:t>
            </a:r>
            <a:r>
              <a:rPr lang="en-US" b="1" dirty="0"/>
              <a:t> Video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378904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Rider Reviews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324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88889E-6 7.40741E-7 L 0.49757 -0.0687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8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-3.33333E-6 L 0.57673 -0.1423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37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556E-17 3.7037E-7 L 0.62569 -0.1423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85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66667E-6 4.81481E-6 L 0.62431 -0.25788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15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3.33333E-6 L 0.62049 -0.49931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-2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5.55556E-7 2.22222E-6 L 0.30833 0.10254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4.81481E-6 L 0.35035 -0.0150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1.85185E-6 L 0.35747 -0.1004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1607</Words>
  <Application>Microsoft Office PowerPoint</Application>
  <PresentationFormat>Экран (4:3)</PresentationFormat>
  <Paragraphs>298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Открытая</vt:lpstr>
      <vt:lpstr>https://academy.beetroot.se</vt:lpstr>
      <vt:lpstr>Елементи DIV и SPAN</vt:lpstr>
      <vt:lpstr>Атрібути тегів</vt:lpstr>
      <vt:lpstr>Приклади використання атрибутів</vt:lpstr>
      <vt:lpstr>Безпосереднє форматування тексту</vt:lpstr>
      <vt:lpstr>Логічне форматування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Роман Никифоров</cp:lastModifiedBy>
  <cp:revision>523</cp:revision>
  <dcterms:created xsi:type="dcterms:W3CDTF">2010-11-04T13:16:08Z</dcterms:created>
  <dcterms:modified xsi:type="dcterms:W3CDTF">2022-10-02T19:04:50Z</dcterms:modified>
</cp:coreProperties>
</file>