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57" r:id="rId2"/>
    <p:sldId id="482" r:id="rId3"/>
    <p:sldId id="493" r:id="rId4"/>
    <p:sldId id="483" r:id="rId5"/>
    <p:sldId id="545" r:id="rId6"/>
    <p:sldId id="547" r:id="rId7"/>
    <p:sldId id="550" r:id="rId8"/>
    <p:sldId id="551" r:id="rId9"/>
    <p:sldId id="552" r:id="rId10"/>
    <p:sldId id="555" r:id="rId11"/>
    <p:sldId id="554" r:id="rId12"/>
    <p:sldId id="553" r:id="rId13"/>
    <p:sldId id="558" r:id="rId14"/>
    <p:sldId id="548" r:id="rId15"/>
    <p:sldId id="556" r:id="rId16"/>
    <p:sldId id="44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7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4" autoAdjust="0"/>
  </p:normalViewPr>
  <p:slideViewPr>
    <p:cSldViewPr showGuides="1">
      <p:cViewPr varScale="1">
        <p:scale>
          <a:sx n="109" d="100"/>
          <a:sy n="109" d="100"/>
        </p:scale>
        <p:origin x="1674" y="108"/>
      </p:cViewPr>
      <p:guideLst>
        <p:guide orient="horz" pos="19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1891" y="-10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1450-B050-45E2-8615-538A492B15A9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7537-64E2-4FB1-A143-BC4EC49EF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44945-8607-4F2F-AB6B-4EC0DBA6E6CF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47D1-FEBF-423A-AD6B-EF9B292E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8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53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670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905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460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150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563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99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37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67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8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411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83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11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1336" y="58614"/>
            <a:ext cx="4618856" cy="562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2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908720"/>
            <a:ext cx="8928992" cy="369332"/>
          </a:xfrm>
          <a:prstGeom prst="rect">
            <a:avLst/>
          </a:prstGeom>
          <a:solidFill>
            <a:srgbClr val="92D05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2195572"/>
            <a:ext cx="8928992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707740"/>
            <a:ext cx="8928992" cy="369332"/>
          </a:xfrm>
          <a:prstGeom prst="rect">
            <a:avLst/>
          </a:prstGeom>
          <a:solidFill>
            <a:srgbClr val="7030A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496" y="5219908"/>
            <a:ext cx="8928992" cy="369332"/>
          </a:xfrm>
          <a:prstGeom prst="rect">
            <a:avLst/>
          </a:prstGeom>
          <a:solidFill>
            <a:srgbClr val="FF0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073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9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EDE-99C0-458B-82F9-AAF47343B0E8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46639"/>
            <a:ext cx="9144000" cy="43336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1700" y="188640"/>
            <a:ext cx="5400600" cy="70788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sz="4000" dirty="0"/>
              <a:t>Lesson</a:t>
            </a:r>
            <a:r>
              <a:rPr lang="uk-UA" sz="4000" dirty="0"/>
              <a:t> </a:t>
            </a:r>
            <a:r>
              <a:rPr lang="en-US" sz="4000" dirty="0"/>
              <a:t>2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94396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78413"/>
            <a:ext cx="8928992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>
                <a:solidFill>
                  <a:srgbClr val="004070"/>
                </a:solidFill>
              </a:rPr>
              <a:t>Змінили файл у </a:t>
            </a:r>
            <a:r>
              <a:rPr lang="en-US" dirty="0" err="1">
                <a:solidFill>
                  <a:srgbClr val="004070"/>
                </a:solidFill>
              </a:rPr>
              <a:t>WorkArea</a:t>
            </a:r>
            <a:r>
              <a:rPr lang="en-US" dirty="0">
                <a:solidFill>
                  <a:srgbClr val="004070"/>
                </a:solidFill>
              </a:rPr>
              <a:t>, </a:t>
            </a:r>
            <a:r>
              <a:rPr lang="uk-UA" dirty="0">
                <a:solidFill>
                  <a:srgbClr val="004070"/>
                </a:solidFill>
              </a:rPr>
              <a:t>але потім вирішили, що все це неправильно, і хочемо відновити файл з крайнього </a:t>
            </a:r>
            <a:r>
              <a:rPr lang="en-US" dirty="0">
                <a:solidFill>
                  <a:srgbClr val="004070"/>
                </a:solidFill>
              </a:rPr>
              <a:t>commit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435" y="3030866"/>
            <a:ext cx="4047255" cy="738664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>
                <a:solidFill>
                  <a:srgbClr val="004070"/>
                </a:solidFill>
              </a:rPr>
              <a:t>Виконаємо спочатку команду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git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status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694" y="2546041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/>
              <a:t>Файл в </a:t>
            </a:r>
            <a:r>
              <a:rPr lang="uk-UA" b="1" dirty="0" err="1"/>
              <a:t>репозіторії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42190" y="2442586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err="1"/>
              <a:t>Зміннений</a:t>
            </a:r>
            <a:r>
              <a:rPr lang="ru-RU" b="1" dirty="0"/>
              <a:t> ф</a:t>
            </a:r>
            <a:r>
              <a:rPr lang="uk-UA" b="1" dirty="0" err="1"/>
              <a:t>айл</a:t>
            </a:r>
            <a:r>
              <a:rPr lang="uk-UA" b="1" dirty="0"/>
              <a:t> в </a:t>
            </a:r>
            <a:r>
              <a:rPr lang="en-US" b="1" dirty="0" err="1"/>
              <a:t>WorkArea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35332"/>
            <a:ext cx="3414391" cy="369332"/>
          </a:xfrm>
          <a:prstGeom prst="rect">
            <a:avLst/>
          </a:prstGeom>
          <a:solidFill>
            <a:schemeClr val="bg1">
              <a:lumMod val="75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uk-UA" dirty="0" err="1">
                <a:solidFill>
                  <a:schemeClr val="accent2"/>
                </a:solidFill>
              </a:rPr>
              <a:t>Лабараторна</a:t>
            </a:r>
            <a:r>
              <a:rPr lang="uk-UA" dirty="0">
                <a:solidFill>
                  <a:schemeClr val="accent2"/>
                </a:solidFill>
              </a:rPr>
              <a:t> робота 2</a:t>
            </a: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7" y="1221820"/>
            <a:ext cx="3666092" cy="120872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213503"/>
            <a:ext cx="4284836" cy="120011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8" y="4005064"/>
            <a:ext cx="871580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5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857" y="188640"/>
            <a:ext cx="5116215" cy="193899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>
                <a:solidFill>
                  <a:srgbClr val="004070"/>
                </a:solidFill>
              </a:rPr>
              <a:t>Виконуємо команду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git checkout – </a:t>
            </a:r>
            <a:r>
              <a:rPr lang="uk-UA" sz="2400" dirty="0" err="1">
                <a:solidFill>
                  <a:srgbClr val="0070C0"/>
                </a:solidFill>
              </a:rPr>
              <a:t>им</a:t>
            </a:r>
            <a:r>
              <a:rPr lang="en-US" sz="2400" dirty="0">
                <a:solidFill>
                  <a:srgbClr val="0070C0"/>
                </a:solidFill>
              </a:rPr>
              <a:t>’</a:t>
            </a:r>
            <a:r>
              <a:rPr lang="uk-UA" sz="2400" dirty="0" err="1">
                <a:solidFill>
                  <a:srgbClr val="0070C0"/>
                </a:solidFill>
              </a:rPr>
              <a:t>я_файла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ru-RU" dirty="0">
                <a:solidFill>
                  <a:srgbClr val="004070"/>
                </a:solidFill>
              </a:rPr>
              <a:t>та </a:t>
            </a:r>
            <a:r>
              <a:rPr lang="uk-UA" dirty="0">
                <a:solidFill>
                  <a:srgbClr val="004070"/>
                </a:solidFill>
              </a:rPr>
              <a:t>знову виконуємо</a:t>
            </a:r>
            <a:endParaRPr lang="en-US" dirty="0">
              <a:solidFill>
                <a:srgbClr val="004070"/>
              </a:solidFill>
            </a:endParaRPr>
          </a:p>
          <a:p>
            <a:r>
              <a:rPr lang="uk-UA" dirty="0">
                <a:solidFill>
                  <a:srgbClr val="00407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git status</a:t>
            </a:r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7" y="2245187"/>
            <a:ext cx="8748464" cy="8331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0" y="3840610"/>
            <a:ext cx="8867528" cy="11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4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6" y="478413"/>
            <a:ext cx="8975530" cy="1354217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Якщо</a:t>
            </a:r>
            <a:r>
              <a:rPr lang="ru-RU" dirty="0"/>
              <a:t> файл </a:t>
            </a:r>
            <a:r>
              <a:rPr lang="ru-RU" dirty="0" err="1"/>
              <a:t>вже</a:t>
            </a:r>
            <a:r>
              <a:rPr lang="ru-RU" dirty="0"/>
              <a:t> додано до </a:t>
            </a:r>
            <a:r>
              <a:rPr lang="ru-RU" dirty="0" err="1"/>
              <a:t>репозиторію</a:t>
            </a:r>
            <a:r>
              <a:rPr lang="ru-RU" dirty="0"/>
              <a:t> </a:t>
            </a:r>
            <a:r>
              <a:rPr lang="en-US" dirty="0"/>
              <a:t>GIT </a:t>
            </a:r>
            <a:r>
              <a:rPr lang="ru-RU" dirty="0"/>
              <a:t>то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нього</a:t>
            </a:r>
            <a:endParaRPr lang="ru-RU" dirty="0"/>
          </a:p>
          <a:p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здійснювати</a:t>
            </a:r>
            <a:r>
              <a:rPr lang="ru-RU" dirty="0"/>
              <a:t> </a:t>
            </a:r>
            <a:r>
              <a:rPr lang="en-US" dirty="0"/>
              <a:t>commit </a:t>
            </a:r>
            <a:r>
              <a:rPr lang="ru-RU" dirty="0"/>
              <a:t>файлу </a:t>
            </a:r>
            <a:r>
              <a:rPr lang="ru-RU" dirty="0" err="1"/>
              <a:t>минаючи</a:t>
            </a:r>
            <a:r>
              <a:rPr lang="ru-RU" dirty="0"/>
              <a:t> </a:t>
            </a:r>
            <a:r>
              <a:rPr lang="en-US" dirty="0" err="1"/>
              <a:t>StageArea</a:t>
            </a:r>
            <a:endParaRPr lang="ru-RU" dirty="0"/>
          </a:p>
          <a:p>
            <a:endParaRPr lang="ru-RU" dirty="0"/>
          </a:p>
          <a:p>
            <a:r>
              <a:rPr lang="en-US" sz="2800" dirty="0">
                <a:solidFill>
                  <a:schemeClr val="accent2"/>
                </a:solidFill>
              </a:rPr>
              <a:t>$ git commit –am  "</a:t>
            </a:r>
            <a:r>
              <a:rPr lang="ru-RU" sz="2800" dirty="0">
                <a:solidFill>
                  <a:srgbClr val="0070C0"/>
                </a:solidFill>
              </a:rPr>
              <a:t>ОПИС КОМІТА</a:t>
            </a:r>
            <a:r>
              <a:rPr lang="en-US" sz="2800" dirty="0">
                <a:solidFill>
                  <a:schemeClr val="accent2"/>
                </a:solidFill>
              </a:rPr>
              <a:t>" </a:t>
            </a:r>
            <a:endParaRPr lang="ru-RU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35332"/>
            <a:ext cx="3414391" cy="369332"/>
          </a:xfrm>
          <a:prstGeom prst="rect">
            <a:avLst/>
          </a:prstGeom>
          <a:solidFill>
            <a:schemeClr val="bg1">
              <a:lumMod val="75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uk-UA" dirty="0" err="1">
                <a:solidFill>
                  <a:schemeClr val="accent2"/>
                </a:solidFill>
              </a:rPr>
              <a:t>Лабараторна</a:t>
            </a:r>
            <a:r>
              <a:rPr lang="uk-UA" dirty="0">
                <a:solidFill>
                  <a:schemeClr val="accent2"/>
                </a:solidFill>
              </a:rPr>
              <a:t> робота 3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2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235" y="116632"/>
            <a:ext cx="8975530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/>
              <a:t>2. Зробили </a:t>
            </a:r>
            <a:r>
              <a:rPr lang="en-US" dirty="0"/>
              <a:t>commit </a:t>
            </a:r>
            <a:r>
              <a:rPr lang="uk-UA" dirty="0"/>
              <a:t>файлу, потім внесли зміни до цього файлу і хочемо, щоб ці зміни увійшли до вже зробленого </a:t>
            </a:r>
            <a:r>
              <a:rPr lang="en-US" dirty="0"/>
              <a:t>commit.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732240" y="2348880"/>
            <a:ext cx="0" cy="23762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6552220" y="2290621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560231" y="3068960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6560231" y="3847299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лево 13"/>
          <p:cNvSpPr/>
          <p:nvPr/>
        </p:nvSpPr>
        <p:spPr>
          <a:xfrm>
            <a:off x="7116789" y="3638149"/>
            <a:ext cx="1224136" cy="778339"/>
          </a:xfrm>
          <a:prstGeom prst="leftArrow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HEAD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262" y="1024143"/>
            <a:ext cx="5616624" cy="1785104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sz="2000" dirty="0">
                <a:solidFill>
                  <a:schemeClr val="accent2"/>
                </a:solidFill>
              </a:rPr>
              <a:t>$ </a:t>
            </a:r>
            <a:r>
              <a:rPr lang="en-US" sz="2000" dirty="0" err="1">
                <a:solidFill>
                  <a:schemeClr val="accent2"/>
                </a:solidFill>
              </a:rPr>
              <a:t>git</a:t>
            </a:r>
            <a:r>
              <a:rPr lang="en-US" sz="2000" dirty="0">
                <a:solidFill>
                  <a:schemeClr val="accent2"/>
                </a:solidFill>
              </a:rPr>
              <a:t> reset –soft HEAD^</a:t>
            </a:r>
          </a:p>
          <a:p>
            <a:r>
              <a:rPr lang="ru-RU" dirty="0" err="1"/>
              <a:t>тобто</a:t>
            </a:r>
            <a:r>
              <a:rPr lang="ru-RU" dirty="0"/>
              <a:t> на </a:t>
            </a:r>
            <a:r>
              <a:rPr lang="ru-RU" dirty="0" err="1"/>
              <a:t>шкалі</a:t>
            </a:r>
            <a:r>
              <a:rPr lang="ru-RU" dirty="0"/>
              <a:t> </a:t>
            </a:r>
            <a:r>
              <a:rPr lang="ru-RU" dirty="0" err="1"/>
              <a:t>коммітів</a:t>
            </a:r>
            <a:r>
              <a:rPr lang="ru-RU" dirty="0"/>
              <a:t> </a:t>
            </a:r>
            <a:r>
              <a:rPr lang="ru-RU" dirty="0" err="1"/>
              <a:t>рухаємо</a:t>
            </a:r>
            <a:r>
              <a:rPr lang="ru-RU" dirty="0"/>
              <a:t> HEAD на 1 крок тому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^^ </a:t>
            </a:r>
            <a:r>
              <a:rPr lang="en-US" dirty="0"/>
              <a:t>-&gt; </a:t>
            </a:r>
            <a:r>
              <a:rPr lang="uk-UA" dirty="0"/>
              <a:t>два кроки </a:t>
            </a:r>
            <a:r>
              <a:rPr lang="ru-RU" dirty="0"/>
              <a:t>тому</a:t>
            </a:r>
            <a:endParaRPr lang="uk-UA" dirty="0"/>
          </a:p>
          <a:p>
            <a:r>
              <a:rPr lang="en-US" dirty="0">
                <a:solidFill>
                  <a:schemeClr val="accent2"/>
                </a:solidFill>
              </a:rPr>
              <a:t>HEAD~3</a:t>
            </a:r>
            <a:r>
              <a:rPr lang="en-US" dirty="0"/>
              <a:t>  -&gt; </a:t>
            </a:r>
            <a:r>
              <a:rPr lang="uk-UA" dirty="0"/>
              <a:t>три кроки </a:t>
            </a:r>
            <a:r>
              <a:rPr lang="ru-RU" dirty="0"/>
              <a:t>тому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235" y="3105834"/>
            <a:ext cx="5616624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вносити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та </a:t>
            </a:r>
            <a:r>
              <a:rPr lang="ru-RU" dirty="0" err="1"/>
              <a:t>робити</a:t>
            </a:r>
            <a:endParaRPr lang="ru-RU" dirty="0"/>
          </a:p>
          <a:p>
            <a:r>
              <a:rPr lang="ru-RU" dirty="0" err="1"/>
              <a:t>commit</a:t>
            </a:r>
            <a:endParaRPr lang="ru-RU" dirty="0"/>
          </a:p>
        </p:txBody>
      </p:sp>
      <p:sp>
        <p:nvSpPr>
          <p:cNvPr id="19" name="Умножение 18"/>
          <p:cNvSpPr/>
          <p:nvPr/>
        </p:nvSpPr>
        <p:spPr>
          <a:xfrm>
            <a:off x="6295391" y="3583433"/>
            <a:ext cx="873697" cy="936104"/>
          </a:xfrm>
          <a:prstGeom prst="mathMultiply">
            <a:avLst>
              <a:gd name="adj1" fmla="val 138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194871" y="467397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6730727" y="4722763"/>
            <a:ext cx="0" cy="2880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-0.00469 -0.1187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  <p:bldP spid="14" grpId="1" animBg="1"/>
      <p:bldP spid="15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5841" y="35332"/>
            <a:ext cx="1974231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Homework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6" y="478413"/>
            <a:ext cx="8975530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1. </a:t>
            </a:r>
            <a:r>
              <a:rPr lang="uk-UA"/>
              <a:t>Зареєструватись </a:t>
            </a:r>
            <a:r>
              <a:rPr lang="uk-UA" dirty="0"/>
              <a:t>на 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6" y="1484784"/>
            <a:ext cx="897553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2.Виконати </a:t>
            </a:r>
            <a:r>
              <a:rPr lang="ru-RU" dirty="0" err="1"/>
              <a:t>лабараторні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/>
              <a:t>  </a:t>
            </a:r>
            <a:r>
              <a:rPr lang="ru-RU" dirty="0"/>
              <a:t>1, 2, 3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264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80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6"/>
          <p:cNvCxnSpPr/>
          <p:nvPr/>
        </p:nvCxnSpPr>
        <p:spPr>
          <a:xfrm>
            <a:off x="5892761" y="432121"/>
            <a:ext cx="341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276581" y="764704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7596336" y="362478"/>
            <a:ext cx="0" cy="804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6732240" y="2348880"/>
            <a:ext cx="0" cy="23762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6552220" y="2290621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6560231" y="3068960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6560231" y="3847299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лево 22"/>
          <p:cNvSpPr/>
          <p:nvPr/>
        </p:nvSpPr>
        <p:spPr>
          <a:xfrm>
            <a:off x="7092280" y="2081471"/>
            <a:ext cx="1224136" cy="778339"/>
          </a:xfrm>
          <a:prstGeom prst="leftArrow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HEAD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00399 0.1083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51720" y="116632"/>
            <a:ext cx="494308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>
                <a:solidFill>
                  <a:srgbClr val="002060"/>
                </a:solidFill>
              </a:rPr>
              <a:t>Як </a:t>
            </a:r>
            <a:r>
              <a:rPr lang="ru-RU" dirty="0" err="1">
                <a:solidFill>
                  <a:srgbClr val="002060"/>
                </a:solidFill>
              </a:rPr>
              <a:t>писати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повідомлення</a:t>
            </a:r>
            <a:r>
              <a:rPr lang="ru-RU" dirty="0">
                <a:solidFill>
                  <a:srgbClr val="002060"/>
                </a:solidFill>
              </a:rPr>
              <a:t> для </a:t>
            </a:r>
            <a:r>
              <a:rPr lang="ru-RU" dirty="0" err="1">
                <a:solidFill>
                  <a:srgbClr val="002060"/>
                </a:solidFill>
              </a:rPr>
              <a:t>commit</a:t>
            </a:r>
            <a:r>
              <a:rPr lang="ru-RU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6" y="564102"/>
            <a:ext cx="8975530" cy="2585323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- </a:t>
            </a:r>
            <a:r>
              <a:rPr lang="ru-RU" dirty="0" err="1"/>
              <a:t>використовувати</a:t>
            </a:r>
            <a:r>
              <a:rPr lang="ru-RU" dirty="0"/>
              <a:t> у </a:t>
            </a:r>
            <a:r>
              <a:rPr lang="ru-RU" dirty="0" err="1"/>
              <a:t>першому</a:t>
            </a:r>
            <a:r>
              <a:rPr lang="ru-RU" dirty="0"/>
              <a:t> рядку для </a:t>
            </a:r>
            <a:r>
              <a:rPr lang="ru-RU" dirty="0" err="1"/>
              <a:t>загального</a:t>
            </a:r>
            <a:r>
              <a:rPr lang="ru-RU" dirty="0"/>
              <a:t> </a:t>
            </a:r>
            <a:r>
              <a:rPr lang="ru-RU" dirty="0" err="1"/>
              <a:t>опису</a:t>
            </a:r>
            <a:r>
              <a:rPr lang="ru-RU" dirty="0"/>
              <a:t> </a:t>
            </a:r>
            <a:r>
              <a:rPr lang="ru-RU" dirty="0" err="1"/>
              <a:t>комміту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 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 err="1"/>
              <a:t>більше</a:t>
            </a:r>
            <a:r>
              <a:rPr lang="ru-RU" dirty="0"/>
              <a:t> 50 </a:t>
            </a:r>
            <a:r>
              <a:rPr lang="ru-RU" dirty="0" err="1"/>
              <a:t>символів</a:t>
            </a:r>
            <a:r>
              <a:rPr lang="ru-RU" dirty="0"/>
              <a:t>,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порожній</a:t>
            </a:r>
            <a:r>
              <a:rPr lang="ru-RU" dirty="0"/>
              <a:t> рядок, і </a:t>
            </a:r>
            <a:r>
              <a:rPr lang="ru-RU" dirty="0" err="1"/>
              <a:t>докладніше</a:t>
            </a:r>
            <a:endParaRPr lang="ru-RU" dirty="0"/>
          </a:p>
          <a:p>
            <a:r>
              <a:rPr lang="ru-RU" dirty="0"/>
              <a:t>  </a:t>
            </a:r>
            <a:r>
              <a:rPr lang="ru-RU" dirty="0" err="1"/>
              <a:t>опис</a:t>
            </a:r>
            <a:r>
              <a:rPr lang="ru-RU" dirty="0"/>
              <a:t> не </a:t>
            </a:r>
            <a:r>
              <a:rPr lang="ru-RU" dirty="0" err="1"/>
              <a:t>більше</a:t>
            </a:r>
            <a:r>
              <a:rPr lang="ru-RU" dirty="0"/>
              <a:t> 70 </a:t>
            </a:r>
            <a:r>
              <a:rPr lang="ru-RU" dirty="0" err="1"/>
              <a:t>символів</a:t>
            </a:r>
            <a:r>
              <a:rPr lang="ru-RU" dirty="0"/>
              <a:t> у рядку</a:t>
            </a:r>
          </a:p>
          <a:p>
            <a:r>
              <a:rPr lang="ru-RU" dirty="0"/>
              <a:t>- </a:t>
            </a:r>
            <a:r>
              <a:rPr lang="ru-RU" dirty="0" err="1"/>
              <a:t>повідомлення</a:t>
            </a:r>
            <a:r>
              <a:rPr lang="ru-RU" dirty="0"/>
              <a:t> </a:t>
            </a:r>
            <a:r>
              <a:rPr lang="ru-RU" dirty="0" err="1"/>
              <a:t>писати</a:t>
            </a:r>
            <a:r>
              <a:rPr lang="ru-RU" dirty="0"/>
              <a:t> </a:t>
            </a:r>
            <a:r>
              <a:rPr lang="uk-UA" dirty="0"/>
              <a:t>в </a:t>
            </a:r>
            <a:r>
              <a:rPr lang="en-US" dirty="0"/>
              <a:t>present simple tense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err="1"/>
              <a:t>можна</a:t>
            </a:r>
            <a:r>
              <a:rPr lang="ru-RU" dirty="0"/>
              <a:t> перед </a:t>
            </a:r>
            <a:r>
              <a:rPr lang="ru-RU" dirty="0" err="1"/>
              <a:t>повідомленням</a:t>
            </a:r>
            <a:r>
              <a:rPr lang="ru-RU" dirty="0"/>
              <a:t> </a:t>
            </a:r>
            <a:r>
              <a:rPr lang="ru-RU" dirty="0" err="1"/>
              <a:t>вказувати</a:t>
            </a:r>
            <a:r>
              <a:rPr lang="ru-RU" dirty="0"/>
              <a:t> номер бага, типи </a:t>
            </a:r>
            <a:r>
              <a:rPr lang="ru-RU" dirty="0" err="1"/>
              <a:t>файлів</a:t>
            </a:r>
            <a:endParaRPr lang="ru-RU" dirty="0"/>
          </a:p>
          <a:p>
            <a:r>
              <a:rPr lang="ru-RU" dirty="0"/>
              <a:t>  </a:t>
            </a:r>
            <a:r>
              <a:rPr lang="ru-RU" dirty="0" err="1"/>
              <a:t>квадратних</a:t>
            </a:r>
            <a:r>
              <a:rPr lang="ru-RU" dirty="0"/>
              <a:t> дужках,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змінювалися</a:t>
            </a:r>
            <a:r>
              <a:rPr lang="ru-RU" dirty="0"/>
              <a:t>. </a:t>
            </a:r>
            <a:r>
              <a:rPr lang="ru-RU" dirty="0" err="1"/>
              <a:t>Наприклад</a:t>
            </a:r>
            <a:endParaRPr lang="en-US" dirty="0"/>
          </a:p>
          <a:p>
            <a:r>
              <a:rPr lang="ru-RU" dirty="0"/>
              <a:t>  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js,css</a:t>
            </a:r>
            <a:r>
              <a:rPr lang="en-US" dirty="0">
                <a:solidFill>
                  <a:srgbClr val="002060"/>
                </a:solidFill>
              </a:rPr>
              <a:t>]: ...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bugfix</a:t>
            </a:r>
            <a:r>
              <a:rPr lang="en-US" dirty="0">
                <a:solidFill>
                  <a:srgbClr val="002060"/>
                </a:solidFill>
              </a:rPr>
              <a:t>: ...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2060"/>
                </a:solidFill>
              </a:rPr>
              <a:t>#20130810: ...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67" y="3356992"/>
            <a:ext cx="8975530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i="1" dirty="0" err="1"/>
              <a:t>Поганий</a:t>
            </a:r>
            <a:r>
              <a:rPr lang="ru-RU" i="1" dirty="0"/>
              <a:t> </a:t>
            </a:r>
            <a:r>
              <a:rPr lang="ru-RU" i="1" dirty="0" err="1"/>
              <a:t>опис</a:t>
            </a:r>
            <a:endParaRPr lang="ru-RU" i="1" dirty="0"/>
          </a:p>
          <a:p>
            <a:r>
              <a:rPr lang="ru-RU" dirty="0">
                <a:solidFill>
                  <a:srgbClr val="002060"/>
                </a:solidFill>
              </a:rPr>
              <a:t>  "</a:t>
            </a:r>
            <a:r>
              <a:rPr lang="ru-RU" dirty="0" err="1">
                <a:solidFill>
                  <a:srgbClr val="002060"/>
                </a:solidFill>
              </a:rPr>
              <a:t>виправити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помилку</a:t>
            </a:r>
            <a:r>
              <a:rPr lang="ru-RU" dirty="0">
                <a:solidFill>
                  <a:srgbClr val="002060"/>
                </a:solidFill>
              </a:rPr>
              <a:t>" </a:t>
            </a:r>
          </a:p>
          <a:p>
            <a:r>
              <a:rPr lang="ru-RU" i="1" dirty="0"/>
              <a:t>Правильно </a:t>
            </a:r>
            <a:r>
              <a:rPr lang="ru-RU" i="1" dirty="0" err="1"/>
              <a:t>було</a:t>
            </a:r>
            <a:r>
              <a:rPr lang="ru-RU" i="1" dirty="0"/>
              <a:t> б так</a:t>
            </a:r>
          </a:p>
          <a:p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ru-RU" dirty="0">
                <a:solidFill>
                  <a:srgbClr val="002060"/>
                </a:solidFill>
              </a:rPr>
              <a:t>"</a:t>
            </a:r>
            <a:r>
              <a:rPr lang="en-US" dirty="0">
                <a:solidFill>
                  <a:srgbClr val="002060"/>
                </a:solidFill>
              </a:rPr>
              <a:t>[#3443]: </a:t>
            </a:r>
            <a:r>
              <a:rPr lang="ru-RU" dirty="0" err="1">
                <a:solidFill>
                  <a:srgbClr val="002060"/>
                </a:solidFill>
              </a:rPr>
              <a:t>додати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закриваючий</a:t>
            </a:r>
            <a:r>
              <a:rPr lang="ru-RU" dirty="0">
                <a:solidFill>
                  <a:srgbClr val="002060"/>
                </a:solidFill>
              </a:rPr>
              <a:t> &gt; тег у </a:t>
            </a:r>
            <a:r>
              <a:rPr lang="ru-RU" dirty="0" err="1">
                <a:solidFill>
                  <a:srgbClr val="002060"/>
                </a:solidFill>
              </a:rPr>
              <a:t>розділі</a:t>
            </a:r>
            <a:r>
              <a:rPr lang="ru-RU" dirty="0">
                <a:solidFill>
                  <a:srgbClr val="002060"/>
                </a:solidFill>
              </a:rPr>
              <a:t> HTML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4653136"/>
            <a:ext cx="8975530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i="1" dirty="0" err="1"/>
              <a:t>Поганий</a:t>
            </a:r>
            <a:r>
              <a:rPr lang="ru-RU" i="1" dirty="0"/>
              <a:t> </a:t>
            </a:r>
            <a:r>
              <a:rPr lang="ru-RU" i="1" dirty="0" err="1"/>
              <a:t>опис</a:t>
            </a:r>
            <a:endParaRPr lang="ru-RU" i="1" dirty="0"/>
          </a:p>
          <a:p>
            <a:r>
              <a:rPr lang="ru-RU" dirty="0">
                <a:solidFill>
                  <a:srgbClr val="002060"/>
                </a:solidFill>
              </a:rPr>
              <a:t>  "</a:t>
            </a:r>
            <a:r>
              <a:rPr lang="ru-RU" dirty="0" err="1">
                <a:solidFill>
                  <a:srgbClr val="002060"/>
                </a:solidFill>
              </a:rPr>
              <a:t>оновит</a:t>
            </a:r>
            <a:r>
              <a:rPr lang="uk-UA" dirty="0">
                <a:solidFill>
                  <a:srgbClr val="002060"/>
                </a:solidFill>
              </a:rPr>
              <a:t>и</a:t>
            </a:r>
            <a:r>
              <a:rPr lang="ru-RU" dirty="0">
                <a:solidFill>
                  <a:srgbClr val="002060"/>
                </a:solidFill>
              </a:rPr>
              <a:t> код </a:t>
            </a:r>
            <a:r>
              <a:rPr lang="ru-RU" dirty="0" err="1">
                <a:solidFill>
                  <a:srgbClr val="002060"/>
                </a:solidFill>
              </a:rPr>
              <a:t>логіна</a:t>
            </a:r>
            <a:r>
              <a:rPr lang="ru-RU" dirty="0">
                <a:solidFill>
                  <a:srgbClr val="002060"/>
                </a:solidFill>
              </a:rPr>
              <a:t>" </a:t>
            </a:r>
          </a:p>
          <a:p>
            <a:r>
              <a:rPr lang="ru-RU" i="1" dirty="0"/>
              <a:t>Правильно </a:t>
            </a:r>
            <a:r>
              <a:rPr lang="ru-RU" i="1" dirty="0" err="1"/>
              <a:t>було</a:t>
            </a:r>
            <a:r>
              <a:rPr lang="ru-RU" i="1" dirty="0"/>
              <a:t> б так</a:t>
            </a:r>
          </a:p>
          <a:p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ru-RU" dirty="0">
                <a:solidFill>
                  <a:srgbClr val="002060"/>
                </a:solidFill>
              </a:rPr>
              <a:t>"</a:t>
            </a:r>
            <a:r>
              <a:rPr lang="en-US" dirty="0">
                <a:solidFill>
                  <a:srgbClr val="002060"/>
                </a:solidFill>
              </a:rPr>
              <a:t>[#3443]: </a:t>
            </a:r>
            <a:r>
              <a:rPr lang="ru-RU" dirty="0" err="1">
                <a:solidFill>
                  <a:srgbClr val="002060"/>
                </a:solidFill>
              </a:rPr>
              <a:t>змінити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аутентифікацію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користувача</a:t>
            </a:r>
            <a:r>
              <a:rPr lang="ru-RU" dirty="0">
                <a:solidFill>
                  <a:srgbClr val="002060"/>
                </a:solidFill>
              </a:rPr>
              <a:t> з </a:t>
            </a:r>
          </a:p>
          <a:p>
            <a:r>
              <a:rPr lang="ru-RU" dirty="0">
                <a:solidFill>
                  <a:srgbClr val="002060"/>
                </a:solidFill>
              </a:rPr>
              <a:t>             </a:t>
            </a:r>
            <a:r>
              <a:rPr lang="ru-RU" dirty="0" err="1">
                <a:solidFill>
                  <a:srgbClr val="002060"/>
                </a:solidFill>
              </a:rPr>
              <a:t>використанням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існуючих</a:t>
            </a:r>
            <a:r>
              <a:rPr lang="ru-RU" dirty="0">
                <a:solidFill>
                  <a:srgbClr val="002060"/>
                </a:solidFill>
              </a:rPr>
              <a:t> ролей </a:t>
            </a:r>
            <a:r>
              <a:rPr lang="ru-RU" dirty="0" err="1">
                <a:solidFill>
                  <a:srgbClr val="002060"/>
                </a:solidFill>
              </a:rPr>
              <a:t>системи</a:t>
            </a:r>
            <a:r>
              <a:rPr lang="ru-RU" dirty="0">
                <a:solidFill>
                  <a:srgbClr val="002060"/>
                </a:solidFill>
              </a:rPr>
              <a:t> 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47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995" y="116632"/>
            <a:ext cx="8975530" cy="341632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i="1" dirty="0"/>
              <a:t>Правильно </a:t>
            </a:r>
            <a:r>
              <a:rPr lang="ru-RU" i="1" dirty="0" err="1"/>
              <a:t>було</a:t>
            </a:r>
            <a:r>
              <a:rPr lang="ru-RU" i="1" dirty="0"/>
              <a:t> б так</a:t>
            </a: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"</a:t>
            </a:r>
            <a:r>
              <a:rPr lang="en-US" dirty="0">
                <a:solidFill>
                  <a:srgbClr val="002060"/>
                </a:solidFill>
              </a:rPr>
              <a:t>t</a:t>
            </a:r>
            <a:r>
              <a:rPr lang="ru-RU" dirty="0">
                <a:solidFill>
                  <a:srgbClr val="002060"/>
                </a:solidFill>
              </a:rPr>
              <a:t>54445</a:t>
            </a:r>
            <a:r>
              <a:rPr lang="en-US" dirty="0">
                <a:solidFill>
                  <a:srgbClr val="002060"/>
                </a:solidFill>
              </a:rPr>
              <a:t>: fixed bug in logout admin </a:t>
            </a:r>
          </a:p>
          <a:p>
            <a:r>
              <a:rPr lang="en-US" dirty="0">
                <a:solidFill>
                  <a:srgbClr val="002060"/>
                </a:solidFill>
              </a:rPr>
              <a:t>   </a:t>
            </a:r>
          </a:p>
          <a:p>
            <a:r>
              <a:rPr lang="en-US" dirty="0">
                <a:solidFill>
                  <a:srgbClr val="002060"/>
                </a:solidFill>
              </a:rPr>
              <a:t>    When an admin logged out of admin area, they could not log</a:t>
            </a:r>
          </a:p>
          <a:p>
            <a:r>
              <a:rPr lang="en-US" dirty="0">
                <a:solidFill>
                  <a:srgbClr val="002060"/>
                </a:solidFill>
              </a:rPr>
              <a:t>    in the members area because their session [:</a:t>
            </a:r>
            <a:r>
              <a:rPr lang="en-US" dirty="0" err="1">
                <a:solidFill>
                  <a:srgbClr val="002060"/>
                </a:solidFill>
              </a:rPr>
              <a:t>user_id</a:t>
            </a:r>
            <a:r>
              <a:rPr lang="en-US" dirty="0">
                <a:solidFill>
                  <a:srgbClr val="002060"/>
                </a:solidFill>
              </a:rPr>
              <a:t>] was </a:t>
            </a:r>
          </a:p>
          <a:p>
            <a:r>
              <a:rPr lang="en-US" dirty="0">
                <a:solidFill>
                  <a:srgbClr val="002060"/>
                </a:solidFill>
              </a:rPr>
              <a:t>    still set to the admin ID. This patch fixes the bug by </a:t>
            </a:r>
          </a:p>
          <a:p>
            <a:r>
              <a:rPr lang="en-US" dirty="0">
                <a:solidFill>
                  <a:srgbClr val="002060"/>
                </a:solidFill>
              </a:rPr>
              <a:t>    setting session[:</a:t>
            </a:r>
            <a:r>
              <a:rPr lang="en-US" dirty="0" err="1">
                <a:solidFill>
                  <a:srgbClr val="002060"/>
                </a:solidFill>
              </a:rPr>
              <a:t>user_id</a:t>
            </a:r>
            <a:r>
              <a:rPr lang="en-US" dirty="0">
                <a:solidFill>
                  <a:srgbClr val="002060"/>
                </a:solidFill>
              </a:rPr>
              <a:t>] to null when any users logs out of   </a:t>
            </a:r>
          </a:p>
          <a:p>
            <a:r>
              <a:rPr lang="en-US" dirty="0">
                <a:solidFill>
                  <a:srgbClr val="002060"/>
                </a:solidFill>
              </a:rPr>
              <a:t>    any area</a:t>
            </a:r>
            <a:r>
              <a:rPr lang="ru-RU" dirty="0">
                <a:solidFill>
                  <a:srgbClr val="002060"/>
                </a:solidFill>
              </a:rPr>
              <a:t>“</a:t>
            </a:r>
            <a:endParaRPr lang="en-US" dirty="0">
              <a:solidFill>
                <a:srgbClr val="002060"/>
              </a:solidFill>
            </a:endParaRPr>
          </a:p>
          <a:p>
            <a:endParaRPr lang="ru-RU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ru-RU" i="1" dirty="0" err="1">
                <a:solidFill>
                  <a:srgbClr val="C00000"/>
                </a:solidFill>
              </a:rPr>
              <a:t>Тобто</a:t>
            </a:r>
            <a:r>
              <a:rPr lang="ru-RU" i="1" dirty="0">
                <a:solidFill>
                  <a:srgbClr val="C00000"/>
                </a:solidFill>
              </a:rPr>
              <a:t> описано у </a:t>
            </a:r>
            <a:r>
              <a:rPr lang="ru-RU" i="1" dirty="0" err="1">
                <a:solidFill>
                  <a:srgbClr val="C00000"/>
                </a:solidFill>
              </a:rPr>
              <a:t>чому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err="1">
                <a:solidFill>
                  <a:srgbClr val="C00000"/>
                </a:solidFill>
              </a:rPr>
              <a:t>полягала</a:t>
            </a:r>
            <a:r>
              <a:rPr lang="ru-RU" i="1" dirty="0">
                <a:solidFill>
                  <a:srgbClr val="C00000"/>
                </a:solidFill>
              </a:rPr>
              <a:t> проблема і яке </a:t>
            </a:r>
            <a:r>
              <a:rPr lang="ru-RU" i="1" dirty="0" err="1">
                <a:solidFill>
                  <a:srgbClr val="C00000"/>
                </a:solidFill>
              </a:rPr>
              <a:t>було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err="1">
                <a:solidFill>
                  <a:srgbClr val="C00000"/>
                </a:solidFill>
              </a:rPr>
              <a:t>рішення</a:t>
            </a:r>
            <a:endParaRPr lang="ru-RU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5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99803" y="79561"/>
            <a:ext cx="324036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>
                <a:solidFill>
                  <a:srgbClr val="002060"/>
                </a:solidFill>
              </a:rPr>
              <a:t>Перегляд </a:t>
            </a:r>
            <a:r>
              <a:rPr lang="ru-RU" dirty="0" err="1">
                <a:solidFill>
                  <a:srgbClr val="002060"/>
                </a:solidFill>
              </a:rPr>
              <a:t>логів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комміту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6" y="539388"/>
            <a:ext cx="8975530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Команда </a:t>
            </a:r>
            <a:r>
              <a:rPr lang="en-US" dirty="0">
                <a:solidFill>
                  <a:srgbClr val="C00000"/>
                </a:solidFill>
              </a:rPr>
              <a:t>git log</a:t>
            </a:r>
          </a:p>
          <a:p>
            <a:r>
              <a:rPr lang="ru-RU" dirty="0" err="1"/>
              <a:t>Показує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комміти</a:t>
            </a:r>
            <a:r>
              <a:rPr lang="ru-RU" dirty="0"/>
              <a:t>. </a:t>
            </a:r>
            <a:r>
              <a:rPr lang="ru-RU" dirty="0" err="1"/>
              <a:t>Показується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err="1"/>
              <a:t>Унікальний</a:t>
            </a:r>
            <a:r>
              <a:rPr lang="ru-RU" dirty="0"/>
              <a:t> </a:t>
            </a:r>
            <a:r>
              <a:rPr lang="en-US" dirty="0"/>
              <a:t>ID </a:t>
            </a:r>
            <a:r>
              <a:rPr lang="ru-RU" dirty="0" err="1"/>
              <a:t>комміту</a:t>
            </a:r>
            <a:r>
              <a:rPr lang="ru-RU" dirty="0"/>
              <a:t> - </a:t>
            </a:r>
            <a:r>
              <a:rPr lang="en-US" dirty="0"/>
              <a:t>hash,</a:t>
            </a:r>
          </a:p>
          <a:p>
            <a:r>
              <a:rPr lang="en-US" dirty="0"/>
              <a:t>- </a:t>
            </a:r>
            <a:r>
              <a:rPr lang="ru-RU" dirty="0"/>
              <a:t>автор </a:t>
            </a:r>
            <a:r>
              <a:rPr lang="ru-RU" dirty="0" err="1"/>
              <a:t>комміту</a:t>
            </a:r>
            <a:r>
              <a:rPr lang="ru-RU" dirty="0"/>
              <a:t> (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беруться</a:t>
            </a:r>
            <a:r>
              <a:rPr lang="ru-RU" dirty="0"/>
              <a:t> з </a:t>
            </a:r>
            <a:r>
              <a:rPr lang="ru-RU" dirty="0" err="1"/>
              <a:t>глобальної</a:t>
            </a:r>
            <a:r>
              <a:rPr lang="ru-RU" dirty="0"/>
              <a:t> </a:t>
            </a:r>
            <a:r>
              <a:rPr lang="ru-RU" dirty="0" err="1"/>
              <a:t>конфігурації</a:t>
            </a:r>
            <a:r>
              <a:rPr lang="ru-RU" dirty="0"/>
              <a:t>)</a:t>
            </a:r>
          </a:p>
          <a:p>
            <a:r>
              <a:rPr lang="ru-RU" dirty="0"/>
              <a:t>- дата </a:t>
            </a:r>
            <a:r>
              <a:rPr lang="ru-RU" dirty="0" err="1"/>
              <a:t>комміту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err="1"/>
              <a:t>повідомлення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9144000" cy="35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6" y="527769"/>
            <a:ext cx="8975530" cy="4247317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Опції</a:t>
            </a:r>
            <a:r>
              <a:rPr lang="ru-RU" dirty="0"/>
              <a:t> 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git log</a:t>
            </a:r>
            <a:r>
              <a:rPr lang="en-US" dirty="0"/>
              <a:t> </a:t>
            </a:r>
            <a:endParaRPr lang="uk-UA" dirty="0"/>
          </a:p>
          <a:p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опції</a:t>
            </a:r>
            <a:r>
              <a:rPr lang="ru-RU" dirty="0"/>
              <a:t> можно </a:t>
            </a:r>
            <a:r>
              <a:rPr lang="ru-RU" dirty="0" err="1"/>
              <a:t>продивитись</a:t>
            </a:r>
            <a:r>
              <a:rPr lang="ru-RU" dirty="0"/>
              <a:t> </a:t>
            </a:r>
            <a:r>
              <a:rPr lang="ru-RU" dirty="0" err="1"/>
              <a:t>якща</a:t>
            </a:r>
            <a:r>
              <a:rPr lang="ru-RU" dirty="0"/>
              <a:t> </a:t>
            </a:r>
            <a:r>
              <a:rPr lang="ru-RU" dirty="0" err="1"/>
              <a:t>набрати</a:t>
            </a:r>
            <a:r>
              <a:rPr lang="ru-RU" dirty="0"/>
              <a:t> команду  </a:t>
            </a:r>
            <a:r>
              <a:rPr lang="en-US" dirty="0">
                <a:solidFill>
                  <a:schemeClr val="accent2"/>
                </a:solidFill>
              </a:rPr>
              <a:t>git help log</a:t>
            </a:r>
            <a:endParaRPr lang="uk-UA" dirty="0">
              <a:solidFill>
                <a:schemeClr val="accent2"/>
              </a:solidFill>
            </a:endParaRPr>
          </a:p>
          <a:p>
            <a:endParaRPr lang="uk-UA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ru-RU" dirty="0" err="1">
                <a:solidFill>
                  <a:srgbClr val="002060"/>
                </a:solidFill>
              </a:rPr>
              <a:t>Приклади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git log –n 4</a:t>
            </a:r>
            <a:r>
              <a:rPr lang="en-US" dirty="0"/>
              <a:t>    -&gt; </a:t>
            </a:r>
            <a:r>
              <a:rPr lang="ru-RU" dirty="0" err="1"/>
              <a:t>показати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4 </a:t>
            </a:r>
            <a:r>
              <a:rPr lang="en-US" dirty="0"/>
              <a:t>commits</a:t>
            </a:r>
            <a:endParaRPr lang="uk-UA" dirty="0"/>
          </a:p>
          <a:p>
            <a:endParaRPr lang="en-US" dirty="0"/>
          </a:p>
          <a:p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log </a:t>
            </a:r>
            <a:r>
              <a:rPr lang="ru-RU" dirty="0">
                <a:solidFill>
                  <a:schemeClr val="accent2"/>
                </a:solidFill>
              </a:rPr>
              <a:t>--</a:t>
            </a:r>
            <a:r>
              <a:rPr lang="en-US" dirty="0">
                <a:solidFill>
                  <a:schemeClr val="accent2"/>
                </a:solidFill>
              </a:rPr>
              <a:t>since=2014-08-08 </a:t>
            </a:r>
            <a:r>
              <a:rPr lang="en-US" dirty="0"/>
              <a:t>-&gt; </a:t>
            </a:r>
            <a:r>
              <a:rPr lang="ru-RU" dirty="0" err="1"/>
              <a:t>показати</a:t>
            </a:r>
            <a:r>
              <a:rPr lang="ru-RU" dirty="0"/>
              <a:t> </a:t>
            </a:r>
            <a:r>
              <a:rPr lang="en-US" dirty="0"/>
              <a:t>commits</a:t>
            </a:r>
            <a:r>
              <a:rPr lang="ru-RU" dirty="0"/>
              <a:t> </a:t>
            </a:r>
            <a:r>
              <a:rPr lang="uk-UA" dirty="0"/>
              <a:t>починаючи з цієї </a:t>
            </a:r>
          </a:p>
          <a:p>
            <a:r>
              <a:rPr lang="uk-UA" dirty="0"/>
              <a:t>                              дати</a:t>
            </a:r>
          </a:p>
          <a:p>
            <a:endParaRPr lang="uk-UA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git log </a:t>
            </a:r>
            <a:r>
              <a:rPr lang="ru-RU" dirty="0">
                <a:solidFill>
                  <a:schemeClr val="accent2"/>
                </a:solidFill>
              </a:rPr>
              <a:t>--</a:t>
            </a:r>
            <a:r>
              <a:rPr lang="en-US" dirty="0">
                <a:solidFill>
                  <a:schemeClr val="accent2"/>
                </a:solidFill>
              </a:rPr>
              <a:t>until=2014-08-08 </a:t>
            </a:r>
            <a:r>
              <a:rPr lang="en-US" dirty="0"/>
              <a:t>-&gt; </a:t>
            </a:r>
            <a:r>
              <a:rPr lang="ru-RU" dirty="0" err="1"/>
              <a:t>показати</a:t>
            </a:r>
            <a:r>
              <a:rPr lang="ru-RU" dirty="0"/>
              <a:t> </a:t>
            </a:r>
            <a:r>
              <a:rPr lang="en-US" dirty="0"/>
              <a:t>commits </a:t>
            </a:r>
            <a:r>
              <a:rPr lang="uk-UA" dirty="0"/>
              <a:t> </a:t>
            </a:r>
            <a:r>
              <a:rPr lang="ru-RU" dirty="0"/>
              <a:t>до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дати</a:t>
            </a:r>
            <a:endParaRPr lang="ru-RU" dirty="0"/>
          </a:p>
          <a:p>
            <a:endParaRPr lang="ru-RU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log </a:t>
            </a:r>
            <a:r>
              <a:rPr lang="ru-RU" dirty="0">
                <a:solidFill>
                  <a:schemeClr val="accent2"/>
                </a:solidFill>
              </a:rPr>
              <a:t>--</a:t>
            </a:r>
            <a:r>
              <a:rPr lang="en-US" dirty="0">
                <a:solidFill>
                  <a:schemeClr val="accent2"/>
                </a:solidFill>
              </a:rPr>
              <a:t>author=sweet-</a:t>
            </a:r>
            <a:r>
              <a:rPr lang="en-US" dirty="0" err="1">
                <a:solidFill>
                  <a:schemeClr val="accent2"/>
                </a:solidFill>
              </a:rPr>
              <a:t>ochek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-&gt; </a:t>
            </a:r>
            <a:r>
              <a:rPr lang="ru-RU" dirty="0" err="1"/>
              <a:t>показати</a:t>
            </a:r>
            <a:r>
              <a:rPr lang="ru-RU" dirty="0"/>
              <a:t> </a:t>
            </a:r>
            <a:r>
              <a:rPr lang="en-US" dirty="0"/>
              <a:t>commits</a:t>
            </a:r>
            <a:r>
              <a:rPr lang="ru-RU" dirty="0"/>
              <a:t> автора </a:t>
            </a:r>
          </a:p>
          <a:p>
            <a:endParaRPr lang="ru-RU" dirty="0"/>
          </a:p>
          <a:p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log </a:t>
            </a:r>
            <a:r>
              <a:rPr lang="ru-RU" dirty="0">
                <a:solidFill>
                  <a:schemeClr val="accent2"/>
                </a:solidFill>
              </a:rPr>
              <a:t> --</a:t>
            </a:r>
            <a:r>
              <a:rPr lang="en-US" dirty="0">
                <a:solidFill>
                  <a:schemeClr val="accent2"/>
                </a:solidFill>
              </a:rPr>
              <a:t>grep="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" </a:t>
            </a:r>
            <a:r>
              <a:rPr lang="en-US" dirty="0"/>
              <a:t>-&gt;  </a:t>
            </a:r>
            <a:r>
              <a:rPr lang="uk-UA" dirty="0"/>
              <a:t>пошук</a:t>
            </a:r>
            <a:r>
              <a:rPr lang="ru-RU" dirty="0"/>
              <a:t> </a:t>
            </a:r>
            <a:r>
              <a:rPr lang="en-US" dirty="0"/>
              <a:t>commits</a:t>
            </a:r>
            <a:r>
              <a:rPr lang="ru-RU" dirty="0"/>
              <a:t> по </a:t>
            </a:r>
            <a:r>
              <a:rPr lang="ru-RU" dirty="0" err="1"/>
              <a:t>регулярним</a:t>
            </a:r>
            <a:r>
              <a:rPr lang="ru-RU" dirty="0"/>
              <a:t> </a:t>
            </a:r>
            <a:r>
              <a:rPr lang="ru-RU" dirty="0" err="1"/>
              <a:t>виразам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43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76672"/>
            <a:ext cx="8928992" cy="2308324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>
                <a:solidFill>
                  <a:srgbClr val="004070"/>
                </a:solidFill>
              </a:rPr>
              <a:t>Наприклад, у </a:t>
            </a:r>
            <a:r>
              <a:rPr lang="en-US" dirty="0" err="1">
                <a:solidFill>
                  <a:srgbClr val="004070"/>
                </a:solidFill>
              </a:rPr>
              <a:t>StageArea</a:t>
            </a:r>
            <a:r>
              <a:rPr lang="en-US" dirty="0">
                <a:solidFill>
                  <a:srgbClr val="004070"/>
                </a:solidFill>
              </a:rPr>
              <a:t> </a:t>
            </a:r>
            <a:r>
              <a:rPr lang="uk-UA" dirty="0">
                <a:solidFill>
                  <a:srgbClr val="004070"/>
                </a:solidFill>
              </a:rPr>
              <a:t>вже є кілька файлів. Змінили ще один файл, додали його в </a:t>
            </a:r>
            <a:r>
              <a:rPr lang="en-US" dirty="0" err="1">
                <a:solidFill>
                  <a:srgbClr val="004070"/>
                </a:solidFill>
              </a:rPr>
              <a:t>StageArea</a:t>
            </a:r>
            <a:r>
              <a:rPr lang="en-US" dirty="0">
                <a:solidFill>
                  <a:srgbClr val="004070"/>
                </a:solidFill>
              </a:rPr>
              <a:t>, </a:t>
            </a:r>
            <a:r>
              <a:rPr lang="uk-UA" dirty="0">
                <a:solidFill>
                  <a:srgbClr val="004070"/>
                </a:solidFill>
              </a:rPr>
              <a:t>потім вирішили, що не треба його </a:t>
            </a:r>
            <a:r>
              <a:rPr lang="uk-UA" dirty="0" err="1">
                <a:solidFill>
                  <a:srgbClr val="004070"/>
                </a:solidFill>
              </a:rPr>
              <a:t>комітити</a:t>
            </a:r>
            <a:r>
              <a:rPr lang="uk-UA" dirty="0">
                <a:solidFill>
                  <a:srgbClr val="004070"/>
                </a:solidFill>
              </a:rPr>
              <a:t> разом з тими файлами, які вже знаходяться в</a:t>
            </a:r>
          </a:p>
          <a:p>
            <a:r>
              <a:rPr lang="en-US" dirty="0" err="1">
                <a:solidFill>
                  <a:srgbClr val="004070"/>
                </a:solidFill>
              </a:rPr>
              <a:t>StageArea</a:t>
            </a:r>
            <a:r>
              <a:rPr lang="en-US" dirty="0">
                <a:solidFill>
                  <a:srgbClr val="004070"/>
                </a:solidFill>
              </a:rPr>
              <a:t> </a:t>
            </a:r>
            <a:r>
              <a:rPr lang="uk-UA" dirty="0">
                <a:solidFill>
                  <a:srgbClr val="004070"/>
                </a:solidFill>
              </a:rPr>
              <a:t>і готові для </a:t>
            </a:r>
            <a:r>
              <a:rPr lang="en-US" dirty="0">
                <a:solidFill>
                  <a:srgbClr val="004070"/>
                </a:solidFill>
              </a:rPr>
              <a:t>commit</a:t>
            </a:r>
          </a:p>
          <a:p>
            <a:r>
              <a:rPr lang="uk-UA" dirty="0">
                <a:solidFill>
                  <a:srgbClr val="004070"/>
                </a:solidFill>
              </a:rPr>
              <a:t>Тобто хочемо витягти цей файл із </a:t>
            </a:r>
            <a:r>
              <a:rPr lang="en-US" dirty="0" err="1">
                <a:solidFill>
                  <a:srgbClr val="004070"/>
                </a:solidFill>
              </a:rPr>
              <a:t>StageArea</a:t>
            </a:r>
            <a:r>
              <a:rPr lang="en-US" dirty="0">
                <a:solidFill>
                  <a:srgbClr val="004070"/>
                </a:solidFill>
              </a:rPr>
              <a:t> </a:t>
            </a:r>
            <a:r>
              <a:rPr lang="uk-UA" dirty="0">
                <a:solidFill>
                  <a:srgbClr val="004070"/>
                </a:solidFill>
              </a:rPr>
              <a:t>до </a:t>
            </a:r>
            <a:r>
              <a:rPr lang="en-US" dirty="0" err="1">
                <a:solidFill>
                  <a:srgbClr val="004070"/>
                </a:solidFill>
              </a:rPr>
              <a:t>WorkArea</a:t>
            </a:r>
            <a:endParaRPr lang="en-US" dirty="0">
              <a:solidFill>
                <a:srgbClr val="004070"/>
              </a:solidFill>
            </a:endParaRPr>
          </a:p>
          <a:p>
            <a:endParaRPr lang="en-US" dirty="0">
              <a:solidFill>
                <a:srgbClr val="004070"/>
              </a:solidFill>
            </a:endParaRPr>
          </a:p>
          <a:p>
            <a:r>
              <a:rPr lang="uk-UA" dirty="0">
                <a:solidFill>
                  <a:srgbClr val="004070"/>
                </a:solidFill>
              </a:rPr>
              <a:t>Виконуємо команду</a:t>
            </a:r>
            <a:endParaRPr lang="en-US" dirty="0">
              <a:solidFill>
                <a:srgbClr val="00407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reset HEAD </a:t>
            </a:r>
            <a:r>
              <a:rPr lang="uk-UA" dirty="0" err="1">
                <a:solidFill>
                  <a:srgbClr val="0070C0"/>
                </a:solidFill>
              </a:rPr>
              <a:t>имя_файла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808" y="35332"/>
            <a:ext cx="3414391" cy="369332"/>
          </a:xfrm>
          <a:prstGeom prst="rect">
            <a:avLst/>
          </a:prstGeom>
          <a:solidFill>
            <a:schemeClr val="bg1">
              <a:lumMod val="75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uk-UA" dirty="0" err="1">
                <a:solidFill>
                  <a:schemeClr val="accent2"/>
                </a:solidFill>
              </a:rPr>
              <a:t>Лабараторна</a:t>
            </a:r>
            <a:r>
              <a:rPr lang="uk-UA" dirty="0">
                <a:solidFill>
                  <a:schemeClr val="accent2"/>
                </a:solidFill>
              </a:rPr>
              <a:t> робота 1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4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23728" y="116632"/>
            <a:ext cx="494308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>
                <a:solidFill>
                  <a:srgbClr val="002060"/>
                </a:solidFill>
              </a:rPr>
              <a:t>Як </a:t>
            </a:r>
            <a:r>
              <a:rPr lang="en-US" dirty="0">
                <a:solidFill>
                  <a:srgbClr val="002060"/>
                </a:solidFill>
              </a:rPr>
              <a:t>GIT </a:t>
            </a:r>
            <a:r>
              <a:rPr lang="ru-RU" dirty="0" err="1">
                <a:solidFill>
                  <a:srgbClr val="002060"/>
                </a:solidFill>
              </a:rPr>
              <a:t>посилається</a:t>
            </a:r>
            <a:r>
              <a:rPr lang="ru-RU" dirty="0">
                <a:solidFill>
                  <a:srgbClr val="002060"/>
                </a:solidFill>
              </a:rPr>
              <a:t> на </a:t>
            </a:r>
            <a:r>
              <a:rPr lang="ru-RU" dirty="0" err="1">
                <a:solidFill>
                  <a:srgbClr val="002060"/>
                </a:solidFill>
              </a:rPr>
              <a:t>свої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коміти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6" y="539388"/>
            <a:ext cx="8975530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Раніше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показано як до </a:t>
            </a:r>
            <a:r>
              <a:rPr lang="en-US" dirty="0"/>
              <a:t>GIT </a:t>
            </a:r>
            <a:r>
              <a:rPr lang="ru-RU" dirty="0" err="1"/>
              <a:t>додаються</a:t>
            </a:r>
            <a:r>
              <a:rPr lang="ru-RU" dirty="0"/>
              <a:t> </a:t>
            </a:r>
            <a:r>
              <a:rPr lang="ru-RU" dirty="0" err="1"/>
              <a:t>файли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Додавання</a:t>
            </a:r>
            <a:r>
              <a:rPr lang="ru-RU" dirty="0"/>
              <a:t> </a:t>
            </a:r>
            <a:r>
              <a:rPr lang="en-US" dirty="0"/>
              <a:t>A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/>
              <a:t>B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набори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, при </a:t>
            </a:r>
            <a:r>
              <a:rPr lang="ru-RU" dirty="0" err="1"/>
              <a:t>цьому</a:t>
            </a:r>
            <a:r>
              <a:rPr lang="ru-RU" dirty="0"/>
              <a:t> в кожному з них </a:t>
            </a:r>
            <a:r>
              <a:rPr lang="ru-RU" dirty="0" err="1"/>
              <a:t>може</a:t>
            </a:r>
            <a:r>
              <a:rPr lang="ru-RU" dirty="0"/>
              <a:t> бути будь-яка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, і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різними</a:t>
            </a:r>
            <a:r>
              <a:rPr lang="ru-RU" dirty="0"/>
              <a:t> в </a:t>
            </a:r>
            <a:r>
              <a:rPr lang="ru-RU" dirty="0" err="1"/>
              <a:t>кожній</a:t>
            </a:r>
            <a:r>
              <a:rPr lang="ru-RU" dirty="0"/>
              <a:t> </a:t>
            </a:r>
            <a:r>
              <a:rPr lang="ru-RU" dirty="0" err="1"/>
              <a:t>зміні</a:t>
            </a:r>
            <a:r>
              <a:rPr lang="ru-RU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96" y="2204864"/>
            <a:ext cx="8975530" cy="341632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Коли ми </a:t>
            </a:r>
            <a:r>
              <a:rPr lang="ru-RU" dirty="0" err="1"/>
              <a:t>відправляємо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 до </a:t>
            </a:r>
            <a:r>
              <a:rPr lang="ru-RU" dirty="0" err="1"/>
              <a:t>репозиторію</a:t>
            </a:r>
            <a:r>
              <a:rPr lang="ru-RU" dirty="0"/>
              <a:t> </a:t>
            </a:r>
            <a:r>
              <a:rPr lang="en-US" dirty="0"/>
              <a:t>GIT </a:t>
            </a:r>
            <a:r>
              <a:rPr lang="ru-RU" dirty="0" err="1"/>
              <a:t>генерує</a:t>
            </a:r>
            <a:r>
              <a:rPr lang="ru-RU" dirty="0"/>
              <a:t> </a:t>
            </a:r>
            <a:r>
              <a:rPr lang="ru-RU" dirty="0" err="1"/>
              <a:t>унікальну</a:t>
            </a:r>
            <a:r>
              <a:rPr lang="ru-RU" dirty="0"/>
              <a:t> </a:t>
            </a:r>
            <a:r>
              <a:rPr lang="ru-RU" dirty="0" err="1"/>
              <a:t>контрольну</a:t>
            </a:r>
            <a:r>
              <a:rPr lang="ru-RU" dirty="0"/>
              <a:t> суму </a:t>
            </a:r>
            <a:r>
              <a:rPr lang="ru-RU" dirty="0" err="1"/>
              <a:t>змін</a:t>
            </a:r>
            <a:r>
              <a:rPr lang="ru-RU" dirty="0"/>
              <a:t>.</a:t>
            </a:r>
          </a:p>
          <a:p>
            <a:r>
              <a:rPr lang="ru-RU" dirty="0" err="1"/>
              <a:t>Це</a:t>
            </a:r>
            <a:r>
              <a:rPr lang="ru-RU" dirty="0"/>
              <a:t> число, </a:t>
            </a:r>
            <a:r>
              <a:rPr lang="ru-RU" dirty="0" err="1"/>
              <a:t>згенероване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алгоритму </a:t>
            </a:r>
            <a:r>
              <a:rPr lang="en-US" dirty="0"/>
              <a:t>SHA1,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конвертує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до числа – </a:t>
            </a:r>
            <a:r>
              <a:rPr lang="en-US" dirty="0"/>
              <a:t>HEX </a:t>
            </a:r>
            <a:r>
              <a:rPr lang="ru-RU" dirty="0"/>
              <a:t>рядок </a:t>
            </a:r>
            <a:r>
              <a:rPr lang="ru-RU" dirty="0" err="1"/>
              <a:t>завдовжки</a:t>
            </a:r>
            <a:r>
              <a:rPr lang="ru-RU" dirty="0"/>
              <a:t> 40 </a:t>
            </a:r>
            <a:r>
              <a:rPr lang="ru-RU" dirty="0" err="1"/>
              <a:t>символів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Одні</a:t>
            </a:r>
            <a:r>
              <a:rPr lang="ru-RU" dirty="0"/>
              <a:t> й </a:t>
            </a:r>
            <a:r>
              <a:rPr lang="ru-RU" dirty="0" err="1"/>
              <a:t>самі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, </a:t>
            </a:r>
            <a:r>
              <a:rPr lang="ru-RU" dirty="0" err="1"/>
              <a:t>відправлені</a:t>
            </a:r>
            <a:r>
              <a:rPr lang="ru-RU" dirty="0"/>
              <a:t> алгоритму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однієї</a:t>
            </a:r>
            <a:r>
              <a:rPr lang="ru-RU" dirty="0"/>
              <a:t> й </a:t>
            </a:r>
            <a:r>
              <a:rPr lang="ru-RU" dirty="0" err="1"/>
              <a:t>тієї</a:t>
            </a:r>
            <a:r>
              <a:rPr lang="ru-RU" dirty="0"/>
              <a:t> </a:t>
            </a:r>
            <a:r>
              <a:rPr lang="ru-RU" dirty="0" err="1"/>
              <a:t>контрольної</a:t>
            </a:r>
            <a:r>
              <a:rPr lang="ru-RU" dirty="0"/>
              <a:t> </a:t>
            </a:r>
            <a:r>
              <a:rPr lang="ru-RU" dirty="0" err="1"/>
              <a:t>сумі</a:t>
            </a:r>
            <a:r>
              <a:rPr lang="ru-RU" dirty="0"/>
              <a:t>.</a:t>
            </a:r>
          </a:p>
          <a:p>
            <a:r>
              <a:rPr lang="ru-RU" dirty="0" err="1"/>
              <a:t>Т.о</a:t>
            </a:r>
            <a:r>
              <a:rPr lang="ru-RU" dirty="0"/>
              <a:t>. </a:t>
            </a:r>
            <a:r>
              <a:rPr lang="ru-RU" dirty="0" err="1"/>
              <a:t>контрольна</a:t>
            </a:r>
            <a:r>
              <a:rPr lang="ru-RU" dirty="0"/>
              <a:t> сума служить для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змінилися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Це</a:t>
            </a:r>
            <a:r>
              <a:rPr lang="ru-RU" dirty="0"/>
              <a:t> число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називають</a:t>
            </a:r>
            <a:r>
              <a:rPr lang="ru-RU" dirty="0"/>
              <a:t> </a:t>
            </a:r>
            <a:r>
              <a:rPr lang="en-US" dirty="0"/>
              <a:t>ID </a:t>
            </a:r>
            <a:r>
              <a:rPr lang="ru-RU" dirty="0" err="1"/>
              <a:t>комміту</a:t>
            </a:r>
            <a:r>
              <a:rPr lang="ru-RU" dirty="0"/>
              <a:t>, і ми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бачимо</a:t>
            </a:r>
            <a:r>
              <a:rPr lang="ru-RU" dirty="0"/>
              <a:t>, коли вводимо команду </a:t>
            </a:r>
            <a:r>
              <a:rPr lang="en-US" dirty="0">
                <a:solidFill>
                  <a:schemeClr val="accent2"/>
                </a:solidFill>
              </a:rPr>
              <a:t>git log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14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554" y="2276872"/>
            <a:ext cx="2652246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/>
              <a:t>snapshot A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74114" y="2293110"/>
            <a:ext cx="2621335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/>
              <a:t>snapshot B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72200" y="2264586"/>
            <a:ext cx="2664296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en-US" dirty="0"/>
              <a:t>snapshot C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88339" y="260648"/>
          <a:ext cx="268346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54fd76e...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nil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Helen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initial commit...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3242635" y="260648"/>
          <a:ext cx="268346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747fab3a...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54fd76e…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Helen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Fix bug in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6353035" y="260648"/>
          <a:ext cx="268346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34ba640ed984...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747fab3a…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Helen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Add feature..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 flipH="1" flipV="1">
            <a:off x="2051720" y="476672"/>
            <a:ext cx="1224136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5364088" y="476672"/>
            <a:ext cx="1008112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6" y="3258850"/>
            <a:ext cx="8975530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parent</a:t>
            </a:r>
            <a:r>
              <a:rPr lang="en-US" dirty="0"/>
              <a:t>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контрольної</a:t>
            </a:r>
            <a:r>
              <a:rPr lang="ru-RU" dirty="0"/>
              <a:t> </a:t>
            </a:r>
            <a:r>
              <a:rPr lang="ru-RU" dirty="0" err="1"/>
              <a:t>суми</a:t>
            </a:r>
            <a:r>
              <a:rPr lang="ru-RU" dirty="0"/>
              <a:t> </a:t>
            </a:r>
            <a:r>
              <a:rPr lang="ru-RU" dirty="0" err="1"/>
              <a:t>батьківського</a:t>
            </a:r>
            <a:r>
              <a:rPr lang="ru-RU" dirty="0"/>
              <a:t> </a:t>
            </a:r>
            <a:r>
              <a:rPr lang="ru-RU" dirty="0" err="1"/>
              <a:t>комміту</a:t>
            </a:r>
            <a:r>
              <a:rPr lang="ru-RU" dirty="0"/>
              <a:t>.</a:t>
            </a:r>
          </a:p>
          <a:p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зв'язок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коммітами</a:t>
            </a:r>
            <a:r>
              <a:rPr lang="ru-RU" dirty="0"/>
              <a:t> – </a:t>
            </a:r>
            <a:r>
              <a:rPr lang="ru-RU" dirty="0" err="1"/>
              <a:t>комміт</a:t>
            </a:r>
            <a:r>
              <a:rPr lang="ru-RU" dirty="0"/>
              <a:t> </a:t>
            </a:r>
            <a:r>
              <a:rPr lang="ru-RU" dirty="0" err="1"/>
              <a:t>посилається</a:t>
            </a:r>
            <a:r>
              <a:rPr lang="ru-RU" dirty="0"/>
              <a:t> на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зашифроване</a:t>
            </a:r>
            <a:r>
              <a:rPr lang="ru-RU" dirty="0"/>
              <a:t> алгоритмом </a:t>
            </a:r>
            <a:r>
              <a:rPr lang="en-US" dirty="0"/>
              <a:t>SHA-1 </a:t>
            </a:r>
            <a:r>
              <a:rPr lang="ru-RU" dirty="0"/>
              <a:t>того </a:t>
            </a:r>
            <a:r>
              <a:rPr lang="ru-RU" dirty="0" err="1"/>
              <a:t>комміту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перед ним</a:t>
            </a:r>
          </a:p>
        </p:txBody>
      </p:sp>
    </p:spTree>
    <p:extLst>
      <p:ext uri="{BB962C8B-B14F-4D97-AF65-F5344CB8AC3E}">
        <p14:creationId xmlns:p14="http://schemas.microsoft.com/office/powerpoint/2010/main" val="189563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43141" y="44624"/>
            <a:ext cx="2304256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points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HEAD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6" y="521164"/>
            <a:ext cx="8975530" cy="2585323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C00000"/>
                </a:solidFill>
              </a:rPr>
              <a:t>HEAD</a:t>
            </a:r>
            <a:r>
              <a:rPr lang="en-US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en-US" dirty="0"/>
              <a:t>points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мета </a:t>
            </a:r>
            <a:r>
              <a:rPr lang="ru-RU" dirty="0" err="1"/>
              <a:t>посилатися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вказувати</a:t>
            </a:r>
            <a:r>
              <a:rPr lang="ru-RU" dirty="0"/>
              <a:t> на </a:t>
            </a:r>
            <a:r>
              <a:rPr lang="ru-RU" dirty="0" err="1"/>
              <a:t>конкретний</a:t>
            </a:r>
            <a:r>
              <a:rPr lang="ru-RU" dirty="0"/>
              <a:t> </a:t>
            </a:r>
            <a:r>
              <a:rPr lang="ru-RU" dirty="0" err="1"/>
              <a:t>коміт</a:t>
            </a:r>
            <a:r>
              <a:rPr lang="ru-RU" dirty="0"/>
              <a:t> у </a:t>
            </a:r>
            <a:r>
              <a:rPr lang="ru-RU" dirty="0" err="1"/>
              <a:t>репозиторії</a:t>
            </a:r>
            <a:r>
              <a:rPr lang="ru-RU" dirty="0"/>
              <a:t>. Коли ми робимо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коміти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HEAD</a:t>
            </a:r>
            <a:r>
              <a:rPr lang="ru-RU" dirty="0"/>
              <a:t> </a:t>
            </a:r>
            <a:r>
              <a:rPr lang="ru-RU" dirty="0" err="1"/>
              <a:t>переміщається</a:t>
            </a:r>
            <a:r>
              <a:rPr lang="ru-RU" dirty="0"/>
              <a:t>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вказувати</a:t>
            </a:r>
            <a:r>
              <a:rPr lang="ru-RU" dirty="0"/>
              <a:t> на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коміт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en-US" dirty="0">
                <a:solidFill>
                  <a:srgbClr val="C00000"/>
                </a:solidFill>
              </a:rPr>
              <a:t>HEAD</a:t>
            </a:r>
            <a:r>
              <a:rPr lang="en-US" dirty="0"/>
              <a:t>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вказує</a:t>
            </a:r>
            <a:r>
              <a:rPr lang="ru-RU" dirty="0"/>
              <a:t> на </a:t>
            </a:r>
            <a:r>
              <a:rPr lang="ru-RU" dirty="0" err="1"/>
              <a:t>верхівку</a:t>
            </a:r>
            <a:r>
              <a:rPr lang="ru-RU" dirty="0"/>
              <a:t> поточного </a:t>
            </a:r>
            <a:r>
              <a:rPr lang="en-US" dirty="0"/>
              <a:t>branch </a:t>
            </a:r>
            <a:r>
              <a:rPr lang="ru-RU" dirty="0" err="1"/>
              <a:t>нашого</a:t>
            </a:r>
            <a:r>
              <a:rPr lang="ru-RU" dirty="0"/>
              <a:t> </a:t>
            </a:r>
            <a:r>
              <a:rPr lang="ru-RU" dirty="0" err="1"/>
              <a:t>репозиторію</a:t>
            </a:r>
            <a:r>
              <a:rPr lang="ru-RU" dirty="0"/>
              <a:t>. Або </a:t>
            </a:r>
            <a:r>
              <a:rPr lang="ru-RU" dirty="0" err="1"/>
              <a:t>іншими</a:t>
            </a:r>
            <a:r>
              <a:rPr lang="ru-RU" dirty="0"/>
              <a:t> словами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останній</a:t>
            </a:r>
            <a:r>
              <a:rPr lang="ru-RU" dirty="0"/>
              <a:t> стан </a:t>
            </a:r>
            <a:r>
              <a:rPr lang="en-US" dirty="0"/>
              <a:t>commit</a:t>
            </a:r>
            <a:r>
              <a:rPr lang="ru-RU" dirty="0"/>
              <a:t> </a:t>
            </a:r>
            <a:r>
              <a:rPr lang="ru-RU" dirty="0" err="1"/>
              <a:t>репозиторію</a:t>
            </a:r>
            <a:r>
              <a:rPr lang="ru-RU" dirty="0"/>
              <a:t> (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закоммітчено</a:t>
            </a:r>
            <a:r>
              <a:rPr lang="ru-RU" dirty="0"/>
              <a:t> </a:t>
            </a:r>
            <a:r>
              <a:rPr lang="ru-RU" dirty="0" err="1"/>
              <a:t>останнім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кажуть</a:t>
            </a:r>
            <a:r>
              <a:rPr lang="ru-RU" dirty="0"/>
              <a:t>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HEAD</a:t>
            </a:r>
            <a:r>
              <a:rPr lang="en-US" dirty="0"/>
              <a:t> </a:t>
            </a:r>
            <a:r>
              <a:rPr lang="ru-RU" dirty="0" err="1"/>
              <a:t>вказує</a:t>
            </a:r>
            <a:r>
              <a:rPr lang="ru-RU" dirty="0"/>
              <a:t> на </a:t>
            </a:r>
            <a:r>
              <a:rPr lang="ru-RU" dirty="0" err="1"/>
              <a:t>місце</a:t>
            </a:r>
            <a:r>
              <a:rPr lang="ru-RU" dirty="0"/>
              <a:t>, </a:t>
            </a:r>
            <a:r>
              <a:rPr lang="ru-RU" dirty="0" err="1"/>
              <a:t>звідки</a:t>
            </a:r>
            <a:r>
              <a:rPr lang="ru-RU" dirty="0"/>
              <a:t> ми </a:t>
            </a:r>
            <a:r>
              <a:rPr lang="ru-RU" dirty="0" err="1"/>
              <a:t>починатимемо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797152"/>
            <a:ext cx="1224136" cy="369332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54fd76e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95736" y="4801888"/>
            <a:ext cx="1224136" cy="369332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747fa</a:t>
            </a:r>
            <a:r>
              <a:rPr lang="ru-RU" dirty="0"/>
              <a:t>с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02412" y="4806624"/>
            <a:ext cx="1224136" cy="369332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34fd5ca</a:t>
            </a:r>
            <a:endParaRPr lang="ru-RU" dirty="0"/>
          </a:p>
        </p:txBody>
      </p:sp>
      <p:cxnSp>
        <p:nvCxnSpPr>
          <p:cNvPr id="7" name="Прямая соединительная линия 6"/>
          <p:cNvCxnSpPr>
            <a:stCxn id="4" idx="3"/>
            <a:endCxn id="5" idx="1"/>
          </p:cNvCxnSpPr>
          <p:nvPr/>
        </p:nvCxnSpPr>
        <p:spPr>
          <a:xfrm>
            <a:off x="1763688" y="4981818"/>
            <a:ext cx="432048" cy="4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448848" y="4978178"/>
            <a:ext cx="432048" cy="4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/>
        </p:nvGrpSpPr>
        <p:grpSpPr>
          <a:xfrm>
            <a:off x="755576" y="5175956"/>
            <a:ext cx="792088" cy="701316"/>
            <a:chOff x="4121734" y="5175956"/>
            <a:chExt cx="792088" cy="701316"/>
          </a:xfrm>
        </p:grpSpPr>
        <p:sp>
          <p:nvSpPr>
            <p:cNvPr id="11" name="TextBox 10"/>
            <p:cNvSpPr txBox="1"/>
            <p:nvPr/>
          </p:nvSpPr>
          <p:spPr>
            <a:xfrm>
              <a:off x="4121734" y="550794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HEAD</a:t>
              </a:r>
              <a:endParaRPr lang="ru-RU" b="1" dirty="0"/>
            </a:p>
          </p:txBody>
        </p:sp>
        <p:cxnSp>
          <p:nvCxnSpPr>
            <p:cNvPr id="13" name="Прямая со стрелкой 12"/>
            <p:cNvCxnSpPr>
              <a:stCxn id="11" idx="0"/>
              <a:endCxn id="6" idx="2"/>
            </p:cNvCxnSpPr>
            <p:nvPr/>
          </p:nvCxnSpPr>
          <p:spPr>
            <a:xfrm flipH="1" flipV="1">
              <a:off x="4514480" y="5175956"/>
              <a:ext cx="3298" cy="3319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27930" y="436510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branch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537321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branch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39552" y="5723964"/>
            <a:ext cx="1224136" cy="369332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98fd7a2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78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19223E-7 L 0.18108 -3.19223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07 2.14897E-6 L 0.38194 -0.001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94 -0.00139 L -0.00382 0.1350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8" y="6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/>
      <p:bldP spid="1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4757</TotalTime>
  <Words>840</Words>
  <Application>Microsoft Office PowerPoint</Application>
  <PresentationFormat>Экран (4:3)</PresentationFormat>
  <Paragraphs>158</Paragraphs>
  <Slides>16</Slides>
  <Notes>16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Роман Никифоров</cp:lastModifiedBy>
  <cp:revision>798</cp:revision>
  <dcterms:created xsi:type="dcterms:W3CDTF">2012-03-08T07:38:11Z</dcterms:created>
  <dcterms:modified xsi:type="dcterms:W3CDTF">2022-10-02T18:24:08Z</dcterms:modified>
</cp:coreProperties>
</file>