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2" r:id="rId14"/>
    <p:sldId id="315" r:id="rId15"/>
    <p:sldId id="317" r:id="rId16"/>
    <p:sldId id="318" r:id="rId17"/>
    <p:sldId id="319" r:id="rId18"/>
    <p:sldId id="29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456A1C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14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6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7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Links</a:t>
            </a:r>
            <a:endParaRPr lang="ru-RU" sz="7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94" y="6021288"/>
            <a:ext cx="9001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"phones/android/price1.html"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Подивитись ціну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000" y="136780"/>
            <a:ext cx="8749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Вар</a:t>
            </a:r>
            <a:r>
              <a:rPr lang="uk-UA" dirty="0">
                <a:solidFill>
                  <a:schemeClr val="accent2"/>
                </a:solidFill>
              </a:rPr>
              <a:t>і</a:t>
            </a:r>
            <a:r>
              <a:rPr lang="ru-RU" dirty="0">
                <a:solidFill>
                  <a:schemeClr val="accent2"/>
                </a:solidFill>
              </a:rPr>
              <a:t>ант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– документ,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знаходиться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nested </a:t>
            </a:r>
            <a:r>
              <a:rPr lang="ru-RU" dirty="0" err="1">
                <a:solidFill>
                  <a:schemeClr val="tx1"/>
                </a:solidFill>
              </a:rPr>
              <a:t>каталозі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79512" y="980728"/>
            <a:ext cx="5688632" cy="4761820"/>
            <a:chOff x="179512" y="611396"/>
            <a:chExt cx="5688632" cy="4761820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2123728" y="2924941"/>
              <a:ext cx="278342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847863"/>
              <a:ext cx="716363" cy="716363"/>
            </a:xfrm>
            <a:prstGeom prst="rect">
              <a:avLst/>
            </a:prstGeom>
          </p:spPr>
        </p:pic>
        <p:sp>
          <p:nvSpPr>
            <p:cNvPr id="3" name="Прямоугольник 2"/>
            <p:cNvSpPr/>
            <p:nvPr/>
          </p:nvSpPr>
          <p:spPr>
            <a:xfrm>
              <a:off x="179512" y="620688"/>
              <a:ext cx="5688632" cy="47525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323528" y="611396"/>
              <a:ext cx="2370482" cy="1737523"/>
              <a:chOff x="683568" y="-85083"/>
              <a:chExt cx="2370482" cy="1737523"/>
            </a:xfrm>
          </p:grpSpPr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688" y="764704"/>
                <a:ext cx="710189" cy="88773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817814" y="397369"/>
                <a:ext cx="123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index.html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3568" y="-85083"/>
                <a:ext cx="1132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site.com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4338940" y="2852936"/>
              <a:ext cx="1313180" cy="1155522"/>
              <a:chOff x="1758216" y="1588150"/>
              <a:chExt cx="1313180" cy="1155522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688" y="1855936"/>
                <a:ext cx="710189" cy="887736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758216" y="1588150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price1.html</a:t>
                </a:r>
                <a:endParaRPr lang="ru-RU" dirty="0"/>
              </a:p>
            </p:txBody>
          </p:sp>
        </p:grp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923592" y="1220206"/>
              <a:ext cx="27834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1203035" y="1220206"/>
              <a:ext cx="0" cy="17047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203035" y="2924943"/>
              <a:ext cx="27834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1187624" y="1855975"/>
              <a:ext cx="27834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95" y="2541186"/>
              <a:ext cx="716363" cy="71636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481377" y="2312876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phones</a:t>
              </a:r>
              <a:endParaRPr lang="ru-RU" dirty="0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>
              <a:off x="2393280" y="2924941"/>
              <a:ext cx="0" cy="20900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2388676" y="3566978"/>
              <a:ext cx="2063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216693"/>
              <a:ext cx="716363" cy="71636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550597" y="30596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android</a:t>
              </a:r>
              <a:endParaRPr lang="ru-RU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955" y="3936773"/>
              <a:ext cx="716363" cy="71636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555776" y="37797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iPod</a:t>
              </a:r>
              <a:endParaRPr lang="ru-RU" dirty="0"/>
            </a:p>
          </p:txBody>
        </p: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955" y="4656853"/>
              <a:ext cx="716363" cy="71636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555776" y="44998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iphone</a:t>
              </a:r>
              <a:endParaRPr lang="ru-RU" dirty="0"/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2397067" y="4365104"/>
              <a:ext cx="2063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2406592" y="5013176"/>
              <a:ext cx="2063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3213538" y="3573016"/>
              <a:ext cx="11424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Стрелка вправо 16"/>
            <p:cNvSpPr/>
            <p:nvPr/>
          </p:nvSpPr>
          <p:spPr>
            <a:xfrm rot="1928275">
              <a:off x="1900033" y="2379876"/>
              <a:ext cx="2626184" cy="456901"/>
            </a:xfrm>
            <a:prstGeom prst="rightArrow">
              <a:avLst/>
            </a:prstGeom>
            <a:solidFill>
              <a:srgbClr val="00B0F0">
                <a:alpha val="41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180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V="1">
            <a:off x="2113837" y="3164772"/>
            <a:ext cx="278342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6016" y="843587"/>
            <a:ext cx="42484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Поточним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є файл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price.html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знаходиться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в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каталозі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catalog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зробити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гіпер-посилання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сторінку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index.html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відносною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адресацією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можна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записати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744" y="4604935"/>
            <a:ext cx="75094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"../index.html"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головну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12" y="5180999"/>
            <a:ext cx="8912783" cy="1200329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При </a:t>
            </a:r>
            <a:r>
              <a:rPr lang="ru-RU" dirty="0" err="1">
                <a:solidFill>
                  <a:srgbClr val="FF0000"/>
                </a:solidFill>
              </a:rPr>
              <a:t>абсолютн</a:t>
            </a:r>
            <a:r>
              <a:rPr lang="uk-UA" dirty="0">
                <a:solidFill>
                  <a:srgbClr val="FF0000"/>
                </a:solidFill>
              </a:rPr>
              <a:t>і</a:t>
            </a:r>
            <a:r>
              <a:rPr lang="ru-RU" dirty="0">
                <a:solidFill>
                  <a:srgbClr val="FF0000"/>
                </a:solidFill>
              </a:rPr>
              <a:t>й </a:t>
            </a:r>
            <a:r>
              <a:rPr lang="ru-RU" dirty="0" err="1">
                <a:solidFill>
                  <a:srgbClr val="FF0000"/>
                </a:solidFill>
              </a:rPr>
              <a:t>адресаціі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http://site.com/index.html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 главную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606" y="63026"/>
            <a:ext cx="89289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Вариант 4 –</a:t>
            </a:r>
            <a:r>
              <a:rPr lang="en-US" dirty="0"/>
              <a:t> </a:t>
            </a:r>
            <a:r>
              <a:rPr lang="ru-RU" dirty="0">
                <a:solidFill>
                  <a:schemeClr val="tx1"/>
                </a:solidFill>
              </a:rPr>
              <a:t>документ,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знаходиться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батьківському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каталозі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87694"/>
            <a:ext cx="716363" cy="716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8437" y="860558"/>
            <a:ext cx="4392488" cy="34563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851227"/>
            <a:ext cx="2370482" cy="1737523"/>
            <a:chOff x="683568" y="-85083"/>
            <a:chExt cx="2370482" cy="173752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764704"/>
              <a:ext cx="710189" cy="8877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17814" y="397369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index.html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568" y="-85083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site.com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339752" y="3089373"/>
            <a:ext cx="1184940" cy="1155522"/>
            <a:chOff x="1559228" y="1588150"/>
            <a:chExt cx="1184940" cy="1155522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855936"/>
              <a:ext cx="710189" cy="88773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59228" y="158815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price.html</a:t>
              </a:r>
              <a:endParaRPr lang="ru-RU" dirty="0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 flipV="1">
            <a:off x="923592" y="1460037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203035" y="1460037"/>
            <a:ext cx="0" cy="1704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203035" y="3164774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187624" y="2095806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95" y="2781017"/>
            <a:ext cx="716363" cy="7163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1377" y="255270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catalog</a:t>
            </a:r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2393280" y="3164772"/>
            <a:ext cx="0" cy="636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388676" y="3806809"/>
            <a:ext cx="20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Выгнутая влево стрелка 16"/>
          <p:cNvSpPr/>
          <p:nvPr/>
        </p:nvSpPr>
        <p:spPr>
          <a:xfrm rot="8428810">
            <a:off x="2533875" y="1398825"/>
            <a:ext cx="1111001" cy="2407739"/>
          </a:xfrm>
          <a:prstGeom prst="curvedRightArrow">
            <a:avLst>
              <a:gd name="adj1" fmla="val 25000"/>
              <a:gd name="adj2" fmla="val 52573"/>
              <a:gd name="adj3" fmla="val 46337"/>
            </a:avLst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V="1">
            <a:off x="2113837" y="2286161"/>
            <a:ext cx="278342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8077" y="4828510"/>
            <a:ext cx="75094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"../../index.html"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головну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9083"/>
            <a:ext cx="716363" cy="716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1" y="44624"/>
            <a:ext cx="6480719" cy="4680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-27384"/>
            <a:ext cx="2370482" cy="1737523"/>
            <a:chOff x="683568" y="-85083"/>
            <a:chExt cx="2370482" cy="173752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764704"/>
              <a:ext cx="710189" cy="8877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17814" y="397369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index.html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568" y="-85083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site.com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3484020" y="2930981"/>
            <a:ext cx="1184940" cy="1155522"/>
            <a:chOff x="1559228" y="1588150"/>
            <a:chExt cx="1184940" cy="1155522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855936"/>
              <a:ext cx="710189" cy="88773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59228" y="158815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price.html</a:t>
              </a:r>
              <a:endParaRPr lang="ru-RU" dirty="0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 flipV="1">
            <a:off x="923592" y="581426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203035" y="581426"/>
            <a:ext cx="0" cy="1704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203035" y="2286163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187624" y="1217195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95" y="1902406"/>
            <a:ext cx="716363" cy="7163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1377" y="167409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catalog</a:t>
            </a:r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2393280" y="2286161"/>
            <a:ext cx="0" cy="636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388676" y="2928198"/>
            <a:ext cx="20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Выгнутая влево стрелка 16"/>
          <p:cNvSpPr/>
          <p:nvPr/>
        </p:nvSpPr>
        <p:spPr>
          <a:xfrm rot="7911693">
            <a:off x="3004863" y="92645"/>
            <a:ext cx="1277321" cy="3804073"/>
          </a:xfrm>
          <a:prstGeom prst="curvedRightArrow">
            <a:avLst>
              <a:gd name="adj1" fmla="val 25000"/>
              <a:gd name="adj2" fmla="val 52573"/>
              <a:gd name="adj3" fmla="val 62920"/>
            </a:avLst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540521"/>
            <a:ext cx="716363" cy="71636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35429" y="23395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prices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3237756" y="2930979"/>
            <a:ext cx="278342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517199" y="2930979"/>
            <a:ext cx="0" cy="636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512595" y="3573016"/>
            <a:ext cx="20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9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6632"/>
            <a:ext cx="6408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Формати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в 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8712968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eaLnBrk="0" hangingPunct="0"/>
            <a:r>
              <a:rPr lang="ru-RU" sz="2400" b="1" dirty="0">
                <a:solidFill>
                  <a:schemeClr val="tx2"/>
                </a:solidFill>
                <a:latin typeface="Courier New" pitchFamily="49" charset="0"/>
              </a:rPr>
              <a:t>GIF (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Graphics Interchange Format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marL="457200" indent="-457200" eaLnBrk="0" hangingPunct="0"/>
            <a:endParaRPr lang="ru-RU" sz="24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57200" indent="-457200" eaLnBrk="0" hangingPunct="0"/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JPEG (Joint Photographic Experts Group)</a:t>
            </a:r>
          </a:p>
          <a:p>
            <a:pPr marL="457200" indent="-457200" eaLnBrk="0" hangingPunct="0"/>
            <a:r>
              <a:rPr lang="uk-UA" sz="2400" b="1" dirty="0">
                <a:solidFill>
                  <a:srgbClr val="0070C0"/>
                </a:solidFill>
                <a:latin typeface="Courier New" pitchFamily="49" charset="0"/>
              </a:rPr>
              <a:t>Має розширення файлів</a:t>
            </a: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  <a:p>
            <a:pPr marL="457200" indent="-457200" eaLnBrk="0" hangingPunct="0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.jpg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.jpeg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jfif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, .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JPG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</a:rPr>
              <a:t>.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JPE</a:t>
            </a:r>
          </a:p>
          <a:p>
            <a:pPr marL="457200" indent="-457200" eaLnBrk="0" hangingPunct="0"/>
            <a:endParaRPr lang="ru-RU" sz="24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57200" indent="-457200" eaLnBrk="0" hangingPunct="0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PNG (Portable Network Graphics)</a:t>
            </a:r>
          </a:p>
          <a:p>
            <a:pPr marL="457200" indent="-457200" eaLnBrk="0" hangingPunct="0"/>
            <a:endParaRPr lang="ru-RU" sz="24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57200" indent="-457200" eaLnBrk="0" hangingPunct="0"/>
            <a:endParaRPr lang="en-US" sz="24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4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8136"/>
            <a:ext cx="4392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Вставка </a:t>
            </a:r>
            <a:r>
              <a:rPr lang="ru-RU" dirty="0" err="1"/>
              <a:t>зображення</a:t>
            </a:r>
            <a:r>
              <a:rPr lang="ru-RU" dirty="0"/>
              <a:t> в </a:t>
            </a:r>
            <a:r>
              <a:rPr lang="en-US" dirty="0"/>
              <a:t>HTML-</a:t>
            </a:r>
            <a:r>
              <a:rPr lang="ru-RU" dirty="0"/>
              <a:t>код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8497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img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src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 err="1">
                <a:solidFill>
                  <a:srgbClr val="FF3300"/>
                </a:solidFill>
                <a:latin typeface="Courier New" pitchFamily="49" charset="0"/>
              </a:rPr>
              <a:t>path_to_file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</a:t>
            </a:r>
          </a:p>
          <a:p>
            <a:pPr eaLnBrk="0" hangingPunct="0"/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img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src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file</a:t>
            </a:r>
            <a:r>
              <a:rPr lang="ru-RU" sz="2400" b="1" dirty="0">
                <a:solidFill>
                  <a:srgbClr val="FF3300"/>
                </a:solidFill>
                <a:latin typeface="Courier New" pitchFamily="49" charset="0"/>
              </a:rPr>
              <a:t>.</a:t>
            </a:r>
            <a:r>
              <a:rPr lang="ru-RU" sz="2400" b="1" dirty="0" err="1">
                <a:solidFill>
                  <a:srgbClr val="FF3300"/>
                </a:solidFill>
                <a:latin typeface="Courier New" pitchFamily="49" charset="0"/>
              </a:rPr>
              <a:t>gif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img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src</a:t>
            </a:r>
            <a:r>
              <a:rPr lang="ru-RU" sz="2400" b="1" dirty="0">
                <a:latin typeface="Courier New" pitchFamily="49" charset="0"/>
              </a:rPr>
              <a:t>="</a:t>
            </a:r>
            <a:r>
              <a:rPr lang="ru-RU" sz="2400" b="1" dirty="0" err="1">
                <a:solidFill>
                  <a:srgbClr val="FF3300"/>
                </a:solidFill>
                <a:latin typeface="Courier New" pitchFamily="49" charset="0"/>
              </a:rPr>
              <a:t>pic</a:t>
            </a:r>
            <a:r>
              <a:rPr lang="ru-RU" sz="2400" b="1" dirty="0">
                <a:solidFill>
                  <a:srgbClr val="FF3300"/>
                </a:solidFill>
                <a:latin typeface="Courier New" pitchFamily="49" charset="0"/>
              </a:rPr>
              <a:t>/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file2</a:t>
            </a:r>
            <a:r>
              <a:rPr lang="ru-RU" sz="2400" b="1" dirty="0">
                <a:solidFill>
                  <a:srgbClr val="FF3300"/>
                </a:solidFill>
                <a:latin typeface="Courier New" pitchFamily="49" charset="0"/>
              </a:rPr>
              <a:t>.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jpg</a:t>
            </a:r>
            <a:r>
              <a:rPr lang="ru-RU" sz="2400" b="1" dirty="0">
                <a:latin typeface="Courier New" pitchFamily="49" charset="0"/>
              </a:rPr>
              <a:t>"&gt;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img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src</a:t>
            </a:r>
            <a:r>
              <a:rPr lang="ru-RU" sz="2400" b="1" dirty="0">
                <a:latin typeface="Courier New" pitchFamily="49" charset="0"/>
              </a:rPr>
              <a:t>="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http://site.com/</a:t>
            </a:r>
            <a:r>
              <a:rPr lang="ru-RU" sz="2400" b="1" dirty="0" err="1">
                <a:solidFill>
                  <a:srgbClr val="FF3300"/>
                </a:solidFill>
                <a:latin typeface="Courier New" pitchFamily="49" charset="0"/>
              </a:rPr>
              <a:t>pic</a:t>
            </a:r>
            <a:r>
              <a:rPr lang="ru-RU" sz="2400" b="1" dirty="0">
                <a:solidFill>
                  <a:srgbClr val="FF3300"/>
                </a:solidFill>
                <a:latin typeface="Courier New" pitchFamily="49" charset="0"/>
              </a:rPr>
              <a:t>/img.gif</a:t>
            </a:r>
            <a:r>
              <a:rPr lang="ru-RU" sz="2400" b="1" dirty="0">
                <a:latin typeface="Courier New" pitchFamily="49" charset="0"/>
              </a:rPr>
              <a:t>"&gt;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2341" y="2558884"/>
            <a:ext cx="856895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ru-RU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ru-RU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вмістом</a:t>
            </a:r>
            <a:r>
              <a:rPr lang="ru-RU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заміщується</a:t>
            </a:r>
            <a:r>
              <a:rPr lang="ru-RU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тобто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передбачає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наявність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зовнішнього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файлу,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буде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завантажуватися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 область,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визначається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цим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елементом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Як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тільки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браузер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зустрічає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тег 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створює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малу область в яку буде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завантажено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зображення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є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обов'язковим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вказує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адресу за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якою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розташоване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зображення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Коли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зображення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завантажиться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браузер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визначить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його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формує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створеної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області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відповідно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до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зображення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3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03110"/>
              </p:ext>
            </p:extLst>
          </p:nvPr>
        </p:nvGraphicFramePr>
        <p:xfrm>
          <a:off x="107504" y="620688"/>
          <a:ext cx="8712262" cy="25842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Альтернативний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текст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висота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зображення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ширина </a:t>
                      </a:r>
                      <a:r>
                        <a:rPr lang="ru-RU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зображення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товщина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рамки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зображення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align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Дозволяє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задати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вирівнювання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зображення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щодо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тексту (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можливі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значення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розглянуті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на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слайді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ru-RU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Спливаюча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підказка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2978" y="17514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Атр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бути  тега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0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44624"/>
            <a:ext cx="6048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Атрибут </a:t>
            </a:r>
            <a:r>
              <a:rPr lang="en-US" dirty="0">
                <a:solidFill>
                  <a:schemeClr val="tx1"/>
                </a:solidFill>
              </a:rPr>
              <a:t>align – </a:t>
            </a:r>
            <a:r>
              <a:rPr lang="ru-RU" dirty="0" err="1">
                <a:solidFill>
                  <a:schemeClr val="tx1"/>
                </a:solidFill>
              </a:rPr>
              <a:t>вирівнювання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зображення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34037"/>
              </p:ext>
            </p:extLst>
          </p:nvPr>
        </p:nvGraphicFramePr>
        <p:xfrm>
          <a:off x="107504" y="692696"/>
          <a:ext cx="8712262" cy="3200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Зображення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вирівнюється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праворуч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батьківського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елемента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Зображення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вирівнюється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по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лівому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краю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батьківського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елемента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Bottom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Нижня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межа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зображення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вирівнюється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базовій</a:t>
                      </a:r>
                      <a:r>
                        <a:rPr lang="ru-RU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лінії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текстового рядка (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це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стандартна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поведінка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Верхня</a:t>
                      </a:r>
                      <a:r>
                        <a:rPr lang="ru-RU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межа </a:t>
                      </a:r>
                      <a:r>
                        <a:rPr lang="ru-RU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зображення</a:t>
                      </a:r>
                      <a:r>
                        <a:rPr lang="ru-RU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вирівнюється</a:t>
                      </a:r>
                      <a:r>
                        <a:rPr lang="ru-RU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по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найвищому</a:t>
                      </a:r>
                      <a:r>
                        <a:rPr lang="ru-RU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елементу</a:t>
                      </a:r>
                      <a:r>
                        <a:rPr lang="ru-RU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рядка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middle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Середина </a:t>
                      </a:r>
                      <a:r>
                        <a:rPr lang="ru-RU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зображення</a:t>
                      </a:r>
                      <a:r>
                        <a:rPr lang="ru-RU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вирівнюється</a:t>
                      </a:r>
                      <a:r>
                        <a:rPr lang="ru-RU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за базовою </a:t>
                      </a:r>
                      <a:r>
                        <a:rPr lang="ru-RU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лінією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рядки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57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292" y="692696"/>
            <a:ext cx="8728188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href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="#"&gt;</a:t>
            </a:r>
            <a:r>
              <a:rPr lang="ru-RU" sz="2000" b="1" dirty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   &lt;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img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</a:rPr>
              <a:t>="address"&gt;</a:t>
            </a:r>
          </a:p>
          <a:p>
            <a:r>
              <a:rPr lang="en-US" sz="2000" b="1" dirty="0"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en-US" sz="2000" b="1" dirty="0"/>
              <a:t>&gt;</a:t>
            </a:r>
            <a:endParaRPr lang="ru-RU" sz="2000" b="1" dirty="0"/>
          </a:p>
          <a:p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5928" y="188640"/>
            <a:ext cx="544438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Зображення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посиланням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75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74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 txBox="1">
            <a:spLocks/>
          </p:cNvSpPr>
          <p:nvPr/>
        </p:nvSpPr>
        <p:spPr>
          <a:xfrm>
            <a:off x="3059832" y="107936"/>
            <a:ext cx="2088232" cy="37743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en-US" dirty="0"/>
              <a:t>  hyperlinks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692697"/>
            <a:ext cx="8784976" cy="4712457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html&gt;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247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&lt;html&gt;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494116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15167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&lt;head&gt;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230881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259684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&lt;body&gt;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450912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&lt;/body&gt;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9672" y="1876762"/>
            <a:ext cx="3888432" cy="461665"/>
          </a:xfrm>
          <a:prstGeom prst="rect">
            <a:avLst/>
          </a:prstGeom>
          <a:solidFill>
            <a:srgbClr val="FFFF00">
              <a:alpha val="8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&lt;link 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 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3501008"/>
            <a:ext cx="5544616" cy="461665"/>
          </a:xfrm>
          <a:prstGeom prst="rect">
            <a:avLst/>
          </a:prstGeom>
          <a:solidFill>
            <a:srgbClr val="92D05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&lt;a 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/>
                <a:cs typeface="Courier New"/>
              </a:rPr>
              <a:t>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2400" b="1" dirty="0">
                <a:solidFill>
                  <a:srgbClr val="C00000"/>
                </a:solidFill>
                <a:latin typeface="Courier New"/>
                <a:cs typeface="Courier New"/>
              </a:rPr>
              <a:t> 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uk-UA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&lt;/a&gt;  </a:t>
            </a:r>
            <a:endParaRPr lang="ru-RU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779912" y="940078"/>
            <a:ext cx="4536504" cy="936684"/>
            <a:chOff x="3779912" y="940078"/>
            <a:chExt cx="4536504" cy="936684"/>
          </a:xfrm>
        </p:grpSpPr>
        <p:cxnSp>
          <p:nvCxnSpPr>
            <p:cNvPr id="12" name="Прямая со стрелкой 11"/>
            <p:cNvCxnSpPr>
              <a:cxnSpLocks/>
              <a:stCxn id="9" idx="2"/>
            </p:cNvCxnSpPr>
            <p:nvPr/>
          </p:nvCxnSpPr>
          <p:spPr>
            <a:xfrm flipH="1">
              <a:off x="3779912" y="1309410"/>
              <a:ext cx="3204356" cy="5673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52120" y="940078"/>
              <a:ext cx="266429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/>
                <a:t>Служб</a:t>
              </a:r>
              <a:r>
                <a:rPr lang="uk-UA" dirty="0" err="1"/>
                <a:t>ові</a:t>
              </a:r>
              <a:r>
                <a:rPr lang="uk-UA" dirty="0"/>
                <a:t> посилання</a:t>
              </a:r>
              <a:endParaRPr lang="ru-RU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3347864" y="4149080"/>
            <a:ext cx="5400600" cy="992143"/>
            <a:chOff x="3203848" y="5398477"/>
            <a:chExt cx="5400600" cy="992143"/>
          </a:xfrm>
        </p:grpSpPr>
        <p:sp>
          <p:nvSpPr>
            <p:cNvPr id="10" name="TextBox 9"/>
            <p:cNvSpPr txBox="1"/>
            <p:nvPr/>
          </p:nvSpPr>
          <p:spPr>
            <a:xfrm>
              <a:off x="5364088" y="6021288"/>
              <a:ext cx="324036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 err="1"/>
                <a:t>користувацькі</a:t>
              </a:r>
              <a:r>
                <a:rPr lang="ru-RU" dirty="0"/>
                <a:t> </a:t>
              </a:r>
              <a:r>
                <a:rPr lang="uk-UA" dirty="0"/>
                <a:t>посилання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10" idx="0"/>
            </p:cNvCxnSpPr>
            <p:nvPr/>
          </p:nvCxnSpPr>
          <p:spPr>
            <a:xfrm flipH="1" flipV="1">
              <a:off x="3203848" y="5398477"/>
              <a:ext cx="3780420" cy="6228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93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179512" y="1340767"/>
            <a:ext cx="8928992" cy="4896545"/>
            <a:chOff x="179512" y="3479937"/>
            <a:chExt cx="8412439" cy="3397394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79512" y="3479937"/>
              <a:ext cx="8378039" cy="3397394"/>
            </a:xfrm>
            <a:prstGeom prst="rect">
              <a:avLst/>
            </a:prstGeom>
            <a:solidFill>
              <a:srgbClr val="FFC00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7" name="Группа 16"/>
            <p:cNvGrpSpPr/>
            <p:nvPr/>
          </p:nvGrpSpPr>
          <p:grpSpPr>
            <a:xfrm>
              <a:off x="247354" y="4963200"/>
              <a:ext cx="8344597" cy="646519"/>
              <a:chOff x="247354" y="4963200"/>
              <a:chExt cx="8344597" cy="64651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47354" y="5353463"/>
                <a:ext cx="7801859" cy="256256"/>
              </a:xfrm>
              <a:prstGeom prst="rect">
                <a:avLst/>
              </a:prstGeom>
              <a:solidFill>
                <a:srgbClr val="00B0F0">
                  <a:alpha val="13000"/>
                </a:srgbClr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ru-R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им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ru-RU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я_тега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 =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ru-RU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метка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"&gt;</a:t>
                </a:r>
                <a:r>
                  <a:rPr lang="ru-R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Глава 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</a:t>
                </a:r>
                <a:r>
                  <a:rPr lang="ru-R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им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ru-RU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я_тега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ru-RU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0703" y="4963200"/>
                <a:ext cx="8331248" cy="25625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 algn="ctr">
                  <a:defRPr b="1">
                    <a:latin typeface="Courier New" pitchFamily="49" charset="0"/>
                    <a:cs typeface="Courier New" pitchFamily="49" charset="0"/>
                  </a:defRPr>
                </a:lvl1pPr>
              </a:lstStyle>
              <a:p>
                <a:r>
                  <a:rPr lang="ru-RU" dirty="0"/>
                  <a:t>Перед </a:t>
                </a:r>
                <a:r>
                  <a:rPr lang="ru-RU" dirty="0" err="1"/>
                  <a:t>ділянкою</a:t>
                </a:r>
                <a:r>
                  <a:rPr lang="ru-RU" dirty="0"/>
                  <a:t> тексту, на </a:t>
                </a:r>
                <a:r>
                  <a:rPr lang="ru-RU" dirty="0" err="1"/>
                  <a:t>який</a:t>
                </a:r>
                <a:r>
                  <a:rPr lang="ru-RU" dirty="0"/>
                  <a:t> треба </a:t>
                </a:r>
                <a:r>
                  <a:rPr lang="ru-RU" dirty="0" err="1"/>
                  <a:t>посилатися</a:t>
                </a:r>
                <a:endParaRPr lang="ru-RU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179512" y="3487422"/>
              <a:ext cx="8378039" cy="544196"/>
              <a:chOff x="179512" y="3487422"/>
              <a:chExt cx="8378039" cy="54419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9806" y="3775363"/>
                <a:ext cx="5629068" cy="256255"/>
              </a:xfrm>
              <a:prstGeom prst="rect">
                <a:avLst/>
              </a:prstGeom>
              <a:solidFill>
                <a:srgbClr val="00B0F0">
                  <a:alpha val="12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&lt;a  </a:t>
                </a:r>
                <a:r>
                  <a:rPr lang="en-US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href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"</a:t>
                </a: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lang="ru-RU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метка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"&gt;</a:t>
                </a:r>
                <a:r>
                  <a:rPr lang="ru-R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Перейти до </a:t>
                </a:r>
                <a:r>
                  <a:rPr lang="ru-RU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глави</a:t>
                </a:r>
                <a:r>
                  <a:rPr lang="ru-R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&lt;/a&gt;</a:t>
                </a:r>
                <a:endParaRPr lang="ru-RU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9512" y="3487422"/>
                <a:ext cx="8378039" cy="25625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У </a:t>
                </a:r>
                <a:r>
                  <a:rPr lang="ru-RU" b="1" dirty="0" err="1">
                    <a:latin typeface="Courier New" pitchFamily="49" charset="0"/>
                    <a:cs typeface="Courier New" pitchFamily="49" charset="0"/>
                  </a:rPr>
                  <a:t>змісті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b="1" dirty="0" err="1">
                    <a:latin typeface="Courier New" pitchFamily="49" charset="0"/>
                    <a:cs typeface="Courier New" pitchFamily="49" charset="0"/>
                  </a:rPr>
                  <a:t>перераховуємо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b="1" dirty="0" err="1">
                    <a:latin typeface="Courier New" pitchFamily="49" charset="0"/>
                    <a:cs typeface="Courier New" pitchFamily="49" charset="0"/>
                  </a:rPr>
                  <a:t>посилання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b="1" dirty="0" err="1">
                    <a:latin typeface="Courier New" pitchFamily="49" charset="0"/>
                    <a:cs typeface="Courier New" pitchFamily="49" charset="0"/>
                  </a:rPr>
                  <a:t>потрібні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b="1" dirty="0" err="1">
                    <a:latin typeface="Courier New" pitchFamily="49" charset="0"/>
                    <a:cs typeface="Courier New" pitchFamily="49" charset="0"/>
                  </a:rPr>
                  <a:t>частини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 тексту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251520" y="540578"/>
            <a:ext cx="86409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Внутрішні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посилання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призначені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навігації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за текстом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однієї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сторінки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2267744" y="2142149"/>
            <a:ext cx="648072" cy="200693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352428" y="41849"/>
            <a:ext cx="25282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link_anchors.html</a:t>
            </a:r>
          </a:p>
        </p:txBody>
      </p:sp>
    </p:spTree>
    <p:extLst>
      <p:ext uri="{BB962C8B-B14F-4D97-AF65-F5344CB8AC3E}">
        <p14:creationId xmlns:p14="http://schemas.microsoft.com/office/powerpoint/2010/main" val="29943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199" y="1844824"/>
            <a:ext cx="8640960" cy="369332"/>
          </a:xfrm>
          <a:prstGeom prst="rect">
            <a:avLst/>
          </a:prstGeom>
          <a:solidFill>
            <a:srgbClr val="FFC000">
              <a:alpha val="19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catalog.html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Перейти в каталог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&lt;/a&gt;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012" y="548680"/>
            <a:ext cx="9072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2.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Зовнішні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посилання</a:t>
            </a:r>
            <a:r>
              <a:rPr lang="ru-RU" b="1" dirty="0">
                <a:solidFill>
                  <a:srgbClr val="C00000"/>
                </a:solidFill>
              </a:rPr>
              <a:t> - </a:t>
            </a:r>
            <a:r>
              <a:rPr lang="ru-RU" b="1" dirty="0" err="1"/>
              <a:t>призначені</a:t>
            </a:r>
            <a:r>
              <a:rPr lang="ru-RU" b="1" dirty="0"/>
              <a:t> для </a:t>
            </a:r>
            <a:r>
              <a:rPr lang="ru-RU" b="1" dirty="0" err="1"/>
              <a:t>навігації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ru-RU" b="1" dirty="0" err="1"/>
              <a:t>сторінками</a:t>
            </a:r>
            <a:r>
              <a:rPr lang="ru-RU" b="1" dirty="0"/>
              <a:t> сайту та переходу на </a:t>
            </a:r>
            <a:r>
              <a:rPr lang="ru-RU" b="1" dirty="0" err="1"/>
              <a:t>інші</a:t>
            </a:r>
            <a:r>
              <a:rPr lang="ru-RU" b="1" dirty="0"/>
              <a:t> </a:t>
            </a:r>
            <a:r>
              <a:rPr lang="ru-RU" b="1" dirty="0" err="1"/>
              <a:t>web-сайти</a:t>
            </a:r>
            <a:endParaRPr lang="ru-RU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378689" y="3646374"/>
            <a:ext cx="5613808" cy="2190248"/>
            <a:chOff x="539552" y="2835032"/>
            <a:chExt cx="5613808" cy="2190248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284984"/>
              <a:ext cx="5474947" cy="174029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08944" y="2835032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Ви</a:t>
              </a:r>
              <a:r>
                <a:rPr lang="uk-UA" dirty="0" err="1">
                  <a:solidFill>
                    <a:srgbClr val="FF0000"/>
                  </a:solidFill>
                </a:rPr>
                <a:t>гляд</a:t>
              </a:r>
              <a:r>
                <a:rPr lang="uk-UA" dirty="0">
                  <a:solidFill>
                    <a:srgbClr val="FF0000"/>
                  </a:solidFill>
                </a:rPr>
                <a:t>  посилання </a:t>
              </a:r>
              <a:r>
                <a:rPr lang="ru-RU" dirty="0">
                  <a:solidFill>
                    <a:srgbClr val="FF0000"/>
                  </a:solidFill>
                </a:rPr>
                <a:t>в </a:t>
              </a:r>
              <a:r>
                <a:rPr lang="ru-RU" dirty="0" err="1">
                  <a:solidFill>
                    <a:srgbClr val="FF0000"/>
                  </a:solidFill>
                </a:rPr>
                <a:t>браузері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Прямая со стрелкой 11"/>
          <p:cNvCxnSpPr/>
          <p:nvPr/>
        </p:nvCxnSpPr>
        <p:spPr>
          <a:xfrm flipH="1">
            <a:off x="3779912" y="2163616"/>
            <a:ext cx="2879232" cy="28028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352428" y="41849"/>
            <a:ext cx="25282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link_anchors.html</a:t>
            </a:r>
          </a:p>
        </p:txBody>
      </p:sp>
    </p:spTree>
    <p:extLst>
      <p:ext uri="{BB962C8B-B14F-4D97-AF65-F5344CB8AC3E}">
        <p14:creationId xmlns:p14="http://schemas.microsoft.com/office/powerpoint/2010/main" val="219113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94041"/>
            <a:ext cx="151216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  </a:t>
            </a:r>
            <a:r>
              <a:rPr lang="en-US" dirty="0"/>
              <a:t>Lab</a:t>
            </a:r>
            <a:r>
              <a:rPr lang="ru-RU" dirty="0"/>
              <a:t> 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908720"/>
            <a:ext cx="8784976" cy="1200329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каталозі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lab_1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знаходиться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файл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файлу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розбитий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розділи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Завдання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зробити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за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допомогою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посилань-якорів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навігацію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за параграфами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20" y="3212976"/>
            <a:ext cx="8928992" cy="1477328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каталозі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знаходяться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файли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index.html,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one.html, two.html, three.html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Завдання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зробити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за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допомогою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гіперпосилань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собою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сторінки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A2C82-66FD-220A-D1D3-696BE06D06FC}"/>
              </a:ext>
            </a:extLst>
          </p:cNvPr>
          <p:cNvSpPr txBox="1"/>
          <p:nvPr/>
        </p:nvSpPr>
        <p:spPr>
          <a:xfrm>
            <a:off x="107504" y="2699628"/>
            <a:ext cx="151216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  </a:t>
            </a:r>
            <a:r>
              <a:rPr lang="en-US" dirty="0"/>
              <a:t>Lab</a:t>
            </a:r>
            <a:r>
              <a:rPr lang="ru-RU" dirty="0"/>
              <a:t>  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26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8784976" cy="2339102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замовчуванням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при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натисканні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гіпер-посиланні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нова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сторінка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відкривається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цьому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ж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вікні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Для того,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щоб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нову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сторінку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відкривати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в новому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вікні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треба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вказати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_blank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замовчуванням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_self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one.html</a:t>
            </a:r>
            <a:r>
              <a:rPr lang="ru-R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_blank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  <a:r>
              <a:rPr lang="uk-UA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оловна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ru-RU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5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357" y="2672916"/>
            <a:ext cx="8820980" cy="1800200"/>
          </a:xfrm>
          <a:prstGeom prst="rect">
            <a:avLst/>
          </a:prstGeom>
          <a:solidFill>
            <a:srgbClr val="00B0F0">
              <a:alpha val="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Абсолютна адреса –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адреса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із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зазначенням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протоколу,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вузла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шляху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до файлу. Вони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потрібні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для того,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посилатися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документи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які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знаходяться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поза сайту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http://site.com/path/file.html</a:t>
            </a:r>
            <a:endParaRPr lang="ru-RU" sz="28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508" y="620688"/>
            <a:ext cx="8748972" cy="1872208"/>
          </a:xfrm>
          <a:prstGeom prst="rect">
            <a:avLst/>
          </a:prstGeom>
          <a:solidFill>
            <a:srgbClr val="92D050">
              <a:alpha val="11000"/>
            </a:srgb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Відносні</a:t>
            </a:r>
            <a:r>
              <a:rPr lang="ru-RU" sz="16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URL-</a:t>
            </a:r>
            <a:r>
              <a:rPr lang="ru-RU" sz="1600" b="1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адреси</a:t>
            </a:r>
            <a:r>
              <a:rPr lang="ru-RU" sz="16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- не </a:t>
            </a:r>
            <a:r>
              <a:rPr lang="ru-RU" sz="1600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містять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протоколу, </a:t>
            </a:r>
            <a:r>
              <a:rPr lang="ru-RU" sz="1600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ім'я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сервера і для них браузер </a:t>
            </a:r>
            <a:r>
              <a:rPr lang="ru-RU" sz="1600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використовує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протокол, </a:t>
            </a:r>
            <a:r>
              <a:rPr lang="ru-RU" sz="1600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ім'я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сервера </a:t>
            </a:r>
            <a:r>
              <a:rPr lang="ru-RU" sz="1600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поточної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сторінки</a:t>
            </a:r>
            <a:r>
              <a:rPr lang="ru-RU" sz="16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                 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../path/file.html</a:t>
            </a:r>
          </a:p>
          <a:p>
            <a:endParaRPr lang="ru-RU" sz="1600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Чому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такі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адреси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називаються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відносними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тому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вони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вказують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розташування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документа сайту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щодо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поточної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сторінки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.</a:t>
            </a:r>
            <a:endParaRPr lang="ru-RU" sz="1600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71336"/>
            <a:ext cx="70567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Адресація</a:t>
            </a:r>
            <a:r>
              <a:rPr lang="ru-RU" dirty="0"/>
              <a:t> </a:t>
            </a:r>
            <a:r>
              <a:rPr lang="ru-RU" dirty="0" err="1"/>
              <a:t>документів</a:t>
            </a:r>
            <a:r>
              <a:rPr lang="ru-RU" dirty="0"/>
              <a:t> (</a:t>
            </a:r>
            <a:r>
              <a:rPr lang="ru-RU" dirty="0" err="1"/>
              <a:t>файлів</a:t>
            </a:r>
            <a:r>
              <a:rPr lang="ru-RU" dirty="0"/>
              <a:t>) на </a:t>
            </a:r>
            <a:r>
              <a:rPr lang="ru-RU" dirty="0" err="1"/>
              <a:t>html</a:t>
            </a:r>
            <a:r>
              <a:rPr lang="ru-RU" dirty="0"/>
              <a:t> </a:t>
            </a:r>
            <a:r>
              <a:rPr lang="ru-RU" dirty="0" err="1"/>
              <a:t>сторінці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31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3888" y="1196752"/>
            <a:ext cx="54726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Поточним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є файл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index.html</a:t>
            </a:r>
          </a:p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зробити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гіпер-посилання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сторінку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catalog.html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відносною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адресацією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можна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записати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9486" y="2860193"/>
            <a:ext cx="547700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"catalog.html"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710" y="151238"/>
            <a:ext cx="87129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Вар</a:t>
            </a:r>
            <a:r>
              <a:rPr lang="uk-UA" dirty="0">
                <a:solidFill>
                  <a:schemeClr val="accent2"/>
                </a:solidFill>
              </a:rPr>
              <a:t>і</a:t>
            </a:r>
            <a:r>
              <a:rPr lang="ru-RU" dirty="0">
                <a:solidFill>
                  <a:schemeClr val="accent2"/>
                </a:solidFill>
              </a:rPr>
              <a:t>ант 1 </a:t>
            </a:r>
            <a:r>
              <a:rPr lang="ru-RU" dirty="0"/>
              <a:t>–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документи</a:t>
            </a:r>
            <a:r>
              <a:rPr lang="ru-RU" dirty="0"/>
              <a:t> </a:t>
            </a:r>
            <a:r>
              <a:rPr lang="ru-RU" dirty="0" err="1"/>
              <a:t>знаходяться</a:t>
            </a:r>
            <a:r>
              <a:rPr lang="ru-RU" dirty="0"/>
              <a:t> в тому ж самому </a:t>
            </a:r>
            <a:r>
              <a:rPr lang="ru-RU" dirty="0" err="1"/>
              <a:t>каталозі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23927"/>
            <a:ext cx="716363" cy="716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2" y="1196752"/>
            <a:ext cx="3228796" cy="28803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1187460"/>
            <a:ext cx="2370482" cy="1737523"/>
            <a:chOff x="683568" y="-85083"/>
            <a:chExt cx="2370482" cy="173752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764704"/>
              <a:ext cx="710189" cy="8877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17814" y="397369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index.html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568" y="-85083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site.com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343204" y="2860693"/>
            <a:ext cx="1428596" cy="1155522"/>
            <a:chOff x="1703244" y="1588150"/>
            <a:chExt cx="1428596" cy="1155522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855936"/>
              <a:ext cx="710189" cy="88773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703244" y="1588150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catalog.html</a:t>
              </a:r>
              <a:endParaRPr lang="ru-RU" dirty="0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 flipV="1">
            <a:off x="923592" y="1796270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203035" y="1796270"/>
            <a:ext cx="0" cy="17760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194353" y="3572347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187624" y="2432039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Выгнутая вправо стрелка 32"/>
          <p:cNvSpPr/>
          <p:nvPr/>
        </p:nvSpPr>
        <p:spPr>
          <a:xfrm>
            <a:off x="2075892" y="2360031"/>
            <a:ext cx="839924" cy="1429009"/>
          </a:xfrm>
          <a:prstGeom prst="curvedLeftArrow">
            <a:avLst/>
          </a:prstGeom>
          <a:solidFill>
            <a:srgbClr val="0070C0">
              <a:alpha val="68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V="1">
            <a:off x="2113837" y="3150257"/>
            <a:ext cx="278342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36014" y="861986"/>
            <a:ext cx="424847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Поточним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є файл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index.html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зробити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гіпер-посилання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сторінку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gallery.html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знаходиться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в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каталозі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photos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відносною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адресацією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можна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записати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932" y="4452085"/>
            <a:ext cx="75094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"photos/gallety.html"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галереї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932" y="5013176"/>
            <a:ext cx="8752556" cy="1200329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При </a:t>
            </a:r>
            <a:r>
              <a:rPr lang="ru-RU" dirty="0" err="1">
                <a:solidFill>
                  <a:srgbClr val="FF0000"/>
                </a:solidFill>
              </a:rPr>
              <a:t>абсолютній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адресаціі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http://site.com/photos/gallery.html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Перейти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238" y="53068"/>
            <a:ext cx="89555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Вар</a:t>
            </a:r>
            <a:r>
              <a:rPr lang="uk-UA" dirty="0">
                <a:solidFill>
                  <a:schemeClr val="accent2"/>
                </a:solidFill>
              </a:rPr>
              <a:t>і</a:t>
            </a:r>
            <a:r>
              <a:rPr lang="ru-RU" dirty="0">
                <a:solidFill>
                  <a:schemeClr val="accent2"/>
                </a:solidFill>
              </a:rPr>
              <a:t>ант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– документ,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знаходиться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дочірньому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каталозі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73179"/>
            <a:ext cx="716363" cy="716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2" y="851685"/>
            <a:ext cx="4392488" cy="34563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836712"/>
            <a:ext cx="2370482" cy="1737523"/>
            <a:chOff x="683568" y="-85083"/>
            <a:chExt cx="2370482" cy="173752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764704"/>
              <a:ext cx="710189" cy="8877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17814" y="397369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index.html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568" y="-85083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site.com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339752" y="3074858"/>
            <a:ext cx="1347357" cy="1155522"/>
            <a:chOff x="1559228" y="1588150"/>
            <a:chExt cx="1347357" cy="1155522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855936"/>
              <a:ext cx="710189" cy="88773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59228" y="1588150"/>
              <a:ext cx="134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gallery.html</a:t>
              </a:r>
              <a:endParaRPr lang="ru-RU" dirty="0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 flipV="1">
            <a:off x="923592" y="1445522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203035" y="1445522"/>
            <a:ext cx="0" cy="1704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203035" y="3150259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187624" y="2081291"/>
            <a:ext cx="27834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Выгнутая вправо стрелка 32"/>
          <p:cNvSpPr/>
          <p:nvPr/>
        </p:nvSpPr>
        <p:spPr>
          <a:xfrm rot="19813719">
            <a:off x="2552921" y="1392598"/>
            <a:ext cx="1772719" cy="2489982"/>
          </a:xfrm>
          <a:prstGeom prst="curvedLeftArrow">
            <a:avLst>
              <a:gd name="adj1" fmla="val 7878"/>
              <a:gd name="adj2" fmla="val 25781"/>
              <a:gd name="adj3" fmla="val 31738"/>
            </a:avLst>
          </a:prstGeom>
          <a:solidFill>
            <a:srgbClr val="0070C0">
              <a:alpha val="68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95" y="2766502"/>
            <a:ext cx="716363" cy="7163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1377" y="25381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</a:t>
            </a:r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2393280" y="3150257"/>
            <a:ext cx="0" cy="636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388676" y="3792294"/>
            <a:ext cx="20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2737</TotalTime>
  <Words>946</Words>
  <Application>Microsoft Office PowerPoint</Application>
  <PresentationFormat>Экран (4:3)</PresentationFormat>
  <Paragraphs>148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Calibri</vt:lpstr>
      <vt:lpstr>Courier New</vt:lpstr>
      <vt:lpstr>Lucida Sans Unicode</vt:lpstr>
      <vt:lpstr>Verdana</vt:lpstr>
      <vt:lpstr>Wingdings 2</vt:lpstr>
      <vt:lpstr>Wingdings 3</vt:lpstr>
      <vt:lpstr>Тема1</vt:lpstr>
      <vt:lpstr>Links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519</cp:revision>
  <dcterms:modified xsi:type="dcterms:W3CDTF">2022-10-02T19:29:23Z</dcterms:modified>
</cp:coreProperties>
</file>