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90" r:id="rId3"/>
    <p:sldId id="270" r:id="rId4"/>
    <p:sldId id="271" r:id="rId5"/>
    <p:sldId id="314" r:id="rId6"/>
    <p:sldId id="389" r:id="rId7"/>
    <p:sldId id="285" r:id="rId8"/>
    <p:sldId id="274" r:id="rId9"/>
    <p:sldId id="313" r:id="rId10"/>
    <p:sldId id="278" r:id="rId11"/>
    <p:sldId id="288" r:id="rId12"/>
    <p:sldId id="300" r:id="rId13"/>
    <p:sldId id="295" r:id="rId14"/>
    <p:sldId id="304" r:id="rId15"/>
    <p:sldId id="302" r:id="rId16"/>
    <p:sldId id="303" r:id="rId17"/>
    <p:sldId id="32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E6644B4-65A5-4627-939F-F5AC1E1D260F}">
          <p14:sldIdLst>
            <p14:sldId id="256"/>
            <p14:sldId id="390"/>
            <p14:sldId id="270"/>
            <p14:sldId id="271"/>
            <p14:sldId id="314"/>
            <p14:sldId id="389"/>
            <p14:sldId id="285"/>
            <p14:sldId id="274"/>
            <p14:sldId id="313"/>
            <p14:sldId id="278"/>
            <p14:sldId id="288"/>
            <p14:sldId id="300"/>
            <p14:sldId id="295"/>
            <p14:sldId id="304"/>
            <p14:sldId id="302"/>
            <p14:sldId id="303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38" autoAdjust="0"/>
  </p:normalViewPr>
  <p:slideViewPr>
    <p:cSldViewPr>
      <p:cViewPr varScale="1">
        <p:scale>
          <a:sx n="114" d="100"/>
          <a:sy n="114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A73BB-53F0-4879-B27B-271F03EFF40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4601-5097-4E42-926E-E1C31A4D0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2012/WD-html-markup-20121025/eleme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kern="13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Front-end Course</a:t>
            </a:r>
            <a:br>
              <a:rPr lang="en-US" sz="3600" kern="13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br>
              <a:rPr lang="en-US" sz="60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https://academy.beetroot.se</a:t>
            </a:r>
            <a:endParaRPr lang="ru-RU" sz="24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632"/>
            <a:ext cx="4608511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54660" y="44624"/>
            <a:ext cx="303468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Комментар</a:t>
            </a:r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і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620688"/>
            <a:ext cx="9001000" cy="936104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&lt;!–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коментар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він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виводиться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браузером на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екран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2132856"/>
            <a:ext cx="9001000" cy="122413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коментар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написаний у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двох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рядках -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багаторядковий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коментар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--&gt;</a:t>
            </a:r>
            <a:endParaRPr lang="ru-RU" sz="2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00" y="3645024"/>
            <a:ext cx="8820980" cy="40011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 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коментарі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заборонено 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вкладати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ще</a:t>
            </a:r>
            <a:r>
              <a:rPr lang="ru-RU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один 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коментар</a:t>
            </a:r>
            <a:endParaRPr lang="ru-RU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9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18421"/>
              </p:ext>
            </p:extLst>
          </p:nvPr>
        </p:nvGraphicFramePr>
        <p:xfrm>
          <a:off x="107504" y="153432"/>
          <a:ext cx="891569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Елемент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Призначення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&lt;p&gt;…&lt;/p&gt;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параграф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2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&lt;div&gt;…&lt;/div&gt;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блок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baseline="0" dirty="0" err="1">
                          <a:solidFill>
                            <a:schemeClr val="tx1"/>
                          </a:solidFill>
                        </a:rPr>
                        <a:t>сторінці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переніс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рядка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&lt;span&gt;&lt;/span&gt;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цей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елемент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можна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укласти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частину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рядка для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форматування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inline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7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35332"/>
            <a:ext cx="2669468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Заголовки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79512" y="980729"/>
            <a:ext cx="3175000" cy="38884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lIns="0" tIns="0" rIns="0" bIns="0"/>
          <a:lstStyle/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1&gt;</a:t>
            </a:r>
            <a:r>
              <a:rPr lang="ru-RU" sz="2000" b="1" dirty="0">
                <a:latin typeface="Courier New" pitchFamily="49" charset="0"/>
              </a:rPr>
              <a:t>Заголовок 1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1&gt;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2&gt;</a:t>
            </a:r>
            <a:r>
              <a:rPr lang="ru-RU" sz="2000" b="1" dirty="0">
                <a:latin typeface="Courier New" pitchFamily="49" charset="0"/>
              </a:rPr>
              <a:t>Заголовок 2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2&gt;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3&gt;</a:t>
            </a:r>
            <a:r>
              <a:rPr lang="ru-RU" sz="2000" b="1" dirty="0">
                <a:latin typeface="Courier New" pitchFamily="49" charset="0"/>
              </a:rPr>
              <a:t>Заголовок 3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3&gt;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4&gt;</a:t>
            </a:r>
            <a:r>
              <a:rPr lang="ru-RU" sz="2000" b="1" dirty="0">
                <a:latin typeface="Courier New" pitchFamily="49" charset="0"/>
              </a:rPr>
              <a:t>Заголовок 4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4&gt;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5&gt;</a:t>
            </a:r>
            <a:r>
              <a:rPr lang="ru-RU" sz="2000" b="1" dirty="0">
                <a:latin typeface="Courier New" pitchFamily="49" charset="0"/>
              </a:rPr>
              <a:t>Заголовок 5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5&gt;</a:t>
            </a:r>
          </a:p>
          <a:p>
            <a:pPr marL="228600" indent="-228600" eaLnBrk="0" hangingPunct="0"/>
            <a:endParaRPr lang="ru-RU" sz="2000" b="1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6&gt;</a:t>
            </a:r>
            <a:r>
              <a:rPr lang="ru-RU" sz="2000" b="1" dirty="0">
                <a:latin typeface="Courier New" pitchFamily="49" charset="0"/>
              </a:rPr>
              <a:t>Заголовок 6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6&gt;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980729"/>
            <a:ext cx="2979265" cy="3888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C5C34-E228-E3D1-3AB7-EA8EE3110D47}"/>
              </a:ext>
            </a:extLst>
          </p:cNvPr>
          <p:cNvSpPr txBox="1"/>
          <p:nvPr/>
        </p:nvSpPr>
        <p:spPr>
          <a:xfrm>
            <a:off x="107322" y="5229200"/>
            <a:ext cx="892935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h1 – h6 -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</a:t>
            </a:r>
            <a:r>
              <a:rPr lang="uk-U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але вони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можуть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тільки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строчний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27025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229C39-477C-3F55-6A58-EA57F32E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" y="2514036"/>
            <a:ext cx="8286465" cy="1829928"/>
          </a:xfrm>
          <a:prstGeom prst="rect">
            <a:avLst/>
          </a:prstGeom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44624"/>
            <a:ext cx="396044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 (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параграф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67407" y="522546"/>
            <a:ext cx="8869089" cy="1754326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 err="1">
                <a:latin typeface="Courier New" pitchFamily="49" charset="0"/>
              </a:rPr>
              <a:t>Параграфи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призначені</a:t>
            </a:r>
            <a:r>
              <a:rPr lang="ru-RU" b="1" dirty="0">
                <a:latin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</a:rPr>
              <a:t>логічного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форматування</a:t>
            </a:r>
            <a:r>
              <a:rPr lang="ru-RU" b="1" dirty="0">
                <a:latin typeface="Courier New" pitchFamily="49" charset="0"/>
              </a:rPr>
              <a:t> тексту.</a:t>
            </a:r>
          </a:p>
          <a:p>
            <a:pPr eaLnBrk="0" hangingPunct="0"/>
            <a:r>
              <a:rPr lang="ru-RU" b="1" dirty="0" err="1">
                <a:latin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</a:rPr>
              <a:t> ними </a:t>
            </a:r>
            <a:r>
              <a:rPr lang="ru-RU" b="1" dirty="0" err="1">
                <a:latin typeface="Courier New" pitchFamily="49" charset="0"/>
              </a:rPr>
              <a:t>утворюється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простір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візуально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розділяти</a:t>
            </a:r>
            <a:r>
              <a:rPr lang="ru-RU" b="1" dirty="0">
                <a:latin typeface="Courier New" pitchFamily="49" charset="0"/>
              </a:rPr>
              <a:t> текст на </a:t>
            </a:r>
            <a:r>
              <a:rPr lang="ru-RU" b="1" dirty="0" err="1">
                <a:latin typeface="Courier New" pitchFamily="49" charset="0"/>
              </a:rPr>
              <a:t>параграфи</a:t>
            </a:r>
            <a:endParaRPr lang="ru-RU" b="1" dirty="0">
              <a:latin typeface="Courier New" pitchFamily="49" charset="0"/>
            </a:endParaRPr>
          </a:p>
          <a:p>
            <a:pPr eaLnBrk="0" hangingPunct="0"/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&lt;/p&gt;</a:t>
            </a:r>
          </a:p>
          <a:p>
            <a:pPr eaLnBrk="0" hangingPunct="0"/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ru-RU" b="1" dirty="0" err="1">
                <a:latin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другий</a:t>
            </a:r>
            <a:r>
              <a:rPr lang="ru-RU" b="1" dirty="0">
                <a:latin typeface="Courier New" pitchFamily="49" charset="0"/>
              </a:rPr>
              <a:t> параграф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endParaRPr lang="en-US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907704" y="3501008"/>
            <a:ext cx="0" cy="43204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1979712" y="3717032"/>
            <a:ext cx="2952328" cy="72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7844" y="4447799"/>
            <a:ext cx="35283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Простір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параграфами</a:t>
            </a:r>
          </a:p>
        </p:txBody>
      </p:sp>
    </p:spTree>
    <p:extLst>
      <p:ext uri="{BB962C8B-B14F-4D97-AF65-F5344CB8AC3E}">
        <p14:creationId xmlns:p14="http://schemas.microsoft.com/office/powerpoint/2010/main" val="38275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43081"/>
            <a:ext cx="2687299" cy="271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4624"/>
            <a:ext cx="518457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Перенесення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рядків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тексту у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браузері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539388"/>
            <a:ext cx="8892480" cy="369332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Браузер переносить текст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рядок за символом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пробілу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719145"/>
            <a:ext cx="482453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Всего есть 3 пробельных символа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1. пробел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2. табуляция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клавиша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3. клавиша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779912" y="2223202"/>
            <a:ext cx="2592288" cy="1304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5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87246"/>
            <a:ext cx="576064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–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переніс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на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новий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рядок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35496" y="489446"/>
            <a:ext cx="9036496" cy="923330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solidFill>
                  <a:srgbClr val="00B050"/>
                </a:solidFill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First string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br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Second string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Third string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ru-RU" b="1" dirty="0">
                <a:solidFill>
                  <a:srgbClr val="00B050"/>
                </a:solidFill>
                <a:latin typeface="Courier New" pitchFamily="49" charset="0"/>
              </a:rPr>
              <a:t>&lt;/p&gt;</a:t>
            </a:r>
            <a:endParaRPr lang="en-US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6CB3F-FB30-6418-1957-23225059F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4123528" cy="42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0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4624"/>
            <a:ext cx="662473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Елемент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–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горизонтальна л</a:t>
            </a:r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і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нія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67407" y="692696"/>
            <a:ext cx="8869089" cy="2616101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b="1" dirty="0"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 err="1">
                <a:latin typeface="Courier New" pitchFamily="49" charset="0"/>
              </a:rPr>
              <a:t>Параграфи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призначені</a:t>
            </a:r>
            <a:r>
              <a:rPr lang="ru-RU" b="1" dirty="0">
                <a:latin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</a:rPr>
              <a:t>логічного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форматування</a:t>
            </a:r>
            <a:r>
              <a:rPr lang="ru-RU" b="1" dirty="0">
                <a:latin typeface="Courier New" pitchFamily="49" charset="0"/>
              </a:rPr>
              <a:t> тексту. </a:t>
            </a:r>
            <a:r>
              <a:rPr lang="ru-RU" b="1" dirty="0" err="1">
                <a:latin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</a:rPr>
              <a:t> ними </a:t>
            </a:r>
            <a:r>
              <a:rPr lang="ru-RU" b="1" dirty="0" err="1">
                <a:latin typeface="Courier New" pitchFamily="49" charset="0"/>
              </a:rPr>
              <a:t>утворюється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простір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візуально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розділяти</a:t>
            </a:r>
            <a:r>
              <a:rPr lang="ru-RU" b="1" dirty="0">
                <a:latin typeface="Courier New" pitchFamily="49" charset="0"/>
              </a:rPr>
              <a:t> текст на </a:t>
            </a:r>
            <a:r>
              <a:rPr lang="ru-RU" b="1" dirty="0" err="1">
                <a:latin typeface="Courier New" pitchFamily="49" charset="0"/>
              </a:rPr>
              <a:t>параграфи</a:t>
            </a:r>
            <a:r>
              <a:rPr lang="ru-RU" b="1" dirty="0">
                <a:latin typeface="Courier New" pitchFamily="49" charset="0"/>
              </a:rPr>
              <a:t>.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&lt;/p&gt;</a:t>
            </a:r>
          </a:p>
          <a:p>
            <a:pPr eaLnBrk="0" hangingPunct="0"/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hr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&lt;p&gt;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другий</a:t>
            </a:r>
            <a:r>
              <a:rPr lang="ru-RU" b="1" dirty="0">
                <a:latin typeface="Courier New" pitchFamily="49" charset="0"/>
              </a:rPr>
              <a:t> параграф </a:t>
            </a:r>
          </a:p>
          <a:p>
            <a:pPr eaLnBrk="0" hangingPunct="0"/>
            <a:r>
              <a:rPr lang="ru-RU" b="1" dirty="0">
                <a:latin typeface="Courier New" pitchFamily="49" charset="0"/>
              </a:rPr>
              <a:t>&lt;/p&gt;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8110A6-84A6-93C6-D4D8-FE633405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78133"/>
            <a:ext cx="8980143" cy="1983115"/>
          </a:xfrm>
          <a:prstGeom prst="rect">
            <a:avLst/>
          </a:prstGeom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827584" y="2348880"/>
            <a:ext cx="259228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3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352928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everybody</a:t>
            </a:r>
            <a:endParaRPr lang="ru-RU" sz="4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1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48680"/>
            <a:ext cx="8856984" cy="76944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будемо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набирати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код у файлах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розширення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.html</a:t>
            </a:r>
            <a:endParaRPr lang="ru-R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index.html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dirty="0">
                <a:latin typeface="Courier New" pitchFamily="49" charset="0"/>
                <a:cs typeface="Courier New" pitchFamily="49" charset="0"/>
              </a:rPr>
              <a:t>або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myfile.html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2859" y="35332"/>
            <a:ext cx="168323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lang="uk-U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373" y="4127837"/>
            <a:ext cx="892935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Контент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HTML-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текст,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зображення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відео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аудіо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Тобто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сутності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треба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відобразити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html-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сторінці</a:t>
            </a:r>
            <a:endParaRPr 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E04A0-E3B6-0A6D-568C-7687A90B4453}"/>
              </a:ext>
            </a:extLst>
          </p:cNvPr>
          <p:cNvSpPr txBox="1"/>
          <p:nvPr/>
        </p:nvSpPr>
        <p:spPr>
          <a:xfrm>
            <a:off x="109668" y="1545759"/>
            <a:ext cx="892935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/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файл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називають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HTML-документом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сторінкою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HTML)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документи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файли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зберігаються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серверах (на хостингах)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 точки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зору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мережі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Інтернет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розширення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файлу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жодного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оскільки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 сервера браузер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отримує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-файл у явному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вигляді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-код</a:t>
            </a:r>
          </a:p>
        </p:txBody>
      </p:sp>
    </p:spTree>
    <p:extLst>
      <p:ext uri="{BB962C8B-B14F-4D97-AF65-F5344CB8AC3E}">
        <p14:creationId xmlns:p14="http://schemas.microsoft.com/office/powerpoint/2010/main" val="19977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5593" y="1569918"/>
            <a:ext cx="918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&lt;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19" y="1580599"/>
            <a:ext cx="478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tag</a:t>
            </a:r>
            <a:r>
              <a:rPr lang="ru-RU" sz="7200" b="1" dirty="0">
                <a:solidFill>
                  <a:srgbClr val="C00000"/>
                </a:solidFill>
              </a:rPr>
              <a:t>_</a:t>
            </a:r>
            <a:r>
              <a:rPr lang="en-US" sz="7200" b="1" dirty="0">
                <a:solidFill>
                  <a:srgbClr val="C00000"/>
                </a:solidFill>
              </a:rPr>
              <a:t>name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463" y="1569918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7200" b="1" dirty="0">
                <a:solidFill>
                  <a:srgbClr val="C00000"/>
                </a:solidFill>
              </a:rPr>
              <a:t> </a:t>
            </a:r>
            <a:r>
              <a:rPr lang="en-US" sz="7200" b="1" dirty="0">
                <a:solidFill>
                  <a:srgbClr val="C00000"/>
                </a:solidFill>
              </a:rPr>
              <a:t>&gt;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61" y="3284984"/>
            <a:ext cx="1943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&lt;html&gt;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4434" y="3284983"/>
            <a:ext cx="1208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&lt;p&gt;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49" y="3318083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&lt;div&gt;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3318083"/>
            <a:ext cx="1771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</a:t>
            </a:r>
            <a:r>
              <a:rPr lang="en-US" sz="3600" b="1" dirty="0" err="1"/>
              <a:t>img</a:t>
            </a:r>
            <a:r>
              <a:rPr lang="en-US" sz="3600" b="1" dirty="0"/>
              <a:t>&gt;</a:t>
            </a:r>
            <a:endParaRPr lang="ru-RU" sz="3600" b="1" dirty="0"/>
          </a:p>
          <a:p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07140" y="2852936"/>
            <a:ext cx="151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Наприклад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6" y="35332"/>
            <a:ext cx="3201043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Тегова</a:t>
            </a:r>
            <a:r>
              <a:rPr lang="ru-R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модель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40" y="480154"/>
            <a:ext cx="89293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Контент у HTML–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документі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полягає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у теги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A7D1B-BFEF-8151-7284-6E59D5FE6ED0}"/>
              </a:ext>
            </a:extLst>
          </p:cNvPr>
          <p:cNvSpPr txBox="1"/>
          <p:nvPr/>
        </p:nvSpPr>
        <p:spPr>
          <a:xfrm>
            <a:off x="107140" y="4509120"/>
            <a:ext cx="8929356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імена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тегів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мові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заздалегідь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визначені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розробник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свої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імена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тегів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Існуючі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теги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переглянути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сайті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консорціуму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</a:p>
          <a:p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linkClick r:id="rId2"/>
              </a:rPr>
              <a:t>https://www.w3.org/TR/2012/WD-html-markup-20121025/elements.html</a:t>
            </a:r>
            <a:r>
              <a:rPr lang="en-US" b="1" dirty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04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548680"/>
            <a:ext cx="8208912" cy="2956266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Парні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теги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теги, </a:t>
            </a:r>
            <a:r>
              <a:rPr lang="ru-RU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мають</a:t>
            </a:r>
            <a:r>
              <a:rPr lang="ru-RU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закриваючу</a:t>
            </a:r>
            <a:r>
              <a:rPr lang="ru-RU" sz="16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пару</a:t>
            </a:r>
            <a:endParaRPr lang="en-US" sz="16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&lt;html&gt;…… &lt;/html&gt;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&lt;head&gt;…… &lt;/head&gt;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&lt;div&gt;…… &lt;/div&gt;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1979712" y="120570"/>
            <a:ext cx="504056" cy="2808312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 rot="5400000">
            <a:off x="1979712" y="912657"/>
            <a:ext cx="504056" cy="2808312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1763688" y="1920769"/>
            <a:ext cx="504056" cy="2376264"/>
          </a:xfrm>
          <a:prstGeom prst="rightBrace">
            <a:avLst>
              <a:gd name="adj1" fmla="val 8333"/>
              <a:gd name="adj2" fmla="val 5149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76056" y="1560730"/>
            <a:ext cx="3456384" cy="1152128"/>
          </a:xfrm>
          <a:prstGeom prst="roundRect">
            <a:avLst/>
          </a:prstGeom>
          <a:solidFill>
            <a:srgbClr val="FFC00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Контейнер,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також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включати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інші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теги, текст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635896" y="1524726"/>
            <a:ext cx="144016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3635896" y="2208802"/>
            <a:ext cx="1440160" cy="108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203848" y="2568842"/>
            <a:ext cx="1872208" cy="540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6" y="3717032"/>
            <a:ext cx="8208912" cy="2520280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параграф </a:t>
            </a:r>
            <a:r>
              <a:rPr lang="uk-UA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текстом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 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&lt;/div&gt;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5332"/>
            <a:ext cx="165618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Види</a:t>
            </a:r>
            <a:r>
              <a:rPr lang="ru-R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тегів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4624"/>
            <a:ext cx="8856984" cy="1656184"/>
          </a:xfrm>
          <a:prstGeom prst="rect">
            <a:avLst/>
          </a:prstGeom>
          <a:solidFill>
            <a:srgbClr val="FFFF00">
              <a:alpha val="11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err="1">
                <a:solidFill>
                  <a:srgbClr val="C00000"/>
                </a:solidFill>
              </a:rPr>
              <a:t>Поодинокі</a:t>
            </a:r>
            <a:r>
              <a:rPr lang="ru-RU" dirty="0">
                <a:solidFill>
                  <a:srgbClr val="C00000"/>
                </a:solidFill>
              </a:rPr>
              <a:t> теги, </a:t>
            </a:r>
            <a:r>
              <a:rPr lang="ru-RU" dirty="0" err="1">
                <a:solidFill>
                  <a:srgbClr val="C00000"/>
                </a:solidFill>
              </a:rPr>
              <a:t>наприклад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&lt;meta&gt;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8712968" cy="2520280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uk-UA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ru-RU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перший рядок тексту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другий</a:t>
            </a:r>
            <a:r>
              <a:rPr lang="ru-RU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рядок тексту рядок тексту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="myimg.jpg"&gt;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4619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088" y="476672"/>
            <a:ext cx="9009408" cy="64807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лемент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пара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тегів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відкриває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закриває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розміщені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ними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символьні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(текст,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код)         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9933" y="1340768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&lt;/tag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492896"/>
            <a:ext cx="1287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tag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/>
          <p:cNvCxnSpPr>
            <a:endCxn id="2" idx="0"/>
          </p:cNvCxnSpPr>
          <p:nvPr/>
        </p:nvCxnSpPr>
        <p:spPr>
          <a:xfrm flipH="1">
            <a:off x="751270" y="1802433"/>
            <a:ext cx="2020530" cy="690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327012" y="1737829"/>
            <a:ext cx="776357" cy="755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168" y="2500410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 tag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28785" y="3284984"/>
            <a:ext cx="8447671" cy="792088"/>
            <a:chOff x="228785" y="2276872"/>
            <a:chExt cx="8447671" cy="792088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3347864" y="2276872"/>
              <a:ext cx="5328592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web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785" y="2483604"/>
              <a:ext cx="1976823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Element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Прямая со стрелкой 31"/>
            <p:cNvCxnSpPr>
              <a:endCxn id="30" idx="1"/>
            </p:cNvCxnSpPr>
            <p:nvPr/>
          </p:nvCxnSpPr>
          <p:spPr>
            <a:xfrm>
              <a:off x="2195736" y="2672916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228784" y="4365104"/>
            <a:ext cx="8447672" cy="792088"/>
            <a:chOff x="228784" y="3356992"/>
            <a:chExt cx="8447672" cy="79208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3347864" y="3356992"/>
              <a:ext cx="5328592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 paragraph</a:t>
              </a:r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784" y="3563724"/>
              <a:ext cx="1563248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Element</a:t>
              </a:r>
              <a:r>
                <a:rPr lang="ru-RU" dirty="0"/>
                <a:t> </a:t>
              </a:r>
              <a:r>
                <a:rPr lang="en-US" dirty="0"/>
                <a:t> p</a:t>
              </a:r>
              <a:endParaRPr lang="ru-RU" dirty="0"/>
            </a:p>
          </p:txBody>
        </p:sp>
        <p:cxnSp>
          <p:nvCxnSpPr>
            <p:cNvPr id="36" name="Прямая со стрелкой 35"/>
            <p:cNvCxnSpPr>
              <a:stCxn id="35" idx="3"/>
              <a:endCxn id="34" idx="1"/>
            </p:cNvCxnSpPr>
            <p:nvPr/>
          </p:nvCxnSpPr>
          <p:spPr>
            <a:xfrm>
              <a:off x="1792032" y="3748390"/>
              <a:ext cx="1555832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228784" y="5445224"/>
            <a:ext cx="8447672" cy="1296144"/>
            <a:chOff x="228784" y="3356992"/>
            <a:chExt cx="8447672" cy="1296144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3347864" y="3356992"/>
              <a:ext cx="5328592" cy="12961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&lt;div&gt;</a:t>
              </a:r>
            </a:p>
            <a:p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 paragraph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</a:p>
            <a:p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Second paragraph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  <a:endPara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&lt;/div&gt;</a:t>
              </a:r>
              <a:endPara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784" y="3820398"/>
              <a:ext cx="1838965" cy="369332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Element</a:t>
              </a:r>
              <a:r>
                <a:rPr lang="ru-RU" dirty="0"/>
                <a:t> </a:t>
              </a:r>
              <a:r>
                <a:rPr lang="en-US" dirty="0"/>
                <a:t> div</a:t>
              </a:r>
              <a:endParaRPr lang="ru-RU" dirty="0"/>
            </a:p>
          </p:txBody>
        </p:sp>
        <p:cxnSp>
          <p:nvCxnSpPr>
            <p:cNvPr id="40" name="Прямая со стрелкой 39"/>
            <p:cNvCxnSpPr>
              <a:stCxn id="39" idx="3"/>
              <a:endCxn id="38" idx="1"/>
            </p:cNvCxnSpPr>
            <p:nvPr/>
          </p:nvCxnSpPr>
          <p:spPr>
            <a:xfrm>
              <a:off x="2067749" y="4005064"/>
              <a:ext cx="12801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6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259632" y="3429000"/>
            <a:ext cx="7781151" cy="288032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1547500"/>
            <a:ext cx="7781151" cy="1881500"/>
          </a:xfrm>
          <a:prstGeom prst="rect">
            <a:avLst/>
          </a:prstGeom>
          <a:solidFill>
            <a:srgbClr val="92D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504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5496" y="1340768"/>
            <a:ext cx="9001000" cy="5328592"/>
            <a:chOff x="35496" y="476672"/>
            <a:chExt cx="9001000" cy="5328592"/>
          </a:xfrm>
        </p:grpSpPr>
        <p:sp>
          <p:nvSpPr>
            <p:cNvPr id="2" name="TextBox 1"/>
            <p:cNvSpPr txBox="1"/>
            <p:nvPr/>
          </p:nvSpPr>
          <p:spPr>
            <a:xfrm>
              <a:off x="107504" y="47667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496" y="543593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&lt;/html&gt;</a:t>
              </a:r>
              <a:endPara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1187624" y="755412"/>
              <a:ext cx="7848872" cy="4771112"/>
              <a:chOff x="1187624" y="755412"/>
              <a:chExt cx="7848872" cy="477111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87624" y="755412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&lt;head&gt;</a:t>
                </a:r>
                <a:endParaRPr lang="ru-RU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44580" y="226758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ru-RU"/>
                </a:defPPr>
                <a:lvl1pPr>
                  <a:defRPr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&lt;/head&gt;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44580" y="262762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&lt;body&gt;</a:t>
                </a:r>
                <a:endParaRPr lang="ru-RU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6565" y="5157192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ru-RU"/>
                </a:defPPr>
                <a:lvl1pPr>
                  <a:defRPr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&lt;/body&gt;</a:t>
                </a:r>
                <a:endParaRPr lang="ru-R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42909" y="908720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&lt;title&gt;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Document’s title</a:t>
                </a:r>
                <a:r>
                  <a:rPr lang="en-US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&lt;/title&gt;</a:t>
                </a:r>
                <a:endParaRPr lang="ru-RU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2123728" y="1254429"/>
                <a:ext cx="6912768" cy="710788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Службова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інформація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(теги &lt;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meta&gt;),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опис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стилів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підключення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стильових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файлів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ru-RU" b="1" i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файлів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JS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2123728" y="3078252"/>
                <a:ext cx="6912768" cy="1934924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tags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JS code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text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images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media files</a:t>
                </a:r>
                <a:r>
                  <a:rPr lang="ru-RU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b="1" i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etc.</a:t>
                </a:r>
                <a:endParaRPr lang="ru-RU" b="1" i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07504" y="116632"/>
            <a:ext cx="8928992" cy="92333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Будь-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документ повинен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мати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обов'язкові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елементи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Один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кореневий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&gt;…&lt;/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Два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розділи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&lt;head&gt;…&lt;/head&gt; 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та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&lt;body&gt;…&lt;/body&gt;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88657"/>
            <a:ext cx="4536504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Обробка</a:t>
            </a:r>
            <a:r>
              <a:rPr lang="ru-RU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браузерами </a:t>
            </a:r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пробілів</a:t>
            </a:r>
            <a:endParaRPr lang="ru-RU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C37F5-D71C-079B-19B3-DC8F601931B4}"/>
              </a:ext>
            </a:extLst>
          </p:cNvPr>
          <p:cNvSpPr txBox="1"/>
          <p:nvPr/>
        </p:nvSpPr>
        <p:spPr>
          <a:xfrm>
            <a:off x="107322" y="620688"/>
            <a:ext cx="892935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Браузери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ігнорують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пробілів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йдуть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поспіль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словами і символами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і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стискають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їх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 одного.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Перенесення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символів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браузери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здійснюють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пробілами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43808" y="140995"/>
            <a:ext cx="3754760" cy="369332"/>
          </a:xfr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Класифікація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елементів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0728"/>
            <a:ext cx="8568952" cy="864096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Структурн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обов'язкові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для документа</a:t>
            </a:r>
          </a:p>
          <a:p>
            <a:pPr algn="ctr"/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html, head, body)</a:t>
            </a:r>
            <a:endParaRPr lang="ru-RU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204864"/>
            <a:ext cx="8568952" cy="864096"/>
          </a:xfrm>
          <a:prstGeom prst="rect">
            <a:avLst/>
          </a:prstGeom>
          <a:solidFill>
            <a:srgbClr val="92D050">
              <a:alpha val="14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Блочні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призначені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для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формування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блоків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div, p, H1 – H2, pre, …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501008"/>
            <a:ext cx="8568952" cy="864096"/>
          </a:xfrm>
          <a:prstGeom prst="rect">
            <a:avLst/>
          </a:prstGeom>
          <a:solidFill>
            <a:srgbClr val="00B0F0">
              <a:alpha val="12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Текстові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створюють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розмітку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текстів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span, strong, u, i, small, …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869160"/>
            <a:ext cx="8568952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Спеційні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порожнього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рядка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містять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контенту) </a:t>
            </a:r>
          </a:p>
          <a:p>
            <a:pPr algn="ctr"/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embed, …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7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897</Words>
  <Application>Microsoft Office PowerPoint</Application>
  <PresentationFormat>Экран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Calibri</vt:lpstr>
      <vt:lpstr>Courier New</vt:lpstr>
      <vt:lpstr>Lucida Sans Unicode</vt:lpstr>
      <vt:lpstr>Verdana</vt:lpstr>
      <vt:lpstr>Wingdings 2</vt:lpstr>
      <vt:lpstr>Wingdings 3</vt:lpstr>
      <vt:lpstr>Открытая</vt:lpstr>
      <vt:lpstr>Front-end Course  https://academy.beetroot.se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Класифікація елементів</vt:lpstr>
      <vt:lpstr>Комментарі</vt:lpstr>
      <vt:lpstr>Презентация PowerPoint</vt:lpstr>
      <vt:lpstr>Заголовки</vt:lpstr>
      <vt:lpstr>Eлемент  p  (параграф)</vt:lpstr>
      <vt:lpstr>Перенесення рядків тексту у браузері</vt:lpstr>
      <vt:lpstr>Елемент  br – переніс на новий рядок</vt:lpstr>
      <vt:lpstr>Елемент  &lt;hr&gt; – горизонтальна лінія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509</cp:revision>
  <dcterms:created xsi:type="dcterms:W3CDTF">2010-11-04T13:16:08Z</dcterms:created>
  <dcterms:modified xsi:type="dcterms:W3CDTF">2022-10-02T18:19:21Z</dcterms:modified>
</cp:coreProperties>
</file>