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557" r:id="rId2"/>
    <p:sldId id="477" r:id="rId3"/>
    <p:sldId id="479" r:id="rId4"/>
    <p:sldId id="531" r:id="rId5"/>
    <p:sldId id="559" r:id="rId6"/>
    <p:sldId id="480" r:id="rId7"/>
    <p:sldId id="542" r:id="rId8"/>
    <p:sldId id="540" r:id="rId9"/>
    <p:sldId id="541" r:id="rId10"/>
    <p:sldId id="539" r:id="rId11"/>
    <p:sldId id="532" r:id="rId12"/>
    <p:sldId id="543" r:id="rId13"/>
    <p:sldId id="544" r:id="rId14"/>
    <p:sldId id="560" r:id="rId15"/>
    <p:sldId id="561" r:id="rId16"/>
    <p:sldId id="442" r:id="rId17"/>
    <p:sldId id="556" r:id="rId18"/>
    <p:sldId id="562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07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404" autoAdjust="0"/>
  </p:normalViewPr>
  <p:slideViewPr>
    <p:cSldViewPr showGuides="1">
      <p:cViewPr varScale="1">
        <p:scale>
          <a:sx n="109" d="100"/>
          <a:sy n="109" d="100"/>
        </p:scale>
        <p:origin x="792" y="108"/>
      </p:cViewPr>
      <p:guideLst>
        <p:guide orient="horz" pos="193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0" d="100"/>
          <a:sy n="70" d="100"/>
        </p:scale>
        <p:origin x="-1891" y="-10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731450-B050-45E2-8615-538A492B15A9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0A7537-64E2-4FB1-A143-BC4EC49EFF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930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B44945-8607-4F2F-AB6B-4EC0DBA6E6CF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747D1-FEBF-423A-AD6B-EF9B292E11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585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70530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67274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7282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36689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46658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1782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7625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3724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0991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4295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660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660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71328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679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660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103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826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7355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81336" y="58614"/>
            <a:ext cx="4618856" cy="562074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rmAutofit/>
          </a:bodyPr>
          <a:lstStyle>
            <a:lvl1pPr>
              <a:defRPr sz="2200" b="1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07504" y="908720"/>
            <a:ext cx="8928992" cy="369332"/>
          </a:xfrm>
          <a:prstGeom prst="rect">
            <a:avLst/>
          </a:prstGeom>
          <a:solidFill>
            <a:srgbClr val="92D050">
              <a:alpha val="9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text</a:t>
            </a:r>
            <a:endParaRPr lang="ru-RU" b="1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7504" y="2195572"/>
            <a:ext cx="8928992" cy="369332"/>
          </a:xfrm>
          <a:prstGeom prst="rect">
            <a:avLst/>
          </a:prstGeom>
          <a:solidFill>
            <a:srgbClr val="FFFF00">
              <a:alpha val="9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text</a:t>
            </a:r>
            <a:endParaRPr lang="ru-RU" b="1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7504" y="3707740"/>
            <a:ext cx="8928992" cy="369332"/>
          </a:xfrm>
          <a:prstGeom prst="rect">
            <a:avLst/>
          </a:prstGeom>
          <a:solidFill>
            <a:srgbClr val="7030A0">
              <a:alpha val="9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text</a:t>
            </a:r>
            <a:endParaRPr lang="ru-RU" b="1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5496" y="5219908"/>
            <a:ext cx="8928992" cy="369332"/>
          </a:xfrm>
          <a:prstGeom prst="rect">
            <a:avLst/>
          </a:prstGeom>
          <a:solidFill>
            <a:srgbClr val="FF0000">
              <a:alpha val="9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text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400733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4088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899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7633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0262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517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2388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318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470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7680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584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3959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98EDE-99C0-458B-82F9-AAF47343B0E8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40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046639"/>
            <a:ext cx="9144000" cy="433364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71700" y="188640"/>
            <a:ext cx="5400600" cy="707886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pPr algn="ctr"/>
            <a:r>
              <a:rPr lang="uk-UA" sz="4000" dirty="0"/>
              <a:t>заняття </a:t>
            </a:r>
            <a:r>
              <a:rPr lang="en-US" sz="4000" dirty="0"/>
              <a:t>1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694396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483768" y="44624"/>
            <a:ext cx="4464496" cy="369332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pPr algn="ctr"/>
            <a:r>
              <a:rPr lang="en-US" dirty="0" err="1">
                <a:solidFill>
                  <a:srgbClr val="002060"/>
                </a:solidFill>
              </a:rPr>
              <a:t>Git</a:t>
            </a:r>
            <a:r>
              <a:rPr lang="en-US" dirty="0">
                <a:solidFill>
                  <a:srgbClr val="002060"/>
                </a:solidFill>
              </a:rPr>
              <a:t>  workflow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6" y="632877"/>
            <a:ext cx="8975530" cy="923330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pPr marL="342900" indent="-342900">
              <a:buAutoNum type="arabicPeriod"/>
            </a:pPr>
            <a:r>
              <a:rPr lang="ru-RU" dirty="0" err="1"/>
              <a:t>Створюємо</a:t>
            </a:r>
            <a:r>
              <a:rPr lang="ru-RU" dirty="0"/>
              <a:t>(</a:t>
            </a:r>
            <a:r>
              <a:rPr lang="ru-RU" dirty="0" err="1"/>
              <a:t>редагуємо</a:t>
            </a:r>
            <a:r>
              <a:rPr lang="ru-RU" dirty="0"/>
              <a:t>) файл(и)</a:t>
            </a:r>
          </a:p>
          <a:p>
            <a:pPr marL="342900" indent="-342900">
              <a:buAutoNum type="arabicPeriod"/>
            </a:pPr>
            <a:r>
              <a:rPr lang="ru-RU" dirty="0" err="1"/>
              <a:t>Додаємо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у </a:t>
            </a:r>
            <a:r>
              <a:rPr lang="en-US" dirty="0"/>
              <a:t>staging area</a:t>
            </a:r>
          </a:p>
          <a:p>
            <a:pPr marL="342900" indent="-342900">
              <a:buAutoNum type="arabicPeriod"/>
            </a:pPr>
            <a:r>
              <a:rPr lang="en-US" dirty="0"/>
              <a:t>Commit </a:t>
            </a:r>
            <a:r>
              <a:rPr lang="ru-RU" dirty="0" err="1"/>
              <a:t>зміни</a:t>
            </a:r>
            <a:r>
              <a:rPr lang="ru-RU" dirty="0"/>
              <a:t> до </a:t>
            </a:r>
            <a:r>
              <a:rPr lang="ru-RU" dirty="0" err="1"/>
              <a:t>репозиторію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4209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563888" y="44624"/>
            <a:ext cx="2376264" cy="369332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>
                <a:solidFill>
                  <a:srgbClr val="002060"/>
                </a:solidFill>
              </a:rPr>
              <a:t>Початок </a:t>
            </a:r>
            <a:r>
              <a:rPr lang="ru-RU" dirty="0" err="1">
                <a:solidFill>
                  <a:srgbClr val="002060"/>
                </a:solidFill>
              </a:rPr>
              <a:t>роботи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0239" y="526608"/>
            <a:ext cx="8975530" cy="646331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pPr marL="342900" indent="-342900">
              <a:buAutoNum type="arabicPeriod"/>
            </a:pPr>
            <a:r>
              <a:rPr lang="ru-RU" dirty="0" err="1"/>
              <a:t>Набрати</a:t>
            </a:r>
            <a:r>
              <a:rPr lang="ru-RU" dirty="0"/>
              <a:t> команду </a:t>
            </a:r>
          </a:p>
          <a:p>
            <a:r>
              <a:rPr lang="ru-RU" dirty="0"/>
              <a:t>        </a:t>
            </a:r>
            <a:r>
              <a:rPr lang="en-US" dirty="0" err="1">
                <a:solidFill>
                  <a:schemeClr val="accent2"/>
                </a:solidFill>
              </a:rPr>
              <a:t>git</a:t>
            </a:r>
            <a:r>
              <a:rPr lang="en-US" dirty="0">
                <a:solidFill>
                  <a:schemeClr val="accent2"/>
                </a:solidFill>
              </a:rPr>
              <a:t> status</a:t>
            </a:r>
            <a:endParaRPr 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4" y="1285591"/>
            <a:ext cx="9144000" cy="3470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697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0239" y="150892"/>
            <a:ext cx="8975530" cy="707886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uk-UA" dirty="0"/>
              <a:t>2</a:t>
            </a:r>
            <a:r>
              <a:rPr lang="en-US" dirty="0"/>
              <a:t>. </a:t>
            </a:r>
            <a:r>
              <a:rPr lang="ru-RU" dirty="0" err="1"/>
              <a:t>Додамо</a:t>
            </a:r>
            <a:r>
              <a:rPr lang="ru-RU" dirty="0"/>
              <a:t> </a:t>
            </a:r>
            <a:r>
              <a:rPr lang="ru-RU" dirty="0" err="1"/>
              <a:t>зміненні</a:t>
            </a:r>
            <a:r>
              <a:rPr lang="ru-RU" dirty="0"/>
              <a:t> </a:t>
            </a:r>
            <a:r>
              <a:rPr lang="ru-RU" dirty="0" err="1"/>
              <a:t>файли</a:t>
            </a:r>
            <a:r>
              <a:rPr lang="ru-RU" dirty="0"/>
              <a:t> до </a:t>
            </a:r>
            <a:r>
              <a:rPr lang="en-US" dirty="0"/>
              <a:t>staging area</a:t>
            </a:r>
            <a:endParaRPr lang="ru-RU" dirty="0"/>
          </a:p>
          <a:p>
            <a:r>
              <a:rPr lang="en-US" dirty="0"/>
              <a:t>			</a:t>
            </a:r>
            <a:r>
              <a:rPr lang="en-US" sz="2200" dirty="0">
                <a:solidFill>
                  <a:schemeClr val="accent2"/>
                </a:solidFill>
              </a:rPr>
              <a:t>git add 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72" y="1340768"/>
            <a:ext cx="8676456" cy="505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6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23016"/>
            <a:ext cx="8975530" cy="1261884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err="1"/>
              <a:t>Тепер</a:t>
            </a:r>
            <a:r>
              <a:rPr lang="ru-RU" dirty="0"/>
              <a:t> нам </a:t>
            </a:r>
            <a:r>
              <a:rPr lang="ru-RU" dirty="0" err="1"/>
              <a:t>потрібно</a:t>
            </a:r>
            <a:r>
              <a:rPr lang="ru-RU" dirty="0"/>
              <a:t> </a:t>
            </a:r>
            <a:r>
              <a:rPr lang="ru-RU" dirty="0" err="1"/>
              <a:t>відправити</a:t>
            </a:r>
            <a:r>
              <a:rPr lang="ru-RU" dirty="0"/>
              <a:t> </a:t>
            </a:r>
            <a:r>
              <a:rPr lang="ru-RU" dirty="0" err="1"/>
              <a:t>зміни</a:t>
            </a:r>
            <a:r>
              <a:rPr lang="ru-RU" dirty="0"/>
              <a:t> до </a:t>
            </a:r>
            <a:r>
              <a:rPr lang="ru-RU" dirty="0" err="1"/>
              <a:t>репозіторія</a:t>
            </a:r>
            <a:r>
              <a:rPr lang="ru-RU" dirty="0"/>
              <a:t> GIT</a:t>
            </a:r>
          </a:p>
          <a:p>
            <a:r>
              <a:rPr lang="en-US" dirty="0"/>
              <a:t>	</a:t>
            </a:r>
            <a:r>
              <a:rPr lang="en-US" sz="2200" dirty="0" err="1">
                <a:solidFill>
                  <a:schemeClr val="accent2"/>
                </a:solidFill>
              </a:rPr>
              <a:t>git</a:t>
            </a:r>
            <a:r>
              <a:rPr lang="en-US" sz="2200" dirty="0">
                <a:solidFill>
                  <a:schemeClr val="accent2"/>
                </a:solidFill>
              </a:rPr>
              <a:t> commit –m  "initial commit"</a:t>
            </a:r>
            <a:r>
              <a:rPr lang="en-US" dirty="0"/>
              <a:t> </a:t>
            </a:r>
          </a:p>
          <a:p>
            <a:endParaRPr lang="ru-RU" dirty="0"/>
          </a:p>
          <a:p>
            <a:r>
              <a:rPr lang="ru-RU" dirty="0"/>
              <a:t>Де  </a:t>
            </a:r>
            <a:r>
              <a:rPr lang="en-US" dirty="0">
                <a:solidFill>
                  <a:srgbClr val="002060"/>
                </a:solidFill>
              </a:rPr>
              <a:t>–m  "initial commit"  </a:t>
            </a:r>
            <a:r>
              <a:rPr lang="en-US" dirty="0"/>
              <a:t>-&gt; </a:t>
            </a:r>
            <a:r>
              <a:rPr lang="ru-RU" dirty="0"/>
              <a:t>это </a:t>
            </a:r>
            <a:r>
              <a:rPr lang="ru-RU" dirty="0" err="1"/>
              <a:t>опис</a:t>
            </a:r>
            <a:r>
              <a:rPr lang="ru-RU" dirty="0"/>
              <a:t> </a:t>
            </a:r>
            <a:r>
              <a:rPr lang="ru-RU" dirty="0" err="1"/>
              <a:t>комміту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76" y="2132856"/>
            <a:ext cx="8604448" cy="272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082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23016"/>
            <a:ext cx="8975530" cy="707886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uk-UA" dirty="0" err="1"/>
              <a:t>Післе</a:t>
            </a:r>
            <a:r>
              <a:rPr lang="uk-UA" dirty="0"/>
              <a:t> </a:t>
            </a:r>
            <a:r>
              <a:rPr lang="uk-UA" dirty="0" err="1"/>
              <a:t>комміту</a:t>
            </a:r>
            <a:r>
              <a:rPr lang="uk-UA" dirty="0"/>
              <a:t> набираємо</a:t>
            </a:r>
          </a:p>
          <a:p>
            <a:r>
              <a:rPr lang="en-US" dirty="0"/>
              <a:t>	</a:t>
            </a:r>
            <a:r>
              <a:rPr lang="en-US" sz="2200" dirty="0" err="1">
                <a:solidFill>
                  <a:schemeClr val="accent2"/>
                </a:solidFill>
              </a:rPr>
              <a:t>git</a:t>
            </a:r>
            <a:r>
              <a:rPr lang="en-US" sz="2200" dirty="0">
                <a:solidFill>
                  <a:schemeClr val="accent2"/>
                </a:solidFill>
              </a:rPr>
              <a:t> status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07" y="1196752"/>
            <a:ext cx="8460432" cy="21552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2974" y="4293096"/>
            <a:ext cx="8975530" cy="1477328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/>
              <a:t>GIT нам </a:t>
            </a:r>
            <a:r>
              <a:rPr lang="ru-RU" dirty="0" err="1"/>
              <a:t>показує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всі</a:t>
            </a:r>
            <a:r>
              <a:rPr lang="ru-RU" dirty="0"/>
              <a:t> </a:t>
            </a:r>
            <a:r>
              <a:rPr lang="ru-RU" dirty="0" err="1"/>
              <a:t>зміни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ми внесли у файл</a:t>
            </a:r>
          </a:p>
          <a:p>
            <a:r>
              <a:rPr lang="ru-RU" dirty="0" err="1"/>
              <a:t>збережені</a:t>
            </a:r>
            <a:r>
              <a:rPr lang="ru-RU" dirty="0"/>
              <a:t> у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репозиторії</a:t>
            </a:r>
            <a:r>
              <a:rPr lang="ru-RU" dirty="0"/>
              <a:t>.</a:t>
            </a:r>
          </a:p>
          <a:p>
            <a:r>
              <a:rPr lang="ru-RU" dirty="0"/>
              <a:t>Таким чином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продовжувати</a:t>
            </a:r>
            <a:r>
              <a:rPr lang="ru-RU" dirty="0"/>
              <a:t> роботу </a:t>
            </a:r>
            <a:r>
              <a:rPr lang="ru-RU" dirty="0" err="1"/>
              <a:t>далі</a:t>
            </a:r>
            <a:r>
              <a:rPr lang="ru-RU" dirty="0"/>
              <a:t>, але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щось</a:t>
            </a:r>
            <a:r>
              <a:rPr lang="ru-RU" dirty="0"/>
              <a:t> </a:t>
            </a:r>
            <a:r>
              <a:rPr lang="ru-RU" dirty="0" err="1"/>
              <a:t>піде</a:t>
            </a:r>
            <a:r>
              <a:rPr lang="ru-RU" dirty="0"/>
              <a:t> не так (</a:t>
            </a:r>
            <a:r>
              <a:rPr lang="ru-RU" dirty="0" err="1"/>
              <a:t>наприклад</a:t>
            </a:r>
            <a:r>
              <a:rPr lang="ru-RU" dirty="0"/>
              <a:t> </a:t>
            </a:r>
            <a:r>
              <a:rPr lang="ru-RU" dirty="0" err="1"/>
              <a:t>файли</a:t>
            </a:r>
            <a:r>
              <a:rPr lang="ru-RU" dirty="0"/>
              <a:t> </a:t>
            </a:r>
            <a:r>
              <a:rPr lang="ru-RU" dirty="0" err="1"/>
              <a:t>випадково</a:t>
            </a:r>
            <a:r>
              <a:rPr lang="ru-RU" dirty="0"/>
              <a:t> </a:t>
            </a:r>
            <a:r>
              <a:rPr lang="ru-RU" dirty="0" err="1"/>
              <a:t>видалені</a:t>
            </a:r>
            <a:r>
              <a:rPr lang="ru-RU" dirty="0"/>
              <a:t>) то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завжди</a:t>
            </a:r>
            <a:r>
              <a:rPr lang="ru-RU" dirty="0"/>
              <a:t> </a:t>
            </a:r>
            <a:r>
              <a:rPr lang="ru-RU" dirty="0" err="1"/>
              <a:t>повернутися</a:t>
            </a:r>
            <a:r>
              <a:rPr lang="ru-RU" dirty="0"/>
              <a:t> до </a:t>
            </a:r>
            <a:r>
              <a:rPr lang="ru-RU" dirty="0" err="1"/>
              <a:t>цієї</a:t>
            </a:r>
            <a:r>
              <a:rPr lang="ru-RU" dirty="0"/>
              <a:t> </a:t>
            </a:r>
            <a:r>
              <a:rPr lang="ru-RU" dirty="0" err="1"/>
              <a:t>збереженої</a:t>
            </a:r>
            <a:r>
              <a:rPr lang="ru-RU" dirty="0"/>
              <a:t> </a:t>
            </a:r>
            <a:r>
              <a:rPr lang="ru-RU" dirty="0" err="1"/>
              <a:t>версії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008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23016"/>
            <a:ext cx="8975530" cy="707886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/>
              <a:t>Для перегляду </a:t>
            </a:r>
            <a:r>
              <a:rPr lang="ru-RU" dirty="0" err="1"/>
              <a:t>історії</a:t>
            </a:r>
            <a:r>
              <a:rPr lang="ru-RU" dirty="0"/>
              <a:t> </a:t>
            </a:r>
            <a:r>
              <a:rPr lang="ru-RU" dirty="0" err="1"/>
              <a:t>коммітів</a:t>
            </a:r>
            <a:r>
              <a:rPr lang="ru-RU" dirty="0"/>
              <a:t> </a:t>
            </a:r>
            <a:r>
              <a:rPr lang="ru-RU"/>
              <a:t>набираємо</a:t>
            </a:r>
            <a:endParaRPr lang="ru-RU" dirty="0"/>
          </a:p>
          <a:p>
            <a:r>
              <a:rPr lang="en-US" dirty="0"/>
              <a:t>	</a:t>
            </a:r>
            <a:r>
              <a:rPr lang="en-US" sz="2200" dirty="0" err="1">
                <a:solidFill>
                  <a:schemeClr val="accent2"/>
                </a:solidFill>
              </a:rPr>
              <a:t>git</a:t>
            </a:r>
            <a:r>
              <a:rPr lang="en-US" sz="2200" dirty="0">
                <a:solidFill>
                  <a:schemeClr val="accent2"/>
                </a:solidFill>
              </a:rPr>
              <a:t> log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96752"/>
            <a:ext cx="8604448" cy="314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756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Прямая соединительная линия 15"/>
          <p:cNvCxnSpPr/>
          <p:nvPr/>
        </p:nvCxnSpPr>
        <p:spPr>
          <a:xfrm>
            <a:off x="3059832" y="1700808"/>
            <a:ext cx="0" cy="237626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вал 19"/>
          <p:cNvSpPr/>
          <p:nvPr/>
        </p:nvSpPr>
        <p:spPr>
          <a:xfrm>
            <a:off x="2879812" y="1642549"/>
            <a:ext cx="360040" cy="36004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40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/>
          <p:cNvSpPr/>
          <p:nvPr/>
        </p:nvSpPr>
        <p:spPr>
          <a:xfrm>
            <a:off x="2887823" y="2420888"/>
            <a:ext cx="360040" cy="36004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40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/>
          <p:cNvSpPr/>
          <p:nvPr/>
        </p:nvSpPr>
        <p:spPr>
          <a:xfrm>
            <a:off x="2887823" y="3199227"/>
            <a:ext cx="360040" cy="36004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40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 влево 22"/>
          <p:cNvSpPr/>
          <p:nvPr/>
        </p:nvSpPr>
        <p:spPr>
          <a:xfrm>
            <a:off x="3419872" y="1433399"/>
            <a:ext cx="1224136" cy="778339"/>
          </a:xfrm>
          <a:prstGeom prst="leftArrow">
            <a:avLst/>
          </a:prstGeom>
          <a:solidFill>
            <a:schemeClr val="accent2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HEAD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4787" y="1579871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Commit 1</a:t>
            </a:r>
            <a:endParaRPr lang="ru-RU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64787" y="2348880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Commit 2</a:t>
            </a:r>
            <a:endParaRPr lang="ru-RU" sz="2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65221" y="3138527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Commit 3</a:t>
            </a:r>
            <a:endParaRPr lang="ru-RU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683773" y="418255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time</a:t>
            </a:r>
            <a:endParaRPr lang="ru-RU" b="1" dirty="0"/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3063080" y="4038968"/>
            <a:ext cx="0" cy="144016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76056" y="620688"/>
            <a:ext cx="3960440" cy="147732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&lt;h1&gt;Hello </a:t>
            </a:r>
            <a:r>
              <a:rPr lang="en-US" b="1" dirty="0" err="1"/>
              <a:t>Git</a:t>
            </a:r>
            <a:r>
              <a:rPr lang="en-US" b="1" dirty="0"/>
              <a:t>&lt;/h1&gt;</a:t>
            </a:r>
          </a:p>
          <a:p>
            <a:r>
              <a:rPr lang="en-US" b="1" dirty="0"/>
              <a:t>&lt;p&gt;this is paragraph&lt;/p&gt;</a:t>
            </a:r>
          </a:p>
          <a:p>
            <a:r>
              <a:rPr lang="en-US" b="1" dirty="0"/>
              <a:t>&lt;p&gt;another paragraph&lt;/p&gt;</a:t>
            </a:r>
          </a:p>
          <a:p>
            <a:endParaRPr lang="en-US" b="1" dirty="0"/>
          </a:p>
          <a:p>
            <a:endParaRPr lang="ru-RU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473248" y="188640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index.html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571917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7.40741E-7 L 0.00069 0.11875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0.11875 L 0.00069 0.22384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3" grpId="1" animBg="1"/>
      <p:bldP spid="23" grpId="2" animBg="1"/>
      <p:bldP spid="5" grpId="0"/>
      <p:bldP spid="14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3804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6"/>
          <p:cNvCxnSpPr/>
          <p:nvPr/>
        </p:nvCxnSpPr>
        <p:spPr>
          <a:xfrm>
            <a:off x="5892761" y="432121"/>
            <a:ext cx="3415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5276581" y="764704"/>
            <a:ext cx="15121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7596336" y="362478"/>
            <a:ext cx="0" cy="8044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6732240" y="2348880"/>
            <a:ext cx="0" cy="237626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вал 19"/>
          <p:cNvSpPr/>
          <p:nvPr/>
        </p:nvSpPr>
        <p:spPr>
          <a:xfrm>
            <a:off x="6552220" y="2290621"/>
            <a:ext cx="360040" cy="36004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40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/>
          <p:cNvSpPr/>
          <p:nvPr/>
        </p:nvSpPr>
        <p:spPr>
          <a:xfrm>
            <a:off x="6560231" y="3068960"/>
            <a:ext cx="360040" cy="36004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40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/>
          <p:cNvSpPr/>
          <p:nvPr/>
        </p:nvSpPr>
        <p:spPr>
          <a:xfrm>
            <a:off x="6560231" y="3847299"/>
            <a:ext cx="360040" cy="36004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40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 влево 22"/>
          <p:cNvSpPr/>
          <p:nvPr/>
        </p:nvSpPr>
        <p:spPr>
          <a:xfrm>
            <a:off x="7092280" y="2081471"/>
            <a:ext cx="1224136" cy="778339"/>
          </a:xfrm>
          <a:prstGeom prst="leftArrow">
            <a:avLst/>
          </a:prstGeom>
          <a:solidFill>
            <a:schemeClr val="accent2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HEAD</a:t>
            </a:r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03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4.81481E-6 L -0.00399 0.10833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5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5496" y="1268760"/>
            <a:ext cx="9001000" cy="2723823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pPr algn="ctr"/>
            <a:r>
              <a:rPr lang="ru-RU" sz="9600" dirty="0" err="1">
                <a:solidFill>
                  <a:schemeClr val="accent2"/>
                </a:solidFill>
              </a:rPr>
              <a:t>Увага</a:t>
            </a:r>
            <a:endParaRPr lang="ru-RU" sz="9600" dirty="0">
              <a:solidFill>
                <a:schemeClr val="accent2"/>
              </a:solidFill>
            </a:endParaRPr>
          </a:p>
          <a:p>
            <a:pPr algn="ctr"/>
            <a:r>
              <a:rPr lang="ru-RU" sz="2500" dirty="0" err="1">
                <a:solidFill>
                  <a:srgbClr val="002060"/>
                </a:solidFill>
              </a:rPr>
              <a:t>під</a:t>
            </a:r>
            <a:r>
              <a:rPr lang="ru-RU" sz="2500" dirty="0">
                <a:solidFill>
                  <a:srgbClr val="002060"/>
                </a:solidFill>
              </a:rPr>
              <a:t> час </a:t>
            </a:r>
            <a:r>
              <a:rPr lang="ru-RU" sz="2500" dirty="0" err="1">
                <a:solidFill>
                  <a:srgbClr val="002060"/>
                </a:solidFill>
              </a:rPr>
              <a:t>роботи</a:t>
            </a:r>
            <a:r>
              <a:rPr lang="ru-RU" sz="2500" dirty="0">
                <a:solidFill>
                  <a:srgbClr val="002060"/>
                </a:solidFill>
              </a:rPr>
              <a:t> для </a:t>
            </a:r>
            <a:r>
              <a:rPr lang="ru-RU" sz="2500" dirty="0" err="1">
                <a:solidFill>
                  <a:srgbClr val="002060"/>
                </a:solidFill>
              </a:rPr>
              <a:t>іменування</a:t>
            </a:r>
            <a:r>
              <a:rPr lang="ru-RU" sz="2500" dirty="0">
                <a:solidFill>
                  <a:srgbClr val="002060"/>
                </a:solidFill>
              </a:rPr>
              <a:t> </a:t>
            </a:r>
            <a:r>
              <a:rPr lang="ru-RU" sz="2500" dirty="0" err="1">
                <a:solidFill>
                  <a:srgbClr val="002060"/>
                </a:solidFill>
              </a:rPr>
              <a:t>файлів</a:t>
            </a:r>
            <a:r>
              <a:rPr lang="ru-RU" sz="2500" dirty="0">
                <a:solidFill>
                  <a:srgbClr val="002060"/>
                </a:solidFill>
              </a:rPr>
              <a:t>, </a:t>
            </a:r>
            <a:r>
              <a:rPr lang="ru-RU" sz="2500" dirty="0" err="1">
                <a:solidFill>
                  <a:srgbClr val="002060"/>
                </a:solidFill>
              </a:rPr>
              <a:t>каталогів</a:t>
            </a:r>
            <a:r>
              <a:rPr lang="ru-RU" sz="2500" dirty="0">
                <a:solidFill>
                  <a:srgbClr val="002060"/>
                </a:solidFill>
              </a:rPr>
              <a:t>, </a:t>
            </a:r>
            <a:r>
              <a:rPr lang="ru-RU" sz="2500" dirty="0" err="1">
                <a:solidFill>
                  <a:srgbClr val="002060"/>
                </a:solidFill>
              </a:rPr>
              <a:t>коммітів</a:t>
            </a:r>
            <a:r>
              <a:rPr lang="ru-RU" sz="2500" dirty="0">
                <a:solidFill>
                  <a:srgbClr val="002060"/>
                </a:solidFill>
              </a:rPr>
              <a:t> </a:t>
            </a:r>
            <a:r>
              <a:rPr lang="ru-RU" sz="2500" dirty="0" err="1">
                <a:solidFill>
                  <a:srgbClr val="002060"/>
                </a:solidFill>
              </a:rPr>
              <a:t>тощо</a:t>
            </a:r>
            <a:r>
              <a:rPr lang="ru-RU" sz="2500" dirty="0">
                <a:solidFill>
                  <a:srgbClr val="002060"/>
                </a:solidFill>
              </a:rPr>
              <a:t>. </a:t>
            </a:r>
            <a:endParaRPr lang="en-US" sz="2500" dirty="0">
              <a:solidFill>
                <a:srgbClr val="002060"/>
              </a:solidFill>
            </a:endParaRPr>
          </a:p>
          <a:p>
            <a:pPr algn="ctr"/>
            <a:r>
              <a:rPr lang="ru-RU" sz="2500" dirty="0" err="1">
                <a:solidFill>
                  <a:srgbClr val="002060"/>
                </a:solidFill>
              </a:rPr>
              <a:t>Використовувати</a:t>
            </a:r>
            <a:r>
              <a:rPr lang="ru-RU" sz="2500" dirty="0">
                <a:solidFill>
                  <a:srgbClr val="002060"/>
                </a:solidFill>
              </a:rPr>
              <a:t> </a:t>
            </a:r>
            <a:r>
              <a:rPr lang="ru-RU" sz="2500" dirty="0" err="1">
                <a:solidFill>
                  <a:srgbClr val="002060"/>
                </a:solidFill>
              </a:rPr>
              <a:t>лише</a:t>
            </a:r>
            <a:r>
              <a:rPr lang="ru-RU" sz="2500" dirty="0">
                <a:solidFill>
                  <a:srgbClr val="002060"/>
                </a:solidFill>
              </a:rPr>
              <a:t> </a:t>
            </a:r>
            <a:r>
              <a:rPr lang="ru-RU" sz="2500" dirty="0" err="1">
                <a:solidFill>
                  <a:srgbClr val="002060"/>
                </a:solidFill>
              </a:rPr>
              <a:t>англійську</a:t>
            </a:r>
            <a:r>
              <a:rPr lang="ru-RU" sz="2500" dirty="0">
                <a:solidFill>
                  <a:srgbClr val="002060"/>
                </a:solidFill>
              </a:rPr>
              <a:t> мову</a:t>
            </a:r>
          </a:p>
        </p:txBody>
      </p:sp>
    </p:spTree>
    <p:extLst>
      <p:ext uri="{BB962C8B-B14F-4D97-AF65-F5344CB8AC3E}">
        <p14:creationId xmlns:p14="http://schemas.microsoft.com/office/powerpoint/2010/main" val="1517897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87824" y="107340"/>
            <a:ext cx="3600400" cy="369332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err="1"/>
              <a:t>Базове</a:t>
            </a:r>
            <a:r>
              <a:rPr lang="ru-RU" dirty="0"/>
              <a:t> </a:t>
            </a:r>
            <a:r>
              <a:rPr lang="ru-RU" dirty="0" err="1"/>
              <a:t>налаштування</a:t>
            </a:r>
            <a:r>
              <a:rPr lang="ru-RU" dirty="0"/>
              <a:t> </a:t>
            </a:r>
            <a:r>
              <a:rPr lang="en-US" dirty="0"/>
              <a:t>GIT</a:t>
            </a:r>
            <a:endParaRPr lang="ru-RU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771130"/>
              </p:ext>
            </p:extLst>
          </p:nvPr>
        </p:nvGraphicFramePr>
        <p:xfrm>
          <a:off x="69084" y="548680"/>
          <a:ext cx="8906445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620">
                  <a:extLst>
                    <a:ext uri="{9D8B030D-6E8A-4147-A177-3AD203B41FA5}">
                      <a16:colId xmlns:a16="http://schemas.microsoft.com/office/drawing/2014/main" val="3871187370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1968628085"/>
                    </a:ext>
                  </a:extLst>
                </a:gridCol>
                <a:gridCol w="4187505">
                  <a:extLst>
                    <a:ext uri="{9D8B030D-6E8A-4147-A177-3AD203B41FA5}">
                      <a16:colId xmlns:a16="http://schemas.microsoft.com/office/drawing/2014/main" val="29941077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Рівень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Linux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Windows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710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системи</a:t>
                      </a:r>
                      <a:endParaRPr lang="ru-RU" sz="1800" b="1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b="1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r>
                        <a:rPr lang="en-US" sz="1800" b="1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system</a:t>
                      </a:r>
                      <a:endParaRPr lang="ru-RU" sz="1800" b="1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en-US" b="1" dirty="0" err="1">
                          <a:solidFill>
                            <a:srgbClr val="002060"/>
                          </a:solidFill>
                        </a:rPr>
                        <a:t>etc</a:t>
                      </a:r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en-US" b="1" dirty="0" err="1">
                          <a:solidFill>
                            <a:srgbClr val="002060"/>
                          </a:solidFill>
                        </a:rPr>
                        <a:t>gitconfig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002060"/>
                          </a:solidFill>
                        </a:rPr>
                        <a:t>ProgramFiles</a:t>
                      </a:r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\</a:t>
                      </a:r>
                      <a:r>
                        <a:rPr lang="en-US" b="1" dirty="0" err="1">
                          <a:solidFill>
                            <a:srgbClr val="002060"/>
                          </a:solidFill>
                        </a:rPr>
                        <a:t>Git</a:t>
                      </a:r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\</a:t>
                      </a:r>
                      <a:r>
                        <a:rPr lang="en-US" b="1" dirty="0" err="1">
                          <a:solidFill>
                            <a:srgbClr val="002060"/>
                          </a:solidFill>
                        </a:rPr>
                        <a:t>etc</a:t>
                      </a:r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\</a:t>
                      </a:r>
                      <a:r>
                        <a:rPr lang="en-US" b="1" dirty="0" err="1">
                          <a:solidFill>
                            <a:srgbClr val="002060"/>
                          </a:solidFill>
                        </a:rPr>
                        <a:t>config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1960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err="1"/>
                        <a:t>користувача</a:t>
                      </a:r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--global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/home/</a:t>
                      </a:r>
                      <a:r>
                        <a:rPr lang="en-US" b="1" dirty="0" err="1">
                          <a:solidFill>
                            <a:srgbClr val="002060"/>
                          </a:solidFill>
                        </a:rPr>
                        <a:t>user_name</a:t>
                      </a:r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/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C\Users\</a:t>
                      </a:r>
                      <a:r>
                        <a:rPr lang="en-US" b="1" dirty="0" err="1">
                          <a:solidFill>
                            <a:srgbClr val="002060"/>
                          </a:solidFill>
                        </a:rPr>
                        <a:t>user_name</a:t>
                      </a:r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\</a:t>
                      </a:r>
                      <a:r>
                        <a:rPr lang="en-US" b="1" dirty="0" err="1">
                          <a:solidFill>
                            <a:srgbClr val="002060"/>
                          </a:solidFill>
                        </a:rPr>
                        <a:t>gitconfig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9180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проекту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b="1" dirty="0" err="1">
                          <a:solidFill>
                            <a:srgbClr val="002060"/>
                          </a:solidFill>
                        </a:rPr>
                        <a:t>каталог_проекту</a:t>
                      </a:r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/.git/.</a:t>
                      </a:r>
                      <a:r>
                        <a:rPr lang="en-US" b="1" dirty="0" err="1">
                          <a:solidFill>
                            <a:srgbClr val="002060"/>
                          </a:solidFill>
                        </a:rPr>
                        <a:t>gitconfig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6097250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209286"/>
              </p:ext>
            </p:extLst>
          </p:nvPr>
        </p:nvGraphicFramePr>
        <p:xfrm>
          <a:off x="92207" y="3140968"/>
          <a:ext cx="890644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620">
                  <a:extLst>
                    <a:ext uri="{9D8B030D-6E8A-4147-A177-3AD203B41FA5}">
                      <a16:colId xmlns:a16="http://schemas.microsoft.com/office/drawing/2014/main" val="3871187370"/>
                    </a:ext>
                  </a:extLst>
                </a:gridCol>
                <a:gridCol w="7067825">
                  <a:extLst>
                    <a:ext uri="{9D8B030D-6E8A-4147-A177-3AD203B41FA5}">
                      <a16:colId xmlns:a16="http://schemas.microsoft.com/office/drawing/2014/main" val="1968628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Рівень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rgbClr val="C00000"/>
                          </a:solidFill>
                        </a:rPr>
                        <a:t>Формат </a:t>
                      </a:r>
                      <a:r>
                        <a:rPr lang="ru-RU" dirty="0" err="1">
                          <a:solidFill>
                            <a:srgbClr val="C00000"/>
                          </a:solidFill>
                        </a:rPr>
                        <a:t>команди</a:t>
                      </a:r>
                      <a:r>
                        <a:rPr lang="ru-RU" dirty="0">
                          <a:solidFill>
                            <a:srgbClr val="C00000"/>
                          </a:solidFill>
                        </a:rPr>
                        <a:t> для </a:t>
                      </a:r>
                      <a:r>
                        <a:rPr lang="ru-RU" dirty="0" err="1">
                          <a:solidFill>
                            <a:srgbClr val="C00000"/>
                          </a:solidFill>
                        </a:rPr>
                        <a:t>конфігурації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710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системи</a:t>
                      </a:r>
                      <a:endParaRPr lang="ru-RU" sz="1800" b="1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>
                          <a:solidFill>
                            <a:schemeClr val="accent2"/>
                          </a:solidFill>
                        </a:rPr>
                        <a:t>git</a:t>
                      </a:r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accent2"/>
                          </a:solidFill>
                        </a:rPr>
                        <a:t>config</a:t>
                      </a:r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 --system</a:t>
                      </a:r>
                      <a:r>
                        <a:rPr lang="ru-RU" b="1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ru-RU" b="1" dirty="0">
                          <a:solidFill>
                            <a:srgbClr val="0070C0"/>
                          </a:solidFill>
                        </a:rPr>
                        <a:t>команда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1960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err="1"/>
                        <a:t>користувача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accent2"/>
                          </a:solidFill>
                        </a:rPr>
                        <a:t>git</a:t>
                      </a:r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accent2"/>
                          </a:solidFill>
                        </a:rPr>
                        <a:t>config</a:t>
                      </a:r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 --global</a:t>
                      </a:r>
                      <a:r>
                        <a:rPr lang="ru-RU" b="1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ru-RU" b="1" dirty="0">
                          <a:solidFill>
                            <a:srgbClr val="0070C0"/>
                          </a:solidFill>
                        </a:rPr>
                        <a:t>команда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9180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проекту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>
                          <a:solidFill>
                            <a:schemeClr val="accent2"/>
                          </a:solidFill>
                        </a:rPr>
                        <a:t>git</a:t>
                      </a:r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accent2"/>
                          </a:solidFill>
                        </a:rPr>
                        <a:t>config</a:t>
                      </a:r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  </a:t>
                      </a:r>
                      <a:r>
                        <a:rPr lang="ru-RU" b="1" dirty="0">
                          <a:solidFill>
                            <a:srgbClr val="0070C0"/>
                          </a:solidFill>
                        </a:rPr>
                        <a:t>команда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6097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8479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4235" y="116632"/>
            <a:ext cx="8975530" cy="1200329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err="1"/>
              <a:t>Набрати</a:t>
            </a:r>
            <a:r>
              <a:rPr lang="ru-RU" dirty="0"/>
              <a:t> по </a:t>
            </a:r>
            <a:r>
              <a:rPr lang="ru-RU" dirty="0" err="1"/>
              <a:t>черзі</a:t>
            </a:r>
            <a:r>
              <a:rPr lang="ru-RU" dirty="0"/>
              <a:t> </a:t>
            </a:r>
            <a:r>
              <a:rPr lang="ru-RU" dirty="0" err="1"/>
              <a:t>команди</a:t>
            </a:r>
            <a:endParaRPr lang="ru-RU" dirty="0"/>
          </a:p>
          <a:p>
            <a:r>
              <a:rPr lang="ru-RU" dirty="0"/>
              <a:t>     </a:t>
            </a:r>
            <a:r>
              <a:rPr lang="en-US" dirty="0"/>
              <a:t> </a:t>
            </a:r>
            <a:r>
              <a:rPr lang="en-US" dirty="0" err="1">
                <a:solidFill>
                  <a:srgbClr val="002060"/>
                </a:solidFill>
              </a:rPr>
              <a:t>git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config</a:t>
            </a:r>
            <a:r>
              <a:rPr lang="en-US" dirty="0">
                <a:solidFill>
                  <a:srgbClr val="002060"/>
                </a:solidFill>
              </a:rPr>
              <a:t>  </a:t>
            </a:r>
            <a:r>
              <a:rPr lang="ru-RU" dirty="0">
                <a:solidFill>
                  <a:srgbClr val="002060"/>
                </a:solidFill>
              </a:rPr>
              <a:t>--</a:t>
            </a:r>
            <a:r>
              <a:rPr lang="en-US" dirty="0">
                <a:solidFill>
                  <a:srgbClr val="002060"/>
                </a:solidFill>
              </a:rPr>
              <a:t>global user.name "</a:t>
            </a:r>
            <a:r>
              <a:rPr lang="ru-RU" dirty="0">
                <a:solidFill>
                  <a:srgbClr val="C00000"/>
                </a:solidFill>
              </a:rPr>
              <a:t>СВО</a:t>
            </a:r>
            <a:r>
              <a:rPr lang="uk-UA" dirty="0">
                <a:solidFill>
                  <a:srgbClr val="C00000"/>
                </a:solidFill>
              </a:rPr>
              <a:t>Є</a:t>
            </a:r>
            <a:r>
              <a:rPr lang="ru-RU" dirty="0">
                <a:solidFill>
                  <a:srgbClr val="C00000"/>
                </a:solidFill>
              </a:rPr>
              <a:t>_ІМ</a:t>
            </a:r>
            <a:r>
              <a:rPr lang="en-US" dirty="0">
                <a:solidFill>
                  <a:srgbClr val="C00000"/>
                </a:solidFill>
              </a:rPr>
              <a:t>’</a:t>
            </a:r>
            <a:r>
              <a:rPr lang="ru-RU" dirty="0">
                <a:solidFill>
                  <a:srgbClr val="C00000"/>
                </a:solidFill>
              </a:rPr>
              <a:t>Я</a:t>
            </a:r>
            <a:r>
              <a:rPr lang="en-US" dirty="0">
                <a:solidFill>
                  <a:srgbClr val="002060"/>
                </a:solidFill>
              </a:rPr>
              <a:t>"  </a:t>
            </a:r>
          </a:p>
          <a:p>
            <a:r>
              <a:rPr lang="en-US" dirty="0">
                <a:solidFill>
                  <a:srgbClr val="002060"/>
                </a:solidFill>
              </a:rPr>
              <a:t>      </a:t>
            </a:r>
            <a:r>
              <a:rPr lang="en-US" dirty="0" err="1">
                <a:solidFill>
                  <a:srgbClr val="002060"/>
                </a:solidFill>
              </a:rPr>
              <a:t>git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config</a:t>
            </a:r>
            <a:r>
              <a:rPr lang="en-US" dirty="0">
                <a:solidFill>
                  <a:srgbClr val="002060"/>
                </a:solidFill>
              </a:rPr>
              <a:t>  </a:t>
            </a:r>
            <a:r>
              <a:rPr lang="ru-RU" dirty="0">
                <a:solidFill>
                  <a:srgbClr val="002060"/>
                </a:solidFill>
              </a:rPr>
              <a:t>--</a:t>
            </a:r>
            <a:r>
              <a:rPr lang="en-US" dirty="0">
                <a:solidFill>
                  <a:srgbClr val="002060"/>
                </a:solidFill>
              </a:rPr>
              <a:t>global </a:t>
            </a:r>
            <a:r>
              <a:rPr lang="en-US" dirty="0" err="1">
                <a:solidFill>
                  <a:srgbClr val="002060"/>
                </a:solidFill>
              </a:rPr>
              <a:t>user.email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ru-RU" dirty="0">
                <a:solidFill>
                  <a:srgbClr val="C00000"/>
                </a:solidFill>
              </a:rPr>
              <a:t>СВІЙ_Е</a:t>
            </a:r>
            <a:r>
              <a:rPr lang="en-US" dirty="0">
                <a:solidFill>
                  <a:srgbClr val="C00000"/>
                </a:solidFill>
              </a:rPr>
              <a:t>MAIL</a:t>
            </a:r>
          </a:p>
          <a:p>
            <a:r>
              <a:rPr lang="en-US" dirty="0">
                <a:solidFill>
                  <a:srgbClr val="002060"/>
                </a:solidFill>
              </a:rPr>
              <a:t>      </a:t>
            </a:r>
            <a:r>
              <a:rPr lang="en-US" dirty="0" err="1">
                <a:solidFill>
                  <a:srgbClr val="002060"/>
                </a:solidFill>
              </a:rPr>
              <a:t>git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config</a:t>
            </a:r>
            <a:r>
              <a:rPr lang="en-US" dirty="0">
                <a:solidFill>
                  <a:srgbClr val="002060"/>
                </a:solidFill>
              </a:rPr>
              <a:t>  </a:t>
            </a:r>
            <a:r>
              <a:rPr lang="ru-RU" dirty="0">
                <a:solidFill>
                  <a:srgbClr val="002060"/>
                </a:solidFill>
              </a:rPr>
              <a:t>--</a:t>
            </a:r>
            <a:r>
              <a:rPr lang="en-US" dirty="0">
                <a:solidFill>
                  <a:srgbClr val="002060"/>
                </a:solidFill>
              </a:rPr>
              <a:t>global </a:t>
            </a:r>
            <a:r>
              <a:rPr lang="en-US" dirty="0" err="1">
                <a:solidFill>
                  <a:srgbClr val="002060"/>
                </a:solidFill>
              </a:rPr>
              <a:t>color.ui</a:t>
            </a:r>
            <a:r>
              <a:rPr lang="en-US" dirty="0">
                <a:solidFill>
                  <a:srgbClr val="002060"/>
                </a:solidFill>
              </a:rPr>
              <a:t>  true </a:t>
            </a:r>
            <a:endParaRPr lang="en-US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1" y="3068638"/>
            <a:ext cx="8657592" cy="143921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5" y="4745912"/>
            <a:ext cx="8750300" cy="14986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48" y="1556792"/>
            <a:ext cx="8480108" cy="127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894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4235" y="116632"/>
            <a:ext cx="8975530" cy="923330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err="1"/>
              <a:t>Перевірка</a:t>
            </a:r>
            <a:r>
              <a:rPr lang="ru-RU" dirty="0"/>
              <a:t> </a:t>
            </a:r>
            <a:r>
              <a:rPr lang="ru-RU" dirty="0" err="1"/>
              <a:t>налаштування</a:t>
            </a:r>
            <a:endParaRPr lang="ru-RU" dirty="0"/>
          </a:p>
          <a:p>
            <a:r>
              <a:rPr lang="ru-RU" dirty="0">
                <a:solidFill>
                  <a:srgbClr val="002060"/>
                </a:solidFill>
              </a:rPr>
              <a:t>    </a:t>
            </a:r>
            <a:r>
              <a:rPr lang="en-US" dirty="0" err="1">
                <a:solidFill>
                  <a:srgbClr val="002060"/>
                </a:solidFill>
              </a:rPr>
              <a:t>git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config</a:t>
            </a:r>
            <a:r>
              <a:rPr lang="en-US" dirty="0">
                <a:solidFill>
                  <a:srgbClr val="002060"/>
                </a:solidFill>
              </a:rPr>
              <a:t> –list</a:t>
            </a:r>
          </a:p>
          <a:p>
            <a:r>
              <a:rPr lang="en-US" dirty="0">
                <a:solidFill>
                  <a:srgbClr val="002060"/>
                </a:solidFill>
              </a:rPr>
              <a:t>    </a:t>
            </a:r>
            <a:r>
              <a:rPr lang="en-US" dirty="0" err="1">
                <a:solidFill>
                  <a:srgbClr val="002060"/>
                </a:solidFill>
              </a:rPr>
              <a:t>git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config</a:t>
            </a:r>
            <a:r>
              <a:rPr lang="en-US" dirty="0">
                <a:solidFill>
                  <a:srgbClr val="002060"/>
                </a:solidFill>
              </a:rPr>
              <a:t> user.name</a:t>
            </a:r>
            <a:endParaRPr lang="ru-RU" dirty="0">
              <a:solidFill>
                <a:srgbClr val="00206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64" y="1556792"/>
            <a:ext cx="8820472" cy="136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219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722830" y="61544"/>
            <a:ext cx="3791332" cy="369332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uk-UA" dirty="0">
                <a:solidFill>
                  <a:srgbClr val="002060"/>
                </a:solidFill>
              </a:rPr>
              <a:t>Виклик допомоги від </a:t>
            </a:r>
            <a:r>
              <a:rPr lang="ru-RU" dirty="0">
                <a:solidFill>
                  <a:srgbClr val="002060"/>
                </a:solidFill>
              </a:rPr>
              <a:t>  </a:t>
            </a:r>
            <a:r>
              <a:rPr lang="en-US" dirty="0">
                <a:solidFill>
                  <a:srgbClr val="002060"/>
                </a:solidFill>
              </a:rPr>
              <a:t>GIT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6" y="539388"/>
            <a:ext cx="8975530" cy="2308324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git help</a:t>
            </a:r>
            <a:r>
              <a:rPr lang="en-US" dirty="0"/>
              <a:t>   -&gt; </a:t>
            </a:r>
            <a:r>
              <a:rPr lang="ru-RU" dirty="0" err="1"/>
              <a:t>виводить</a:t>
            </a:r>
            <a:r>
              <a:rPr lang="ru-RU" dirty="0"/>
              <a:t> список команд</a:t>
            </a:r>
          </a:p>
          <a:p>
            <a:endParaRPr lang="ru-RU" dirty="0"/>
          </a:p>
          <a:p>
            <a:r>
              <a:rPr lang="en-US" dirty="0">
                <a:solidFill>
                  <a:schemeClr val="accent2"/>
                </a:solidFill>
              </a:rPr>
              <a:t>git help log  </a:t>
            </a:r>
            <a:r>
              <a:rPr lang="en-US" dirty="0"/>
              <a:t>-&gt; </a:t>
            </a:r>
            <a:r>
              <a:rPr lang="ru-RU" dirty="0" err="1"/>
              <a:t>довідка</a:t>
            </a:r>
            <a:r>
              <a:rPr lang="ru-RU" dirty="0"/>
              <a:t> по </a:t>
            </a:r>
            <a:r>
              <a:rPr lang="ru-RU" dirty="0" err="1"/>
              <a:t>конкретній</a:t>
            </a:r>
            <a:r>
              <a:rPr lang="ru-RU" dirty="0"/>
              <a:t> </a:t>
            </a:r>
            <a:r>
              <a:rPr lang="ru-RU" dirty="0" err="1"/>
              <a:t>команді</a:t>
            </a:r>
            <a:endParaRPr lang="ru-RU" dirty="0"/>
          </a:p>
          <a:p>
            <a:r>
              <a:rPr lang="ru-RU" dirty="0"/>
              <a:t>    </a:t>
            </a:r>
          </a:p>
          <a:p>
            <a:r>
              <a:rPr lang="ru-RU" dirty="0" err="1"/>
              <a:t>Переміщення</a:t>
            </a:r>
            <a:r>
              <a:rPr lang="ru-RU" dirty="0"/>
              <a:t> по тексту</a:t>
            </a:r>
          </a:p>
          <a:p>
            <a:r>
              <a:rPr lang="ru-RU" dirty="0"/>
              <a:t>       </a:t>
            </a:r>
            <a:r>
              <a:rPr lang="ru-RU" dirty="0" err="1">
                <a:solidFill>
                  <a:schemeClr val="accent2"/>
                </a:solidFill>
              </a:rPr>
              <a:t>пробіл</a:t>
            </a:r>
            <a:r>
              <a:rPr lang="ru-RU" dirty="0"/>
              <a:t>(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en-US" dirty="0">
                <a:solidFill>
                  <a:schemeClr val="accent2"/>
                </a:solidFill>
              </a:rPr>
              <a:t>f</a:t>
            </a:r>
            <a:r>
              <a:rPr lang="ru-RU" dirty="0"/>
              <a:t>)  -</a:t>
            </a:r>
            <a:r>
              <a:rPr lang="en-US" dirty="0"/>
              <a:t>&gt; </a:t>
            </a:r>
            <a:r>
              <a:rPr lang="uk-UA" dirty="0"/>
              <a:t>наступна сторінка</a:t>
            </a:r>
            <a:endParaRPr lang="en-US" dirty="0"/>
          </a:p>
          <a:p>
            <a:r>
              <a:rPr lang="en-US" dirty="0"/>
              <a:t>       </a:t>
            </a:r>
            <a:r>
              <a:rPr lang="en-US" dirty="0">
                <a:solidFill>
                  <a:schemeClr val="accent2"/>
                </a:solidFill>
              </a:rPr>
              <a:t>b</a:t>
            </a:r>
            <a:r>
              <a:rPr lang="ru-RU" dirty="0"/>
              <a:t>  -</a:t>
            </a:r>
            <a:r>
              <a:rPr lang="en-US" dirty="0"/>
              <a:t>&gt; </a:t>
            </a:r>
            <a:r>
              <a:rPr lang="ru-RU" dirty="0" err="1"/>
              <a:t>попередня</a:t>
            </a:r>
            <a:r>
              <a:rPr lang="ru-RU" dirty="0"/>
              <a:t> </a:t>
            </a:r>
            <a:r>
              <a:rPr lang="ru-RU" dirty="0" err="1"/>
              <a:t>сторінка</a:t>
            </a:r>
            <a:endParaRPr lang="ru-RU" dirty="0"/>
          </a:p>
          <a:p>
            <a:r>
              <a:rPr lang="ru-RU" dirty="0"/>
              <a:t>       </a:t>
            </a:r>
            <a:r>
              <a:rPr lang="en-US" dirty="0">
                <a:solidFill>
                  <a:schemeClr val="accent2"/>
                </a:solidFill>
              </a:rPr>
              <a:t>q</a:t>
            </a:r>
            <a:r>
              <a:rPr lang="ru-RU" dirty="0"/>
              <a:t>  -</a:t>
            </a:r>
            <a:r>
              <a:rPr lang="en-US" dirty="0"/>
              <a:t>&gt; </a:t>
            </a:r>
            <a:r>
              <a:rPr lang="ru-RU" dirty="0" err="1"/>
              <a:t>вихід</a:t>
            </a:r>
            <a:r>
              <a:rPr lang="en-US" dirty="0"/>
              <a:t> </a:t>
            </a:r>
            <a:r>
              <a:rPr lang="ru-RU" dirty="0"/>
              <a:t>з </a:t>
            </a:r>
            <a:r>
              <a:rPr lang="en-US" dirty="0"/>
              <a:t>help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8479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4235" y="116632"/>
            <a:ext cx="8975530" cy="369332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err="1"/>
              <a:t>Набираємо</a:t>
            </a:r>
            <a:r>
              <a:rPr lang="ru-RU" dirty="0"/>
              <a:t> команду </a:t>
            </a:r>
            <a:r>
              <a:rPr lang="en-US" dirty="0" err="1">
                <a:solidFill>
                  <a:schemeClr val="accent2"/>
                </a:solidFill>
              </a:rPr>
              <a:t>git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init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0966" y="3429000"/>
            <a:ext cx="8975530" cy="2308324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err="1"/>
              <a:t>Тепер</a:t>
            </a:r>
            <a:r>
              <a:rPr lang="ru-RU" dirty="0"/>
              <a:t> каталог проекту –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репозиторій</a:t>
            </a:r>
            <a:r>
              <a:rPr lang="ru-RU" dirty="0"/>
              <a:t> </a:t>
            </a:r>
            <a:r>
              <a:rPr lang="ru-RU" dirty="0" err="1"/>
              <a:t>файлів</a:t>
            </a:r>
            <a:r>
              <a:rPr lang="ru-RU" dirty="0"/>
              <a:t> проекту</a:t>
            </a:r>
          </a:p>
          <a:p>
            <a:r>
              <a:rPr lang="ru-RU" dirty="0"/>
              <a:t>І </a:t>
            </a:r>
            <a:r>
              <a:rPr lang="ru-RU" dirty="0" err="1"/>
              <a:t>тепер</a:t>
            </a:r>
            <a:r>
              <a:rPr lang="ru-RU" dirty="0"/>
              <a:t> </a:t>
            </a:r>
            <a:r>
              <a:rPr lang="en-US" dirty="0"/>
              <a:t>GIT </a:t>
            </a:r>
            <a:r>
              <a:rPr lang="ru-RU" dirty="0" err="1"/>
              <a:t>відстежуватиме</a:t>
            </a:r>
            <a:r>
              <a:rPr lang="ru-RU" dirty="0"/>
              <a:t> </a:t>
            </a:r>
            <a:r>
              <a:rPr lang="ru-RU" dirty="0" err="1"/>
              <a:t>всі</a:t>
            </a:r>
            <a:r>
              <a:rPr lang="ru-RU" dirty="0"/>
              <a:t> </a:t>
            </a:r>
            <a:r>
              <a:rPr lang="ru-RU" dirty="0" err="1"/>
              <a:t>зроблені</a:t>
            </a:r>
            <a:r>
              <a:rPr lang="ru-RU" dirty="0"/>
              <a:t> в </a:t>
            </a:r>
            <a:r>
              <a:rPr lang="ru-RU" dirty="0" err="1"/>
              <a:t>ньому</a:t>
            </a:r>
            <a:r>
              <a:rPr lang="ru-RU" dirty="0"/>
              <a:t> </a:t>
            </a:r>
            <a:r>
              <a:rPr lang="ru-RU" dirty="0" err="1"/>
              <a:t>зміни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У </a:t>
            </a:r>
            <a:r>
              <a:rPr lang="ru-RU" dirty="0" err="1"/>
              <a:t>каталозі</a:t>
            </a:r>
            <a:r>
              <a:rPr lang="ru-RU" dirty="0"/>
              <a:t> проекту </a:t>
            </a:r>
            <a:r>
              <a:rPr lang="ru-RU" dirty="0" err="1"/>
              <a:t>створюється</a:t>
            </a:r>
            <a:r>
              <a:rPr lang="ru-RU" dirty="0"/>
              <a:t> каталог </a:t>
            </a:r>
            <a:r>
              <a:rPr lang="ru-RU" dirty="0">
                <a:solidFill>
                  <a:srgbClr val="C00000"/>
                </a:solidFill>
              </a:rPr>
              <a:t>.</a:t>
            </a:r>
            <a:r>
              <a:rPr lang="en-US" dirty="0">
                <a:solidFill>
                  <a:srgbClr val="C00000"/>
                </a:solidFill>
              </a:rPr>
              <a:t>git</a:t>
            </a:r>
            <a:r>
              <a:rPr lang="en-US" dirty="0"/>
              <a:t> </a:t>
            </a:r>
            <a:r>
              <a:rPr lang="ru-RU" dirty="0"/>
              <a:t>де </a:t>
            </a:r>
            <a:r>
              <a:rPr lang="ru-RU" dirty="0" err="1"/>
              <a:t>зберігаються</a:t>
            </a:r>
            <a:r>
              <a:rPr lang="ru-RU" dirty="0"/>
              <a:t> </a:t>
            </a:r>
            <a:r>
              <a:rPr lang="ru-RU" dirty="0" err="1"/>
              <a:t>службові</a:t>
            </a:r>
            <a:r>
              <a:rPr lang="ru-RU" dirty="0"/>
              <a:t> </a:t>
            </a:r>
            <a:r>
              <a:rPr lang="ru-RU" dirty="0" err="1"/>
              <a:t>файли</a:t>
            </a:r>
            <a:r>
              <a:rPr lang="ru-RU" dirty="0"/>
              <a:t> </a:t>
            </a:r>
            <a:r>
              <a:rPr lang="en-US" dirty="0"/>
              <a:t>GIT </a:t>
            </a:r>
            <a:r>
              <a:rPr lang="ru-RU" dirty="0"/>
              <a:t>і </a:t>
            </a:r>
            <a:r>
              <a:rPr lang="ru-RU" dirty="0" err="1"/>
              <a:t>всі</a:t>
            </a:r>
            <a:r>
              <a:rPr lang="ru-RU" dirty="0"/>
              <a:t> </a:t>
            </a:r>
            <a:r>
              <a:rPr lang="ru-RU" dirty="0" err="1"/>
              <a:t>зміни</a:t>
            </a:r>
            <a:r>
              <a:rPr lang="ru-RU" dirty="0"/>
              <a:t>, </a:t>
            </a:r>
            <a:r>
              <a:rPr lang="ru-RU" dirty="0" err="1"/>
              <a:t>зроблені</a:t>
            </a:r>
            <a:r>
              <a:rPr lang="ru-RU" dirty="0"/>
              <a:t> в </a:t>
            </a:r>
            <a:r>
              <a:rPr lang="ru-RU" dirty="0" err="1"/>
              <a:t>проекті</a:t>
            </a:r>
            <a:endParaRPr lang="ru-RU" dirty="0"/>
          </a:p>
          <a:p>
            <a:endParaRPr lang="ru-RU" dirty="0"/>
          </a:p>
          <a:p>
            <a:r>
              <a:rPr lang="ru-RU" dirty="0"/>
              <a:t>З командного рядка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побачити</a:t>
            </a:r>
            <a:r>
              <a:rPr lang="ru-RU" dirty="0"/>
              <a:t> </a:t>
            </a:r>
            <a:r>
              <a:rPr lang="ru-RU" dirty="0" err="1"/>
              <a:t>цей</a:t>
            </a:r>
            <a:r>
              <a:rPr lang="ru-RU" dirty="0"/>
              <a:t> каталог, набравши команду</a:t>
            </a:r>
          </a:p>
          <a:p>
            <a:r>
              <a:rPr lang="en-US" dirty="0">
                <a:solidFill>
                  <a:schemeClr val="accent2"/>
                </a:solidFill>
              </a:rPr>
              <a:t>    ls –la</a:t>
            </a:r>
            <a:r>
              <a:rPr lang="ru-RU" dirty="0">
                <a:solidFill>
                  <a:schemeClr val="accent2"/>
                </a:solidFill>
              </a:rPr>
              <a:t> 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92696"/>
            <a:ext cx="8672906" cy="22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52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707904" y="31288"/>
            <a:ext cx="2016224" cy="369332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err="1">
                <a:solidFill>
                  <a:srgbClr val="002060"/>
                </a:solidFill>
              </a:rPr>
              <a:t>Концепція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GIT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6" y="539388"/>
            <a:ext cx="8975530" cy="369332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err="1"/>
              <a:t>Архітектура</a:t>
            </a:r>
            <a:r>
              <a:rPr lang="ru-RU" dirty="0"/>
              <a:t> </a:t>
            </a:r>
            <a:r>
              <a:rPr lang="en-US" dirty="0"/>
              <a:t>GIT </a:t>
            </a:r>
            <a:r>
              <a:rPr lang="ru-RU" dirty="0"/>
              <a:t>– </a:t>
            </a:r>
            <a:r>
              <a:rPr lang="en-US" dirty="0"/>
              <a:t>three tree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851920" y="1412776"/>
            <a:ext cx="3528392" cy="79208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repository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851920" y="2996952"/>
            <a:ext cx="3528392" cy="79208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staging index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851920" y="4581128"/>
            <a:ext cx="3528392" cy="79208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working</a:t>
            </a:r>
            <a:endParaRPr lang="ru-RU" b="1" dirty="0">
              <a:solidFill>
                <a:schemeClr val="tx1"/>
              </a:solidFill>
            </a:endParaRPr>
          </a:p>
        </p:txBody>
      </p:sp>
      <p:cxnSp>
        <p:nvCxnSpPr>
          <p:cNvPr id="15" name="Прямая со стрелкой 14"/>
          <p:cNvCxnSpPr/>
          <p:nvPr/>
        </p:nvCxnSpPr>
        <p:spPr>
          <a:xfrm flipV="1">
            <a:off x="3635896" y="3573016"/>
            <a:ext cx="0" cy="140415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35938" y="4165070"/>
            <a:ext cx="2765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git</a:t>
            </a:r>
            <a:r>
              <a:rPr lang="en-US" sz="2400" b="1" dirty="0"/>
              <a:t> add f1.txt</a:t>
            </a:r>
            <a:endParaRPr lang="ru-RU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092780" y="5413866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f1.txt</a:t>
            </a:r>
            <a:endParaRPr lang="ru-RU" b="1" dirty="0"/>
          </a:p>
        </p:txBody>
      </p:sp>
      <p:cxnSp>
        <p:nvCxnSpPr>
          <p:cNvPr id="18" name="Прямая со стрелкой 17"/>
          <p:cNvCxnSpPr/>
          <p:nvPr/>
        </p:nvCxnSpPr>
        <p:spPr>
          <a:xfrm flipV="1">
            <a:off x="3635896" y="1772816"/>
            <a:ext cx="0" cy="140415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-22558" y="2276872"/>
            <a:ext cx="3502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git</a:t>
            </a:r>
            <a:r>
              <a:rPr lang="en-US" sz="2400" b="1" dirty="0"/>
              <a:t> commit f1.txt </a:t>
            </a:r>
            <a:endParaRPr lang="ru-RU" sz="2400" b="1" dirty="0"/>
          </a:p>
        </p:txBody>
      </p:sp>
      <p:cxnSp>
        <p:nvCxnSpPr>
          <p:cNvPr id="20" name="Прямая со стрелкой 19"/>
          <p:cNvCxnSpPr/>
          <p:nvPr/>
        </p:nvCxnSpPr>
        <p:spPr>
          <a:xfrm>
            <a:off x="7596336" y="1844824"/>
            <a:ext cx="0" cy="345638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860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851920" y="1412776"/>
            <a:ext cx="3528392" cy="79208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repository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851920" y="2996952"/>
            <a:ext cx="3528392" cy="79208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staging index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851920" y="4581128"/>
            <a:ext cx="3528392" cy="79208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working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5938" y="216558"/>
            <a:ext cx="2339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git</a:t>
            </a:r>
            <a:r>
              <a:rPr lang="en-US" sz="2000" b="1" dirty="0"/>
              <a:t> add f1.txt</a:t>
            </a:r>
            <a:endParaRPr lang="ru-RU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596336" y="4792506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f1.txt(v1)</a:t>
            </a:r>
            <a:endParaRPr lang="ru-RU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07504" y="508610"/>
            <a:ext cx="2954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git</a:t>
            </a:r>
            <a:r>
              <a:rPr lang="en-US" sz="2000" b="1" dirty="0"/>
              <a:t> commit f1.txt </a:t>
            </a:r>
            <a:endParaRPr lang="ru-RU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275856" y="4817558"/>
            <a:ext cx="41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  <a:endParaRPr lang="ru-RU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596336" y="3203684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f1.txt(v1)</a:t>
            </a:r>
            <a:endParaRPr lang="ru-RU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596336" y="1619508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f1.txt(v1)</a:t>
            </a:r>
            <a:endParaRPr lang="ru-RU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7596336" y="4797152"/>
            <a:ext cx="15632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f1.txt(v2)</a:t>
            </a:r>
            <a:endParaRPr lang="ru-RU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68549" y="868650"/>
            <a:ext cx="2339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git</a:t>
            </a:r>
            <a:r>
              <a:rPr lang="en-US" sz="2000" b="1" dirty="0"/>
              <a:t> add f1.txt</a:t>
            </a:r>
            <a:endParaRPr lang="ru-RU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734284" y="482442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  <a:endParaRPr lang="ru-RU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7545256" y="3212976"/>
            <a:ext cx="15632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f1.txt(v2)</a:t>
            </a:r>
            <a:endParaRPr lang="ru-RU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29060" y="1228690"/>
            <a:ext cx="2954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git</a:t>
            </a:r>
            <a:r>
              <a:rPr lang="en-US" sz="2000" b="1" dirty="0"/>
              <a:t> commit f1.txt </a:t>
            </a:r>
            <a:endParaRPr lang="ru-RU" sz="2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545256" y="1628800"/>
            <a:ext cx="15632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f1.txt(v2)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065563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12673E-6 L 8.33333E-7 -0.2358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7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0.23611 L 0.00121 -0.47084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1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74347E-6 L 0.00225 -0.24058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120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5 -0.24074 L 0.00225 -0.4717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13" grpId="0"/>
      <p:bldP spid="13" grpId="1"/>
      <p:bldP spid="14" grpId="0"/>
      <p:bldP spid="21" grpId="0"/>
      <p:bldP spid="22" grpId="0" animBg="1"/>
      <p:bldP spid="23" grpId="0"/>
      <p:bldP spid="4" grpId="0"/>
      <p:bldP spid="4" grpId="1"/>
      <p:bldP spid="4" grpId="2"/>
      <p:bldP spid="24" grpId="0" animBg="1"/>
      <p:bldP spid="25" grpId="0"/>
      <p:bldP spid="26" grpId="0" animBg="1"/>
      <p:bldP spid="26" grpId="1" animBg="1"/>
    </p:bldLst>
  </p:timing>
</p:sld>
</file>

<file path=ppt/theme/theme1.xml><?xml version="1.0" encoding="utf-8"?>
<a:theme xmlns:a="http://schemas.openxmlformats.org/drawingml/2006/main" name="Тема Office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Cour">
      <a:majorFont>
        <a:latin typeface="Courier New"/>
        <a:ea typeface=""/>
        <a:cs typeface=""/>
      </a:majorFont>
      <a:minorFont>
        <a:latin typeface="Courier New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4800</TotalTime>
  <Words>509</Words>
  <Application>Microsoft Office PowerPoint</Application>
  <PresentationFormat>Экран (4:3)</PresentationFormat>
  <Paragraphs>121</Paragraphs>
  <Slides>18</Slides>
  <Notes>18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Calibri</vt:lpstr>
      <vt:lpstr>Courier New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*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roman</dc:creator>
  <cp:lastModifiedBy>Роман Никифоров</cp:lastModifiedBy>
  <cp:revision>793</cp:revision>
  <dcterms:created xsi:type="dcterms:W3CDTF">2012-03-08T07:38:11Z</dcterms:created>
  <dcterms:modified xsi:type="dcterms:W3CDTF">2022-10-02T18:16:18Z</dcterms:modified>
</cp:coreProperties>
</file>