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256" r:id="rId2"/>
    <p:sldId id="270" r:id="rId3"/>
    <p:sldId id="271" r:id="rId4"/>
    <p:sldId id="284" r:id="rId5"/>
    <p:sldId id="272" r:id="rId6"/>
    <p:sldId id="275" r:id="rId7"/>
    <p:sldId id="276" r:id="rId8"/>
    <p:sldId id="282" r:id="rId9"/>
    <p:sldId id="291" r:id="rId10"/>
    <p:sldId id="285" r:id="rId11"/>
    <p:sldId id="286" r:id="rId12"/>
    <p:sldId id="287" r:id="rId13"/>
    <p:sldId id="277" r:id="rId14"/>
    <p:sldId id="278" r:id="rId15"/>
    <p:sldId id="279" r:id="rId16"/>
    <p:sldId id="290" r:id="rId17"/>
    <p:sldId id="288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6F2"/>
    <a:srgbClr val="ABD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0" autoAdjust="0"/>
    <p:restoredTop sz="94514" autoAdjust="0"/>
  </p:normalViewPr>
  <p:slideViewPr>
    <p:cSldViewPr>
      <p:cViewPr varScale="1">
        <p:scale>
          <a:sx n="93" d="100"/>
          <a:sy n="93" d="100"/>
        </p:scale>
        <p:origin x="121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892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.spec.whatwg.org/multipage/named-characters.html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8784976" cy="32403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Binary code</a:t>
            </a:r>
            <a:endParaRPr lang="ru-RU" sz="13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20"/>
            <a:ext cx="9144000" cy="547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30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" y="332656"/>
            <a:ext cx="9144000" cy="52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18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56"/>
            <a:ext cx="9144000" cy="524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5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824" y="116632"/>
            <a:ext cx="2448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Unicode</a:t>
            </a:r>
            <a:r>
              <a:rPr lang="ru-RU" dirty="0"/>
              <a:t>   (</a:t>
            </a:r>
            <a:r>
              <a:rPr lang="en-US" dirty="0"/>
              <a:t>UTF 32</a:t>
            </a:r>
            <a:r>
              <a:rPr lang="ru-RU" dirty="0"/>
              <a:t>)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96" y="692696"/>
            <a:ext cx="8928992" cy="1754326"/>
          </a:xfrm>
          <a:prstGeom prst="rect">
            <a:avLst/>
          </a:prstGeom>
          <a:solidFill>
            <a:srgbClr val="92D050">
              <a:alpha val="2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У </a:t>
            </a:r>
            <a:r>
              <a:rPr lang="ru-RU" dirty="0" err="1"/>
              <a:t>кодуванні</a:t>
            </a:r>
            <a:r>
              <a:rPr lang="ru-RU" dirty="0"/>
              <a:t> </a:t>
            </a:r>
            <a:r>
              <a:rPr lang="en-US" dirty="0"/>
              <a:t>Unicode </a:t>
            </a:r>
            <a:r>
              <a:rPr lang="ru-RU" dirty="0"/>
              <a:t>для </a:t>
            </a:r>
            <a:r>
              <a:rPr lang="ru-RU" dirty="0" err="1"/>
              <a:t>кодування</a:t>
            </a:r>
            <a:r>
              <a:rPr lang="ru-RU" dirty="0"/>
              <a:t> одного символу </a:t>
            </a:r>
            <a:r>
              <a:rPr lang="ru-RU" dirty="0" err="1"/>
              <a:t>відвели</a:t>
            </a:r>
            <a:endParaRPr lang="ru-RU" dirty="0"/>
          </a:p>
          <a:p>
            <a:r>
              <a:rPr lang="ru-RU" dirty="0"/>
              <a:t>32 </a:t>
            </a:r>
            <a:r>
              <a:rPr lang="ru-RU" dirty="0" err="1"/>
              <a:t>біти</a:t>
            </a:r>
            <a:r>
              <a:rPr lang="ru-RU" dirty="0"/>
              <a:t> (4 </a:t>
            </a:r>
            <a:r>
              <a:rPr lang="ru-RU" dirty="0" err="1"/>
              <a:t>байти</a:t>
            </a:r>
            <a:r>
              <a:rPr lang="ru-RU" dirty="0"/>
              <a:t>) – але </a:t>
            </a:r>
            <a:r>
              <a:rPr lang="ru-RU" dirty="0" err="1"/>
              <a:t>відповідно</a:t>
            </a:r>
            <a:r>
              <a:rPr lang="ru-RU" dirty="0"/>
              <a:t> </a:t>
            </a:r>
            <a:r>
              <a:rPr lang="ru-RU" dirty="0" err="1"/>
              <a:t>збільшився</a:t>
            </a:r>
            <a:r>
              <a:rPr lang="ru-RU" dirty="0"/>
              <a:t> вчетверо </a:t>
            </a:r>
            <a:r>
              <a:rPr lang="ru-RU" dirty="0" err="1"/>
              <a:t>обсяг</a:t>
            </a:r>
            <a:r>
              <a:rPr lang="ru-RU" dirty="0"/>
              <a:t> документа.</a:t>
            </a:r>
          </a:p>
          <a:p>
            <a:endParaRPr lang="ru-RU" dirty="0"/>
          </a:p>
          <a:p>
            <a:r>
              <a:rPr lang="ru-RU" dirty="0"/>
              <a:t>Тому </a:t>
            </a:r>
            <a:r>
              <a:rPr lang="ru-RU" dirty="0" err="1"/>
              <a:t>розробляється</a:t>
            </a:r>
            <a:r>
              <a:rPr lang="ru-RU" dirty="0"/>
              <a:t> </a:t>
            </a:r>
            <a:r>
              <a:rPr lang="ru-RU" dirty="0" err="1"/>
              <a:t>кодування</a:t>
            </a:r>
            <a:r>
              <a:rPr lang="ru-RU" dirty="0"/>
              <a:t> </a:t>
            </a:r>
            <a:r>
              <a:rPr lang="en-US" dirty="0"/>
              <a:t>UTF 16, </a:t>
            </a:r>
            <a:r>
              <a:rPr lang="ru-RU" dirty="0"/>
              <a:t>яка зараз </a:t>
            </a:r>
            <a:r>
              <a:rPr lang="ru-RU" dirty="0" err="1"/>
              <a:t>використовується</a:t>
            </a:r>
            <a:r>
              <a:rPr lang="ru-RU" dirty="0"/>
              <a:t> в </a:t>
            </a:r>
            <a:r>
              <a:rPr lang="ru-RU" dirty="0" err="1"/>
              <a:t>операційній</a:t>
            </a:r>
            <a:r>
              <a:rPr lang="ru-RU" dirty="0"/>
              <a:t> </a:t>
            </a:r>
            <a:r>
              <a:rPr lang="ru-RU" dirty="0" err="1"/>
              <a:t>системі</a:t>
            </a:r>
            <a:r>
              <a:rPr lang="ru-RU" dirty="0"/>
              <a:t> </a:t>
            </a:r>
            <a:r>
              <a:rPr lang="en-US" dirty="0"/>
              <a:t>Windows.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9911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40"/>
            <a:ext cx="6048672" cy="5184576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H="1" flipV="1">
            <a:off x="1115616" y="4725144"/>
            <a:ext cx="720080" cy="1008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79712" y="5805264"/>
            <a:ext cx="1512168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U+00D8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2378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8856984" cy="6463308"/>
          </a:xfrm>
          <a:prstGeom prst="rect">
            <a:avLst/>
          </a:prstGeom>
          <a:solidFill>
            <a:srgbClr val="92D050">
              <a:alpha val="2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Але в </a:t>
            </a:r>
            <a:r>
              <a:rPr lang="en-US" b="1" dirty="0"/>
              <a:t>UTF 16 </a:t>
            </a:r>
            <a:r>
              <a:rPr lang="ru-RU" dirty="0"/>
              <a:t>об</a:t>
            </a:r>
            <a:r>
              <a:rPr lang="en-US" dirty="0"/>
              <a:t>’</a:t>
            </a:r>
            <a:r>
              <a:rPr lang="uk-UA" dirty="0" err="1"/>
              <a:t>єм</a:t>
            </a:r>
            <a:r>
              <a:rPr lang="ru-RU" dirty="0"/>
              <a:t> </a:t>
            </a:r>
            <a:r>
              <a:rPr lang="ru-RU" dirty="0" err="1"/>
              <a:t>документів</a:t>
            </a:r>
            <a:r>
              <a:rPr lang="ru-RU" dirty="0"/>
              <a:t> </a:t>
            </a:r>
            <a:r>
              <a:rPr lang="ru-RU" dirty="0" err="1"/>
              <a:t>збільшувався</a:t>
            </a:r>
            <a:r>
              <a:rPr lang="ru-RU" dirty="0"/>
              <a:t> в два рази (один байт на один символ в </a:t>
            </a:r>
            <a:r>
              <a:rPr lang="en-US" dirty="0"/>
              <a:t>ASCII </a:t>
            </a:r>
            <a:r>
              <a:rPr lang="ru-RU" dirty="0"/>
              <a:t>і два </a:t>
            </a:r>
            <a:r>
              <a:rPr lang="ru-RU" dirty="0" err="1"/>
              <a:t>байти</a:t>
            </a:r>
            <a:r>
              <a:rPr lang="ru-RU" dirty="0"/>
              <a:t> на той </a:t>
            </a:r>
            <a:r>
              <a:rPr lang="ru-RU" dirty="0" err="1"/>
              <a:t>самий</a:t>
            </a:r>
            <a:r>
              <a:rPr lang="ru-RU" dirty="0"/>
              <a:t> символ </a:t>
            </a:r>
            <a:r>
              <a:rPr lang="ru-RU" dirty="0" err="1"/>
              <a:t>кодування</a:t>
            </a:r>
            <a:r>
              <a:rPr lang="ru-RU" dirty="0"/>
              <a:t> </a:t>
            </a:r>
            <a:r>
              <a:rPr lang="en-US" dirty="0"/>
              <a:t>UTF 16). </a:t>
            </a:r>
            <a:r>
              <a:rPr lang="ru-RU" dirty="0"/>
              <a:t>У </a:t>
            </a:r>
            <a:r>
              <a:rPr lang="ru-RU" dirty="0" err="1"/>
              <a:t>консорціумі</a:t>
            </a:r>
            <a:r>
              <a:rPr lang="ru-RU" dirty="0"/>
              <a:t> </a:t>
            </a:r>
            <a:r>
              <a:rPr lang="ru-RU" dirty="0" err="1"/>
              <a:t>Юнікод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вирішено</a:t>
            </a:r>
            <a:r>
              <a:rPr lang="ru-RU" dirty="0"/>
              <a:t> </a:t>
            </a:r>
            <a:r>
              <a:rPr lang="ru-RU" dirty="0" err="1"/>
              <a:t>придумати</a:t>
            </a:r>
            <a:r>
              <a:rPr lang="ru-RU" dirty="0"/>
              <a:t> </a:t>
            </a:r>
            <a:r>
              <a:rPr lang="ru-RU" dirty="0" err="1"/>
              <a:t>кодування</a:t>
            </a:r>
            <a:r>
              <a:rPr lang="ru-RU" dirty="0"/>
              <a:t> тексту </a:t>
            </a:r>
            <a:r>
              <a:rPr lang="ru-RU" dirty="0" err="1"/>
              <a:t>змінної</a:t>
            </a:r>
            <a:r>
              <a:rPr lang="ru-RU" dirty="0"/>
              <a:t> </a:t>
            </a:r>
            <a:r>
              <a:rPr lang="ru-RU" dirty="0" err="1"/>
              <a:t>довжини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Таке</a:t>
            </a:r>
            <a:r>
              <a:rPr lang="ru-RU" dirty="0"/>
              <a:t> </a:t>
            </a:r>
            <a:r>
              <a:rPr lang="ru-RU" dirty="0" err="1"/>
              <a:t>кодування</a:t>
            </a:r>
            <a:r>
              <a:rPr lang="ru-RU" dirty="0"/>
              <a:t> в </a:t>
            </a:r>
            <a:r>
              <a:rPr lang="ru-RU" dirty="0" err="1"/>
              <a:t>Юнікод</a:t>
            </a:r>
            <a:r>
              <a:rPr lang="ru-RU" dirty="0"/>
              <a:t> назвали </a:t>
            </a:r>
            <a:r>
              <a:rPr lang="en-US" b="1" dirty="0"/>
              <a:t>UTF 8</a:t>
            </a:r>
            <a:r>
              <a:rPr lang="en-US" dirty="0"/>
              <a:t>. </a:t>
            </a:r>
            <a:r>
              <a:rPr lang="ru-RU" dirty="0" err="1"/>
              <a:t>Незважаючи</a:t>
            </a:r>
            <a:r>
              <a:rPr lang="ru-RU" dirty="0"/>
              <a:t> на </a:t>
            </a:r>
            <a:r>
              <a:rPr lang="ru-RU" dirty="0" err="1"/>
              <a:t>вісімку</a:t>
            </a:r>
            <a:r>
              <a:rPr lang="ru-RU" dirty="0"/>
              <a:t> в </a:t>
            </a:r>
            <a:r>
              <a:rPr lang="ru-RU" dirty="0" err="1"/>
              <a:t>назві</a:t>
            </a:r>
            <a:r>
              <a:rPr lang="ru-RU" dirty="0"/>
              <a:t> </a:t>
            </a:r>
            <a:r>
              <a:rPr lang="en-US" dirty="0"/>
              <a:t>UTF 8 </a:t>
            </a:r>
            <a:r>
              <a:rPr lang="ru-RU" dirty="0"/>
              <a:t>є </a:t>
            </a:r>
            <a:r>
              <a:rPr lang="ru-RU" dirty="0" err="1"/>
              <a:t>повноцінним</a:t>
            </a:r>
            <a:r>
              <a:rPr lang="ru-RU" dirty="0"/>
              <a:t> </a:t>
            </a:r>
            <a:r>
              <a:rPr lang="ru-RU" dirty="0" err="1"/>
              <a:t>кодуванням</a:t>
            </a:r>
            <a:r>
              <a:rPr lang="ru-RU" dirty="0"/>
              <a:t> </a:t>
            </a:r>
            <a:r>
              <a:rPr lang="ru-RU" dirty="0" err="1"/>
              <a:t>змінної</a:t>
            </a:r>
            <a:r>
              <a:rPr lang="ru-RU" dirty="0"/>
              <a:t> </a:t>
            </a:r>
            <a:r>
              <a:rPr lang="ru-RU" dirty="0" err="1"/>
              <a:t>довжини</a:t>
            </a:r>
            <a:r>
              <a:rPr lang="ru-RU" dirty="0"/>
              <a:t>, </a:t>
            </a:r>
            <a:r>
              <a:rPr lang="ru-RU" dirty="0" err="1"/>
              <a:t>тобто</a:t>
            </a:r>
            <a:r>
              <a:rPr lang="ru-RU" dirty="0"/>
              <a:t>. </a:t>
            </a:r>
            <a:r>
              <a:rPr lang="ru-RU" dirty="0" err="1"/>
              <a:t>кожен</a:t>
            </a:r>
            <a:r>
              <a:rPr lang="ru-RU" dirty="0"/>
              <a:t> символ тексту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закодований</a:t>
            </a:r>
            <a:r>
              <a:rPr lang="ru-RU" dirty="0"/>
              <a:t> у </a:t>
            </a:r>
            <a:r>
              <a:rPr lang="ru-RU" dirty="0" err="1"/>
              <a:t>послідовність</a:t>
            </a:r>
            <a:r>
              <a:rPr lang="ru-RU" dirty="0"/>
              <a:t> </a:t>
            </a:r>
            <a:r>
              <a:rPr lang="ru-RU" dirty="0" err="1"/>
              <a:t>довжиною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1 до 6 байт. </a:t>
            </a:r>
          </a:p>
          <a:p>
            <a:endParaRPr lang="ru-RU" dirty="0"/>
          </a:p>
          <a:p>
            <a:r>
              <a:rPr lang="ru-RU" dirty="0"/>
              <a:t>На </a:t>
            </a:r>
            <a:r>
              <a:rPr lang="ru-RU" dirty="0" err="1"/>
              <a:t>практиці</a:t>
            </a:r>
            <a:r>
              <a:rPr lang="ru-RU" dirty="0"/>
              <a:t> в </a:t>
            </a:r>
            <a:r>
              <a:rPr lang="en-US" b="1" dirty="0"/>
              <a:t>UTF 8</a:t>
            </a:r>
            <a:r>
              <a:rPr lang="en-US" dirty="0"/>
              <a:t> </a:t>
            </a:r>
            <a:r>
              <a:rPr lang="ru-RU" dirty="0" err="1"/>
              <a:t>використовується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діапазон</a:t>
            </a:r>
            <a:endParaRPr lang="ru-RU" dirty="0"/>
          </a:p>
          <a:p>
            <a:r>
              <a:rPr lang="ru-RU" dirty="0" err="1"/>
              <a:t>від</a:t>
            </a:r>
            <a:r>
              <a:rPr lang="ru-RU" dirty="0"/>
              <a:t> 1 до 4 байт, тому </a:t>
            </a:r>
            <a:r>
              <a:rPr lang="ru-RU" dirty="0" err="1"/>
              <a:t>що</a:t>
            </a:r>
            <a:r>
              <a:rPr lang="ru-RU" dirty="0"/>
              <a:t> за </a:t>
            </a:r>
            <a:r>
              <a:rPr lang="ru-RU" dirty="0" err="1"/>
              <a:t>чотирма</a:t>
            </a:r>
            <a:r>
              <a:rPr lang="ru-RU" dirty="0"/>
              <a:t> байтами коду </a:t>
            </a:r>
            <a:r>
              <a:rPr lang="ru-RU" dirty="0" err="1"/>
              <a:t>нічого</a:t>
            </a:r>
            <a:r>
              <a:rPr lang="ru-RU" dirty="0"/>
              <a:t> </a:t>
            </a:r>
            <a:r>
              <a:rPr lang="ru-RU" dirty="0" err="1"/>
              <a:t>вже</a:t>
            </a:r>
            <a:r>
              <a:rPr lang="ru-RU" dirty="0"/>
              <a:t> </a:t>
            </a:r>
            <a:r>
              <a:rPr lang="ru-RU" dirty="0" err="1"/>
              <a:t>навіть</a:t>
            </a:r>
            <a:r>
              <a:rPr lang="ru-RU" dirty="0"/>
              <a:t> теоретично </a:t>
            </a:r>
            <a:r>
              <a:rPr lang="ru-RU" dirty="0" err="1"/>
              <a:t>неможливо</a:t>
            </a:r>
            <a:r>
              <a:rPr lang="ru-RU" dirty="0"/>
              <a:t> </a:t>
            </a:r>
            <a:r>
              <a:rPr lang="ru-RU" dirty="0" err="1"/>
              <a:t>уявити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У </a:t>
            </a:r>
            <a:r>
              <a:rPr lang="en-US" b="1" dirty="0"/>
              <a:t>UTF 8</a:t>
            </a:r>
            <a:r>
              <a:rPr lang="en-US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латинські</a:t>
            </a:r>
            <a:r>
              <a:rPr lang="ru-RU" dirty="0"/>
              <a:t> </a:t>
            </a:r>
            <a:r>
              <a:rPr lang="ru-RU" dirty="0" err="1"/>
              <a:t>символи</a:t>
            </a:r>
            <a:r>
              <a:rPr lang="ru-RU" dirty="0"/>
              <a:t> </a:t>
            </a:r>
            <a:r>
              <a:rPr lang="ru-RU" dirty="0" err="1"/>
              <a:t>кодуються</a:t>
            </a:r>
            <a:r>
              <a:rPr lang="ru-RU" dirty="0"/>
              <a:t> в 1 байт, так само як і в старому </a:t>
            </a:r>
            <a:r>
              <a:rPr lang="ru-RU" dirty="0" err="1"/>
              <a:t>кодуванні</a:t>
            </a:r>
            <a:r>
              <a:rPr lang="ru-RU" dirty="0"/>
              <a:t> </a:t>
            </a:r>
            <a:r>
              <a:rPr lang="en-US" dirty="0"/>
              <a:t>ASCII.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примітно</a:t>
            </a:r>
            <a:r>
              <a:rPr lang="ru-RU" dirty="0"/>
              <a:t>, у </a:t>
            </a:r>
            <a:r>
              <a:rPr lang="ru-RU" dirty="0" err="1"/>
              <a:t>разі</a:t>
            </a:r>
            <a:r>
              <a:rPr lang="ru-RU" dirty="0"/>
              <a:t> </a:t>
            </a:r>
            <a:r>
              <a:rPr lang="ru-RU" dirty="0" err="1"/>
              <a:t>кодування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латиниці</a:t>
            </a:r>
            <a:r>
              <a:rPr lang="ru-RU" dirty="0"/>
              <a:t>, </a:t>
            </a:r>
            <a:r>
              <a:rPr lang="ru-RU" dirty="0" err="1"/>
              <a:t>навіть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не </a:t>
            </a:r>
            <a:r>
              <a:rPr lang="ru-RU" dirty="0" err="1"/>
              <a:t>розуміють</a:t>
            </a:r>
            <a:r>
              <a:rPr lang="ru-RU" dirty="0"/>
              <a:t> </a:t>
            </a:r>
            <a:r>
              <a:rPr lang="ru-RU" dirty="0" err="1"/>
              <a:t>Юнікод</a:t>
            </a:r>
            <a:r>
              <a:rPr lang="ru-RU" dirty="0"/>
              <a:t>, все одно </a:t>
            </a:r>
            <a:r>
              <a:rPr lang="ru-RU" dirty="0" err="1"/>
              <a:t>прочитають</a:t>
            </a:r>
            <a:r>
              <a:rPr lang="ru-RU" dirty="0"/>
              <a:t> те,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закодовано</a:t>
            </a:r>
            <a:endParaRPr lang="ru-RU" dirty="0"/>
          </a:p>
          <a:p>
            <a:r>
              <a:rPr lang="ru-RU" dirty="0"/>
              <a:t>у </a:t>
            </a:r>
            <a:r>
              <a:rPr lang="en-US" dirty="0"/>
              <a:t>UTF 8. </a:t>
            </a:r>
            <a:r>
              <a:rPr lang="ru-RU" dirty="0" err="1"/>
              <a:t>Тобто</a:t>
            </a:r>
            <a:r>
              <a:rPr lang="ru-RU" dirty="0"/>
              <a:t>. </a:t>
            </a:r>
            <a:r>
              <a:rPr lang="ru-RU" dirty="0" err="1"/>
              <a:t>базова</a:t>
            </a:r>
            <a:r>
              <a:rPr lang="ru-RU" dirty="0"/>
              <a:t> </a:t>
            </a:r>
            <a:r>
              <a:rPr lang="ru-RU" dirty="0" err="1"/>
              <a:t>частина</a:t>
            </a:r>
            <a:r>
              <a:rPr lang="ru-RU" dirty="0"/>
              <a:t> </a:t>
            </a:r>
            <a:r>
              <a:rPr lang="ru-RU" dirty="0" err="1"/>
              <a:t>кодування</a:t>
            </a:r>
            <a:r>
              <a:rPr lang="ru-RU" dirty="0"/>
              <a:t> </a:t>
            </a:r>
            <a:r>
              <a:rPr lang="en-US" dirty="0"/>
              <a:t>ASCII </a:t>
            </a:r>
            <a:r>
              <a:rPr lang="ru-RU" dirty="0" err="1"/>
              <a:t>перейшла</a:t>
            </a:r>
            <a:r>
              <a:rPr lang="ru-RU" dirty="0"/>
              <a:t> до </a:t>
            </a:r>
            <a:r>
              <a:rPr lang="en-US" dirty="0"/>
              <a:t>UTF 8.</a:t>
            </a:r>
          </a:p>
          <a:p>
            <a:endParaRPr lang="en-US" dirty="0"/>
          </a:p>
          <a:p>
            <a:r>
              <a:rPr lang="ru-RU" dirty="0" err="1"/>
              <a:t>Кирилічні</a:t>
            </a:r>
            <a:r>
              <a:rPr lang="ru-RU" dirty="0"/>
              <a:t> </a:t>
            </a:r>
            <a:r>
              <a:rPr lang="ru-RU" dirty="0" err="1"/>
              <a:t>символи</a:t>
            </a:r>
            <a:r>
              <a:rPr lang="ru-RU" dirty="0"/>
              <a:t> в </a:t>
            </a:r>
            <a:r>
              <a:rPr lang="en-US" dirty="0"/>
              <a:t>UTF 8 </a:t>
            </a:r>
            <a:r>
              <a:rPr lang="ru-RU" dirty="0" err="1"/>
              <a:t>кодуються</a:t>
            </a:r>
            <a:r>
              <a:rPr lang="ru-RU" dirty="0"/>
              <a:t> в 2 </a:t>
            </a:r>
            <a:r>
              <a:rPr lang="ru-RU" dirty="0" err="1"/>
              <a:t>байти</a:t>
            </a:r>
            <a:r>
              <a:rPr lang="ru-RU" dirty="0"/>
              <a:t>,</a:t>
            </a:r>
          </a:p>
          <a:p>
            <a:r>
              <a:rPr lang="ru-RU" dirty="0" err="1"/>
              <a:t>наприклад</a:t>
            </a:r>
            <a:r>
              <a:rPr lang="ru-RU" dirty="0"/>
              <a:t> </a:t>
            </a:r>
            <a:r>
              <a:rPr lang="ru-RU" dirty="0" err="1"/>
              <a:t>грузинські</a:t>
            </a:r>
            <a:r>
              <a:rPr lang="ru-RU" dirty="0"/>
              <a:t> - в 3 </a:t>
            </a:r>
            <a:r>
              <a:rPr lang="ru-RU" dirty="0" err="1"/>
              <a:t>байти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1788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8568952" cy="2308324"/>
          </a:xfrm>
          <a:prstGeom prst="rect">
            <a:avLst/>
          </a:prstGeom>
          <a:solidFill>
            <a:srgbClr val="92D050">
              <a:alpha val="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latin typeface="Courier New" pitchFamily="49" charset="0"/>
                <a:cs typeface="Courier New" pitchFamily="49" charset="0"/>
              </a:rPr>
              <a:t>Для HTML документа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кодування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визначається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endParaRPr lang="ru-RU" dirty="0">
              <a:latin typeface="Courier New" pitchFamily="49" charset="0"/>
              <a:cs typeface="Courier New" pitchFamily="49" charset="0"/>
            </a:endParaRP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 - для локального файлу -&gt; у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тезі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&lt;meta charset="utf-8"&gt;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- для документа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отриманого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з сервера -&gt;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header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Content-Type 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08A22-71A3-BFEF-4BAF-2EF501D9A8C3}"/>
              </a:ext>
            </a:extLst>
          </p:cNvPr>
          <p:cNvSpPr txBox="1"/>
          <p:nvPr/>
        </p:nvSpPr>
        <p:spPr>
          <a:xfrm>
            <a:off x="179512" y="2852936"/>
            <a:ext cx="8712968" cy="369332"/>
          </a:xfrm>
          <a:prstGeom prst="rect">
            <a:avLst/>
          </a:prstGeom>
          <a:solidFill>
            <a:srgbClr val="92D050">
              <a:alpha val="14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кодів</a:t>
            </a:r>
            <a:r>
              <a:rPr lang="ru-RU" dirty="0"/>
              <a:t> </a:t>
            </a:r>
            <a:r>
              <a:rPr lang="ru-RU" dirty="0" err="1"/>
              <a:t>символів</a:t>
            </a:r>
            <a:r>
              <a:rPr lang="ru-RU" dirty="0"/>
              <a:t> у HTML </a:t>
            </a:r>
            <a:r>
              <a:rPr lang="ru-RU" dirty="0" err="1"/>
              <a:t>документі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901EF0D-E6A6-DA4F-9614-0CF9584B7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885748"/>
              </p:ext>
            </p:extLst>
          </p:nvPr>
        </p:nvGraphicFramePr>
        <p:xfrm>
          <a:off x="179512" y="3573016"/>
          <a:ext cx="8712968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символ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dec code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HEX - code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@</a:t>
                      </a:r>
                      <a:endParaRPr lang="ru-RU" sz="3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&amp;#64;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&amp;#x40;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A5E9E88-6D37-4179-AD07-8E00FB27AF2A}"/>
              </a:ext>
            </a:extLst>
          </p:cNvPr>
          <p:cNvSpPr txBox="1"/>
          <p:nvPr/>
        </p:nvSpPr>
        <p:spPr>
          <a:xfrm>
            <a:off x="159270" y="479715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https://html.spec.whatwg.org/multipage/named-characters.html</a:t>
            </a:r>
            <a:r>
              <a:rPr lang="en-US" dirty="0"/>
              <a:t>  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263318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910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3717" y="41412"/>
            <a:ext cx="5203669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Зберігання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інформації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пам'яті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комп'ютера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300416" y="2767082"/>
            <a:ext cx="7007888" cy="1454006"/>
            <a:chOff x="84392" y="1134036"/>
            <a:chExt cx="7007888" cy="1454006"/>
          </a:xfrm>
        </p:grpSpPr>
        <p:grpSp>
          <p:nvGrpSpPr>
            <p:cNvPr id="20" name="Группа 19"/>
            <p:cNvGrpSpPr/>
            <p:nvPr/>
          </p:nvGrpSpPr>
          <p:grpSpPr>
            <a:xfrm>
              <a:off x="158258" y="1134036"/>
              <a:ext cx="6768752" cy="504056"/>
              <a:chOff x="251520" y="836712"/>
              <a:chExt cx="6768752" cy="504056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251520" y="836712"/>
                <a:ext cx="6768752" cy="504056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" name="Прямая соединительная линия 4"/>
              <p:cNvCxnSpPr/>
              <p:nvPr/>
            </p:nvCxnSpPr>
            <p:spPr>
              <a:xfrm>
                <a:off x="971600" y="836712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Прямая соединительная линия 5"/>
              <p:cNvCxnSpPr/>
              <p:nvPr/>
            </p:nvCxnSpPr>
            <p:spPr>
              <a:xfrm>
                <a:off x="1691680" y="836712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Прямая соединительная линия 6"/>
              <p:cNvCxnSpPr/>
              <p:nvPr/>
            </p:nvCxnSpPr>
            <p:spPr>
              <a:xfrm>
                <a:off x="2411760" y="836712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3131840" y="836712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/>
              <p:cNvCxnSpPr/>
              <p:nvPr/>
            </p:nvCxnSpPr>
            <p:spPr>
              <a:xfrm>
                <a:off x="3851920" y="836712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единительная линия 9"/>
              <p:cNvCxnSpPr/>
              <p:nvPr/>
            </p:nvCxnSpPr>
            <p:spPr>
              <a:xfrm>
                <a:off x="4572000" y="836712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единительная линия 10"/>
              <p:cNvCxnSpPr/>
              <p:nvPr/>
            </p:nvCxnSpPr>
            <p:spPr>
              <a:xfrm>
                <a:off x="5292080" y="836712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25036" y="90872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145116" y="90872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65196" y="90872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ru-RU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585276" y="90872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305356" y="90872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ru-RU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025436" y="90872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ru-RU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745516" y="90872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465596" y="90872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ru-RU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076199" y="2218710"/>
              <a:ext cx="1146468" cy="36933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ru-RU" dirty="0"/>
                <a:t>Пам</a:t>
              </a:r>
              <a:r>
                <a:rPr lang="en-US" dirty="0"/>
                <a:t>’</a:t>
              </a:r>
              <a:r>
                <a:rPr lang="ru-RU" dirty="0"/>
                <a:t>ять </a:t>
              </a:r>
            </a:p>
          </p:txBody>
        </p:sp>
        <p:sp>
          <p:nvSpPr>
            <p:cNvPr id="22" name="Левая фигурная скобка 21"/>
            <p:cNvSpPr/>
            <p:nvPr/>
          </p:nvSpPr>
          <p:spPr>
            <a:xfrm rot="16200000">
              <a:off x="3364123" y="-1577235"/>
              <a:ext cx="448426" cy="7007888"/>
            </a:xfrm>
            <a:prstGeom prst="leftBrac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0246" y="551292"/>
            <a:ext cx="9058258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err="1"/>
              <a:t>Комп'ютер</a:t>
            </a:r>
            <a:r>
              <a:rPr lang="ru-RU" dirty="0"/>
              <a:t> </a:t>
            </a:r>
            <a:r>
              <a:rPr lang="ru-RU" dirty="0" err="1"/>
              <a:t>працює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з </a:t>
            </a:r>
            <a:r>
              <a:rPr lang="en-US" dirty="0"/>
              <a:t>binary </a:t>
            </a:r>
            <a:r>
              <a:rPr lang="ru-RU" dirty="0"/>
              <a:t>кодом</a:t>
            </a:r>
            <a:r>
              <a:rPr lang="en-US" dirty="0"/>
              <a:t>, </a:t>
            </a:r>
            <a:r>
              <a:rPr lang="ru-RU" dirty="0" err="1"/>
              <a:t>тобто</a:t>
            </a:r>
            <a:r>
              <a:rPr lang="ru-RU" dirty="0"/>
              <a:t> вся </a:t>
            </a:r>
            <a:r>
              <a:rPr lang="ru-RU" dirty="0" err="1"/>
              <a:t>інформація</a:t>
            </a:r>
            <a:r>
              <a:rPr lang="en-US" dirty="0"/>
              <a:t> </a:t>
            </a:r>
            <a:r>
              <a:rPr lang="uk-UA" dirty="0"/>
              <a:t>п</a:t>
            </a:r>
            <a:r>
              <a:rPr lang="ru-RU" dirty="0" err="1"/>
              <a:t>редставлена</a:t>
            </a:r>
            <a:r>
              <a:rPr lang="ru-RU" dirty="0"/>
              <a:t> ​​у </a:t>
            </a:r>
            <a:r>
              <a:rPr lang="ru-RU" dirty="0" err="1"/>
              <a:t>вигляді</a:t>
            </a:r>
            <a:r>
              <a:rPr lang="ru-RU" dirty="0"/>
              <a:t> </a:t>
            </a:r>
            <a:r>
              <a:rPr lang="ru-RU" dirty="0" err="1"/>
              <a:t>нулів</a:t>
            </a:r>
            <a:r>
              <a:rPr lang="ru-RU" dirty="0"/>
              <a:t> та </a:t>
            </a:r>
            <a:r>
              <a:rPr lang="ru-RU" dirty="0" err="1"/>
              <a:t>одиниць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223762" y="1556792"/>
            <a:ext cx="464451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b="1" dirty="0" err="1"/>
              <a:t>Кожна</a:t>
            </a:r>
            <a:r>
              <a:rPr lang="ru-RU" b="1" dirty="0"/>
              <a:t> ячейка  </a:t>
            </a:r>
            <a:r>
              <a:rPr lang="ru-RU" b="1" dirty="0">
                <a:solidFill>
                  <a:schemeClr val="accent2"/>
                </a:solidFill>
              </a:rPr>
              <a:t>(разряд)</a:t>
            </a:r>
            <a:r>
              <a:rPr lang="ru-RU" b="1" dirty="0"/>
              <a:t> – </a:t>
            </a:r>
            <a:r>
              <a:rPr lang="ru-RU" b="1" dirty="0" err="1"/>
              <a:t>це</a:t>
            </a:r>
            <a:r>
              <a:rPr lang="ru-RU" b="1" dirty="0"/>
              <a:t> 0 </a:t>
            </a:r>
            <a:r>
              <a:rPr lang="ru-RU" b="1" dirty="0" err="1"/>
              <a:t>або</a:t>
            </a:r>
            <a:r>
              <a:rPr lang="ru-RU" b="1" dirty="0"/>
              <a:t> 1 </a:t>
            </a:r>
          </a:p>
        </p:txBody>
      </p:sp>
      <p:grpSp>
        <p:nvGrpSpPr>
          <p:cNvPr id="29" name="Группа 28"/>
          <p:cNvGrpSpPr/>
          <p:nvPr/>
        </p:nvGrpSpPr>
        <p:grpSpPr>
          <a:xfrm>
            <a:off x="4860032" y="1484784"/>
            <a:ext cx="1656184" cy="523220"/>
            <a:chOff x="4860032" y="1484784"/>
            <a:chExt cx="1656184" cy="523220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5501600" y="1556792"/>
              <a:ext cx="1014616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b="1" dirty="0"/>
                <a:t> 1  б</a:t>
              </a:r>
              <a:r>
                <a:rPr lang="uk-UA" b="1" dirty="0"/>
                <a:t>і</a:t>
              </a:r>
              <a:r>
                <a:rPr lang="ru-RU" b="1" dirty="0"/>
                <a:t>т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60032" y="1484784"/>
              <a:ext cx="6976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b="1" dirty="0"/>
                <a:t> = </a:t>
              </a:r>
              <a:endParaRPr lang="ru-RU" b="1" dirty="0"/>
            </a:p>
          </p:txBody>
        </p:sp>
      </p:grpSp>
      <p:sp>
        <p:nvSpPr>
          <p:cNvPr id="30" name="Прямоугольник 29"/>
          <p:cNvSpPr/>
          <p:nvPr/>
        </p:nvSpPr>
        <p:spPr>
          <a:xfrm>
            <a:off x="374282" y="4437112"/>
            <a:ext cx="2160240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b="1" dirty="0"/>
              <a:t>8 </a:t>
            </a:r>
            <a:r>
              <a:rPr lang="ru-RU" b="1" dirty="0" err="1"/>
              <a:t>біт</a:t>
            </a:r>
            <a:r>
              <a:rPr lang="ru-RU" b="1" dirty="0"/>
              <a:t> = </a:t>
            </a:r>
            <a:r>
              <a:rPr lang="ru-RU" b="1" dirty="0">
                <a:solidFill>
                  <a:schemeClr val="accent2"/>
                </a:solidFill>
              </a:rPr>
              <a:t>1 байт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395535" y="5013176"/>
            <a:ext cx="3752663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b="1" dirty="0"/>
              <a:t>1024 байт = </a:t>
            </a:r>
            <a:r>
              <a:rPr lang="ru-RU" b="1" dirty="0">
                <a:solidFill>
                  <a:schemeClr val="accent2"/>
                </a:solidFill>
              </a:rPr>
              <a:t>1  </a:t>
            </a:r>
            <a:r>
              <a:rPr lang="ru-RU" b="1" dirty="0" err="1">
                <a:solidFill>
                  <a:schemeClr val="accent2"/>
                </a:solidFill>
              </a:rPr>
              <a:t>килоБайт</a:t>
            </a:r>
            <a:r>
              <a:rPr lang="ru-RU" b="1" dirty="0">
                <a:solidFill>
                  <a:schemeClr val="accent2"/>
                </a:solidFill>
              </a:rPr>
              <a:t>  (КБ)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416788" y="5589240"/>
            <a:ext cx="3731410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b="1" dirty="0"/>
              <a:t>1024 </a:t>
            </a:r>
            <a:r>
              <a:rPr lang="ru-RU" b="1" dirty="0" err="1"/>
              <a:t>кБ</a:t>
            </a:r>
            <a:r>
              <a:rPr lang="ru-RU" b="1" dirty="0"/>
              <a:t> = </a:t>
            </a:r>
            <a:r>
              <a:rPr lang="ru-RU" b="1" dirty="0">
                <a:solidFill>
                  <a:schemeClr val="accent2"/>
                </a:solidFill>
              </a:rPr>
              <a:t>1  </a:t>
            </a:r>
            <a:r>
              <a:rPr lang="ru-RU" b="1" dirty="0" err="1">
                <a:solidFill>
                  <a:schemeClr val="accent2"/>
                </a:solidFill>
              </a:rPr>
              <a:t>мегаБайт</a:t>
            </a:r>
            <a:r>
              <a:rPr lang="ru-RU" b="1" dirty="0">
                <a:solidFill>
                  <a:schemeClr val="accent2"/>
                </a:solidFill>
              </a:rPr>
              <a:t>  (МБ)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438041" y="6165304"/>
            <a:ext cx="3731410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b="1" dirty="0"/>
              <a:t>1024 </a:t>
            </a:r>
            <a:r>
              <a:rPr lang="en-US" b="1" dirty="0"/>
              <a:t>m</a:t>
            </a:r>
            <a:r>
              <a:rPr lang="ru-RU" b="1" dirty="0"/>
              <a:t>Б = </a:t>
            </a:r>
            <a:r>
              <a:rPr lang="ru-RU" b="1" dirty="0">
                <a:solidFill>
                  <a:schemeClr val="accent2"/>
                </a:solidFill>
              </a:rPr>
              <a:t>1  </a:t>
            </a:r>
            <a:r>
              <a:rPr lang="ru-RU" b="1" dirty="0" err="1">
                <a:solidFill>
                  <a:schemeClr val="accent2"/>
                </a:solidFill>
              </a:rPr>
              <a:t>гигаБайт</a:t>
            </a:r>
            <a:r>
              <a:rPr lang="ru-RU" b="1" dirty="0">
                <a:solidFill>
                  <a:schemeClr val="accent2"/>
                </a:solidFill>
              </a:rPr>
              <a:t>  (ГБ)</a:t>
            </a:r>
          </a:p>
        </p:txBody>
      </p:sp>
    </p:spTree>
    <p:extLst>
      <p:ext uri="{BB962C8B-B14F-4D97-AF65-F5344CB8AC3E}">
        <p14:creationId xmlns:p14="http://schemas.microsoft.com/office/powerpoint/2010/main" val="272518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7864" y="116632"/>
            <a:ext cx="143981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Binary</a:t>
            </a:r>
            <a:r>
              <a:rPr lang="ru-RU" b="1" dirty="0"/>
              <a:t>  код</a:t>
            </a:r>
          </a:p>
        </p:txBody>
      </p:sp>
      <p:grpSp>
        <p:nvGrpSpPr>
          <p:cNvPr id="20" name="Группа 19"/>
          <p:cNvGrpSpPr/>
          <p:nvPr/>
        </p:nvGrpSpPr>
        <p:grpSpPr>
          <a:xfrm>
            <a:off x="113350" y="721710"/>
            <a:ext cx="8923146" cy="1771186"/>
            <a:chOff x="448806" y="962549"/>
            <a:chExt cx="8923146" cy="1683655"/>
          </a:xfrm>
        </p:grpSpPr>
        <p:grpSp>
          <p:nvGrpSpPr>
            <p:cNvPr id="30" name="Группа 29"/>
            <p:cNvGrpSpPr/>
            <p:nvPr/>
          </p:nvGrpSpPr>
          <p:grpSpPr>
            <a:xfrm>
              <a:off x="448806" y="962549"/>
              <a:ext cx="5188166" cy="801380"/>
              <a:chOff x="823994" y="899428"/>
              <a:chExt cx="5188166" cy="801380"/>
            </a:xfrm>
          </p:grpSpPr>
          <p:sp>
            <p:nvSpPr>
              <p:cNvPr id="8" name="Прямоугольник 7"/>
              <p:cNvSpPr/>
              <p:nvPr/>
            </p:nvSpPr>
            <p:spPr>
              <a:xfrm>
                <a:off x="823994" y="1196752"/>
                <a:ext cx="5188166" cy="504056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Прямая соединительная линия 8"/>
              <p:cNvCxnSpPr/>
              <p:nvPr/>
            </p:nvCxnSpPr>
            <p:spPr>
              <a:xfrm>
                <a:off x="2415350" y="1196752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единительная линия 9"/>
              <p:cNvCxnSpPr/>
              <p:nvPr/>
            </p:nvCxnSpPr>
            <p:spPr>
              <a:xfrm>
                <a:off x="3135430" y="1196752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единительная линия 10"/>
              <p:cNvCxnSpPr/>
              <p:nvPr/>
            </p:nvCxnSpPr>
            <p:spPr>
              <a:xfrm>
                <a:off x="3855510" y="1196752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/>
              <p:cNvCxnSpPr/>
              <p:nvPr/>
            </p:nvCxnSpPr>
            <p:spPr>
              <a:xfrm>
                <a:off x="4575590" y="1196752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5462006" y="90872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469186" y="126876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ru-RU" dirty="0"/>
              </a:p>
            </p:txBody>
          </p:sp>
          <p:cxnSp>
            <p:nvCxnSpPr>
              <p:cNvPr id="24" name="Прямая соединительная линия 23"/>
              <p:cNvCxnSpPr/>
              <p:nvPr/>
            </p:nvCxnSpPr>
            <p:spPr>
              <a:xfrm>
                <a:off x="5292080" y="1196752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627784" y="899428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5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305356" y="899428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4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025436" y="899428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3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45516" y="899428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2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6006449" y="1630541"/>
              <a:ext cx="3365503" cy="8338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700" b="1" dirty="0" err="1">
                  <a:solidFill>
                    <a:schemeClr val="accent1">
                      <a:lumMod val="50000"/>
                    </a:schemeClr>
                  </a:solidFill>
                </a:rPr>
                <a:t>Значення</a:t>
              </a:r>
              <a:r>
                <a:rPr lang="ru-RU" sz="1700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uk-UA" sz="1700" b="1" dirty="0">
                  <a:solidFill>
                    <a:schemeClr val="accent1">
                      <a:lumMod val="50000"/>
                    </a:schemeClr>
                  </a:solidFill>
                </a:rPr>
                <a:t>розряду</a:t>
              </a:r>
              <a:r>
                <a:rPr lang="ru-RU" sz="1700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ru-RU" sz="1700" b="1" dirty="0" err="1">
                  <a:solidFill>
                    <a:schemeClr val="accent1">
                      <a:lumMod val="50000"/>
                    </a:schemeClr>
                  </a:solidFill>
                </a:rPr>
                <a:t>якщо</a:t>
              </a:r>
              <a:endParaRPr lang="ru-RU" sz="17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ru-RU" sz="1700" b="1" dirty="0">
                  <a:solidFill>
                    <a:schemeClr val="accent1">
                      <a:lumMod val="50000"/>
                    </a:schemeClr>
                  </a:solidFill>
                </a:rPr>
                <a:t>в ному </a:t>
              </a:r>
              <a:r>
                <a:rPr lang="ru-RU" sz="1700" b="1" dirty="0" err="1">
                  <a:solidFill>
                    <a:schemeClr val="accent1">
                      <a:lumMod val="50000"/>
                    </a:schemeClr>
                  </a:solidFill>
                </a:rPr>
                <a:t>стоятиме</a:t>
              </a:r>
              <a:r>
                <a:rPr lang="ru-RU" sz="1700" b="1" dirty="0">
                  <a:solidFill>
                    <a:schemeClr val="accent1">
                      <a:lumMod val="50000"/>
                    </a:schemeClr>
                  </a:solidFill>
                </a:rPr>
                <a:t> 1</a:t>
              </a:r>
            </a:p>
            <a:p>
              <a:r>
                <a:rPr lang="ru-RU" sz="1700" b="1" dirty="0" err="1">
                  <a:solidFill>
                    <a:schemeClr val="accent1">
                      <a:lumMod val="50000"/>
                    </a:schemeClr>
                  </a:solidFill>
                </a:rPr>
                <a:t>Ці</a:t>
              </a:r>
              <a:r>
                <a:rPr lang="ru-RU" sz="1700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ru-RU" sz="1700" b="1" dirty="0" err="1">
                  <a:solidFill>
                    <a:schemeClr val="accent1">
                      <a:lumMod val="50000"/>
                    </a:schemeClr>
                  </a:solidFill>
                </a:rPr>
                <a:t>значення</a:t>
              </a:r>
              <a:r>
                <a:rPr lang="ru-RU" sz="1700" b="1" dirty="0">
                  <a:solidFill>
                    <a:schemeClr val="accent1">
                      <a:lumMod val="50000"/>
                    </a:schemeClr>
                  </a:solidFill>
                </a:rPr>
                <a:t>  </a:t>
              </a:r>
              <a:r>
                <a:rPr lang="ru-RU" sz="1700" b="1" dirty="0" err="1">
                  <a:solidFill>
                    <a:schemeClr val="accent1">
                      <a:lumMod val="50000"/>
                    </a:schemeClr>
                  </a:solidFill>
                </a:rPr>
                <a:t>підсумовуються</a:t>
              </a:r>
              <a:endParaRPr lang="ru-RU" sz="17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35" name="Прямая со стрелкой 34"/>
            <p:cNvCxnSpPr/>
            <p:nvPr/>
          </p:nvCxnSpPr>
          <p:spPr>
            <a:xfrm flipH="1">
              <a:off x="5411512" y="1953706"/>
              <a:ext cx="594937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3" name="Группа 12"/>
            <p:cNvGrpSpPr/>
            <p:nvPr/>
          </p:nvGrpSpPr>
          <p:grpSpPr>
            <a:xfrm>
              <a:off x="5037138" y="1772816"/>
              <a:ext cx="398958" cy="873388"/>
              <a:chOff x="2841570" y="2591616"/>
              <a:chExt cx="398958" cy="873388"/>
            </a:xfrm>
          </p:grpSpPr>
          <p:cxnSp>
            <p:nvCxnSpPr>
              <p:cNvPr id="37" name="Прямая со стрелкой 36"/>
              <p:cNvCxnSpPr/>
              <p:nvPr/>
            </p:nvCxnSpPr>
            <p:spPr>
              <a:xfrm>
                <a:off x="3045758" y="2591616"/>
                <a:ext cx="0" cy="4680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2841570" y="3095672"/>
                <a:ext cx="398958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b="1" dirty="0"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5" name="Группа 14"/>
            <p:cNvGrpSpPr/>
            <p:nvPr/>
          </p:nvGrpSpPr>
          <p:grpSpPr>
            <a:xfrm>
              <a:off x="4355976" y="1772816"/>
              <a:ext cx="398958" cy="873388"/>
              <a:chOff x="3600568" y="2627620"/>
              <a:chExt cx="398958" cy="873388"/>
            </a:xfrm>
          </p:grpSpPr>
          <p:cxnSp>
            <p:nvCxnSpPr>
              <p:cNvPr id="38" name="Прямая со стрелкой 37"/>
              <p:cNvCxnSpPr/>
              <p:nvPr/>
            </p:nvCxnSpPr>
            <p:spPr>
              <a:xfrm>
                <a:off x="3783502" y="2627620"/>
                <a:ext cx="0" cy="4680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3600568" y="3131676"/>
                <a:ext cx="398958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b="1" dirty="0">
                    <a:solidFill>
                      <a:schemeClr val="accent1">
                        <a:lumMod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7" name="Группа 16"/>
            <p:cNvGrpSpPr/>
            <p:nvPr/>
          </p:nvGrpSpPr>
          <p:grpSpPr>
            <a:xfrm>
              <a:off x="3635896" y="1772816"/>
              <a:ext cx="398958" cy="873388"/>
              <a:chOff x="4320648" y="2627620"/>
              <a:chExt cx="398958" cy="873388"/>
            </a:xfrm>
          </p:grpSpPr>
          <p:cxnSp>
            <p:nvCxnSpPr>
              <p:cNvPr id="39" name="Прямая со стрелкой 38"/>
              <p:cNvCxnSpPr/>
              <p:nvPr/>
            </p:nvCxnSpPr>
            <p:spPr>
              <a:xfrm>
                <a:off x="4521246" y="2627620"/>
                <a:ext cx="0" cy="4680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4320648" y="3131676"/>
                <a:ext cx="398958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b="1" dirty="0">
                    <a:solidFill>
                      <a:schemeClr val="accent1">
                        <a:lumMod val="50000"/>
                      </a:schemeClr>
                    </a:solidFill>
                  </a:rPr>
                  <a:t>4</a:t>
                </a:r>
              </a:p>
            </p:txBody>
          </p:sp>
        </p:grpSp>
        <p:grpSp>
          <p:nvGrpSpPr>
            <p:cNvPr id="18" name="Группа 17"/>
            <p:cNvGrpSpPr/>
            <p:nvPr/>
          </p:nvGrpSpPr>
          <p:grpSpPr>
            <a:xfrm>
              <a:off x="2876898" y="1772816"/>
              <a:ext cx="398958" cy="873388"/>
              <a:chOff x="5073818" y="2591616"/>
              <a:chExt cx="398958" cy="873388"/>
            </a:xfrm>
          </p:grpSpPr>
          <p:cxnSp>
            <p:nvCxnSpPr>
              <p:cNvPr id="40" name="Прямая со стрелкой 39"/>
              <p:cNvCxnSpPr/>
              <p:nvPr/>
            </p:nvCxnSpPr>
            <p:spPr>
              <a:xfrm>
                <a:off x="5258990" y="2591616"/>
                <a:ext cx="0" cy="4680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5073818" y="3095672"/>
                <a:ext cx="398958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b="1" dirty="0">
                    <a:solidFill>
                      <a:schemeClr val="accent1">
                        <a:lumMod val="50000"/>
                      </a:schemeClr>
                    </a:solidFill>
                  </a:rPr>
                  <a:t>8</a:t>
                </a:r>
              </a:p>
            </p:txBody>
          </p:sp>
        </p:grpSp>
        <p:grpSp>
          <p:nvGrpSpPr>
            <p:cNvPr id="19" name="Группа 18"/>
            <p:cNvGrpSpPr/>
            <p:nvPr/>
          </p:nvGrpSpPr>
          <p:grpSpPr>
            <a:xfrm>
              <a:off x="2123728" y="1772816"/>
              <a:ext cx="542974" cy="873388"/>
              <a:chOff x="5727718" y="2627620"/>
              <a:chExt cx="542974" cy="873388"/>
            </a:xfrm>
          </p:grpSpPr>
          <p:cxnSp>
            <p:nvCxnSpPr>
              <p:cNvPr id="41" name="Прямая со стрелкой 40"/>
              <p:cNvCxnSpPr/>
              <p:nvPr/>
            </p:nvCxnSpPr>
            <p:spPr>
              <a:xfrm>
                <a:off x="6015750" y="2627620"/>
                <a:ext cx="0" cy="4680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5727718" y="3131676"/>
                <a:ext cx="542974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b="1" dirty="0">
                    <a:solidFill>
                      <a:schemeClr val="accent1">
                        <a:lumMod val="50000"/>
                      </a:schemeClr>
                    </a:solidFill>
                  </a:rPr>
                  <a:t>16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859909" y="1268760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…</a:t>
              </a:r>
              <a:endParaRPr lang="ru-RU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13350" y="2708920"/>
            <a:ext cx="892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Например </a:t>
            </a:r>
          </a:p>
        </p:txBody>
      </p:sp>
      <p:graphicFrame>
        <p:nvGraphicFramePr>
          <p:cNvPr id="70" name="Таблица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732978"/>
              </p:ext>
            </p:extLst>
          </p:nvPr>
        </p:nvGraphicFramePr>
        <p:xfrm>
          <a:off x="96866" y="3078252"/>
          <a:ext cx="3923656" cy="10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8021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79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6" name="Группа 75"/>
          <p:cNvGrpSpPr/>
          <p:nvPr/>
        </p:nvGrpSpPr>
        <p:grpSpPr>
          <a:xfrm>
            <a:off x="870340" y="3625860"/>
            <a:ext cx="4361550" cy="523220"/>
            <a:chOff x="870340" y="3625860"/>
            <a:chExt cx="4361550" cy="523220"/>
          </a:xfrm>
        </p:grpSpPr>
        <p:sp>
          <p:nvSpPr>
            <p:cNvPr id="72" name="TextBox 71"/>
            <p:cNvSpPr txBox="1"/>
            <p:nvPr/>
          </p:nvSpPr>
          <p:spPr>
            <a:xfrm>
              <a:off x="870340" y="3625860"/>
              <a:ext cx="461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/>
                <a:t>+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806444" y="3625860"/>
              <a:ext cx="461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/>
                <a:t>+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71800" y="3625860"/>
              <a:ext cx="461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/>
                <a:t>+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995936" y="3687415"/>
              <a:ext cx="1235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dirty="0">
                  <a:solidFill>
                    <a:srgbClr val="FF0000"/>
                  </a:solidFill>
                </a:rPr>
                <a:t>= 15  </a:t>
              </a:r>
            </a:p>
          </p:txBody>
        </p:sp>
      </p:grpSp>
      <p:graphicFrame>
        <p:nvGraphicFramePr>
          <p:cNvPr id="77" name="Таблица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3914"/>
              </p:ext>
            </p:extLst>
          </p:nvPr>
        </p:nvGraphicFramePr>
        <p:xfrm>
          <a:off x="107504" y="4581128"/>
          <a:ext cx="3923656" cy="10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8021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79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8" name="Группа 77"/>
          <p:cNvGrpSpPr/>
          <p:nvPr/>
        </p:nvGrpSpPr>
        <p:grpSpPr>
          <a:xfrm>
            <a:off x="858522" y="5138028"/>
            <a:ext cx="4361550" cy="523220"/>
            <a:chOff x="870340" y="3625860"/>
            <a:chExt cx="4361550" cy="523220"/>
          </a:xfrm>
        </p:grpSpPr>
        <p:sp>
          <p:nvSpPr>
            <p:cNvPr id="79" name="TextBox 78"/>
            <p:cNvSpPr txBox="1"/>
            <p:nvPr/>
          </p:nvSpPr>
          <p:spPr>
            <a:xfrm>
              <a:off x="870340" y="3625860"/>
              <a:ext cx="461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/>
                <a:t>+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806444" y="3625860"/>
              <a:ext cx="461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/>
                <a:t>+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771800" y="3625860"/>
              <a:ext cx="461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/>
                <a:t>+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95936" y="3687415"/>
              <a:ext cx="1235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dirty="0">
                  <a:solidFill>
                    <a:srgbClr val="FF0000"/>
                  </a:solidFill>
                </a:rPr>
                <a:t>= 7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559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032440"/>
              </p:ext>
            </p:extLst>
          </p:nvPr>
        </p:nvGraphicFramePr>
        <p:xfrm>
          <a:off x="107504" y="404664"/>
          <a:ext cx="3923656" cy="10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8021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79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Таблица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404585"/>
              </p:ext>
            </p:extLst>
          </p:nvPr>
        </p:nvGraphicFramePr>
        <p:xfrm>
          <a:off x="4032720" y="404664"/>
          <a:ext cx="3923656" cy="10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8021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79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0" name="Группа 49"/>
          <p:cNvGrpSpPr/>
          <p:nvPr/>
        </p:nvGrpSpPr>
        <p:grpSpPr>
          <a:xfrm>
            <a:off x="841088" y="908720"/>
            <a:ext cx="2362760" cy="523220"/>
            <a:chOff x="870340" y="3625860"/>
            <a:chExt cx="2362760" cy="523220"/>
          </a:xfrm>
        </p:grpSpPr>
        <p:sp>
          <p:nvSpPr>
            <p:cNvPr id="51" name="TextBox 50"/>
            <p:cNvSpPr txBox="1"/>
            <p:nvPr/>
          </p:nvSpPr>
          <p:spPr>
            <a:xfrm>
              <a:off x="870340" y="3625860"/>
              <a:ext cx="461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/>
                <a:t>+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806444" y="3625860"/>
              <a:ext cx="461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/>
                <a:t>+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71800" y="3625860"/>
              <a:ext cx="461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/>
                <a:t>+</a:t>
              </a:r>
            </a:p>
          </p:txBody>
        </p:sp>
      </p:grpSp>
      <p:sp>
        <p:nvSpPr>
          <p:cNvPr id="7" name="Прямоугольник 6"/>
          <p:cNvSpPr/>
          <p:nvPr/>
        </p:nvSpPr>
        <p:spPr>
          <a:xfrm>
            <a:off x="3851920" y="1010926"/>
            <a:ext cx="360040" cy="425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5" name="Группа 54"/>
          <p:cNvGrpSpPr/>
          <p:nvPr/>
        </p:nvGrpSpPr>
        <p:grpSpPr>
          <a:xfrm>
            <a:off x="3851920" y="908720"/>
            <a:ext cx="2362760" cy="523220"/>
            <a:chOff x="870340" y="3625860"/>
            <a:chExt cx="2362760" cy="523220"/>
          </a:xfrm>
        </p:grpSpPr>
        <p:sp>
          <p:nvSpPr>
            <p:cNvPr id="56" name="TextBox 55"/>
            <p:cNvSpPr txBox="1"/>
            <p:nvPr/>
          </p:nvSpPr>
          <p:spPr>
            <a:xfrm>
              <a:off x="870340" y="3625860"/>
              <a:ext cx="461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/>
                <a:t>+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806444" y="3625860"/>
              <a:ext cx="461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/>
                <a:t>+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71800" y="3625860"/>
              <a:ext cx="461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/>
                <a:t>+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862752" y="908720"/>
            <a:ext cx="46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2888" y="980728"/>
            <a:ext cx="1043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</a:rPr>
              <a:t>= 255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564904"/>
            <a:ext cx="878497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Але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вказувати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адресацію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двійкових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числах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незручно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тому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вирішили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застосовувати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16-тиричне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обчислення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504" y="1772816"/>
            <a:ext cx="8856984" cy="646331"/>
          </a:xfrm>
          <a:prstGeom prst="rect">
            <a:avLst/>
          </a:prstGeom>
          <a:solidFill>
            <a:schemeClr val="accent3">
              <a:lumMod val="20000"/>
              <a:lumOff val="80000"/>
              <a:alpha val="2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err="1"/>
              <a:t>Це</a:t>
            </a:r>
            <a:r>
              <a:rPr lang="ru-RU" dirty="0"/>
              <a:t> 8-бітове число (1 байт) - і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розряди</a:t>
            </a:r>
            <a:r>
              <a:rPr lang="ru-RU" dirty="0"/>
              <a:t> </a:t>
            </a:r>
            <a:r>
              <a:rPr lang="ru-RU" dirty="0" err="1"/>
              <a:t>встановлені</a:t>
            </a:r>
            <a:r>
              <a:rPr lang="ru-RU" dirty="0"/>
              <a:t> в 1 то</a:t>
            </a:r>
          </a:p>
          <a:p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дорівнюватиме</a:t>
            </a:r>
            <a:r>
              <a:rPr lang="ru-RU" dirty="0"/>
              <a:t> 255</a:t>
            </a:r>
          </a:p>
        </p:txBody>
      </p:sp>
    </p:spTree>
    <p:extLst>
      <p:ext uri="{BB962C8B-B14F-4D97-AF65-F5344CB8AC3E}">
        <p14:creationId xmlns:p14="http://schemas.microsoft.com/office/powerpoint/2010/main" val="261773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70300" y="44624"/>
            <a:ext cx="1116011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/>
              <a:t>HEX</a:t>
            </a:r>
            <a:r>
              <a:rPr lang="ru-RU" sz="1600" b="1" dirty="0"/>
              <a:t> </a:t>
            </a:r>
            <a:r>
              <a:rPr lang="en-US" sz="1600" b="1" dirty="0"/>
              <a:t>code</a:t>
            </a:r>
            <a:endParaRPr lang="ru-RU" sz="1600" b="1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064873"/>
              </p:ext>
            </p:extLst>
          </p:nvPr>
        </p:nvGraphicFramePr>
        <p:xfrm>
          <a:off x="4541484" y="1620728"/>
          <a:ext cx="1614692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034">
                <a:tc>
                  <a:txBody>
                    <a:bodyPr/>
                    <a:lstStyle/>
                    <a:p>
                      <a:r>
                        <a:rPr lang="ru-RU" sz="1500" b="1" dirty="0">
                          <a:solidFill>
                            <a:schemeClr val="tx1"/>
                          </a:solidFill>
                        </a:rPr>
                        <a:t>000</a:t>
                      </a: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r>
                        <a:rPr lang="ru-RU" sz="1500" b="1" dirty="0">
                          <a:solidFill>
                            <a:schemeClr val="tx1"/>
                          </a:solidFill>
                        </a:rPr>
                        <a:t>000</a:t>
                      </a: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r>
                        <a:rPr lang="ru-RU" sz="1500" b="1" dirty="0">
                          <a:solidFill>
                            <a:schemeClr val="tx1"/>
                          </a:solidFill>
                        </a:rPr>
                        <a:t>001</a:t>
                      </a: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r>
                        <a:rPr lang="ru-RU" sz="15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r>
                        <a:rPr lang="ru-RU" sz="1500" b="1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r>
                        <a:rPr lang="ru-RU" sz="1500" b="1" dirty="0">
                          <a:solidFill>
                            <a:schemeClr val="tx1"/>
                          </a:solidFill>
                        </a:rPr>
                        <a:t>010</a:t>
                      </a: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r>
                        <a:rPr lang="ru-RU" sz="1500" b="1" dirty="0">
                          <a:solidFill>
                            <a:schemeClr val="tx1"/>
                          </a:solidFill>
                        </a:rPr>
                        <a:t>011</a:t>
                      </a: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r>
                        <a:rPr lang="ru-RU" sz="1500" b="1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r>
                        <a:rPr lang="ru-RU" sz="1500" b="1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r>
                        <a:rPr lang="ru-RU" sz="1500" b="1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r>
                        <a:rPr lang="ru-RU" sz="1500" b="1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r>
                        <a:rPr lang="ru-RU" sz="1500" b="1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r>
                        <a:rPr lang="ru-RU" sz="1500" b="1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r>
                        <a:rPr lang="ru-RU" sz="1500" b="1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pSp>
        <p:nvGrpSpPr>
          <p:cNvPr id="44" name="Группа 43"/>
          <p:cNvGrpSpPr/>
          <p:nvPr/>
        </p:nvGrpSpPr>
        <p:grpSpPr>
          <a:xfrm>
            <a:off x="94322" y="620688"/>
            <a:ext cx="8654142" cy="905847"/>
            <a:chOff x="107504" y="2852936"/>
            <a:chExt cx="8654142" cy="1151336"/>
          </a:xfrm>
        </p:grpSpPr>
        <p:grpSp>
          <p:nvGrpSpPr>
            <p:cNvPr id="45" name="Группа 44"/>
            <p:cNvGrpSpPr/>
            <p:nvPr/>
          </p:nvGrpSpPr>
          <p:grpSpPr>
            <a:xfrm>
              <a:off x="107504" y="2852936"/>
              <a:ext cx="8654142" cy="533673"/>
              <a:chOff x="238338" y="692696"/>
              <a:chExt cx="8654142" cy="533673"/>
            </a:xfrm>
          </p:grpSpPr>
          <p:sp>
            <p:nvSpPr>
              <p:cNvPr id="56" name="Прямоугольник 55"/>
              <p:cNvSpPr/>
              <p:nvPr/>
            </p:nvSpPr>
            <p:spPr>
              <a:xfrm>
                <a:off x="238338" y="692696"/>
                <a:ext cx="8654142" cy="504056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7" name="Прямая соединительная линия 56"/>
              <p:cNvCxnSpPr/>
              <p:nvPr/>
            </p:nvCxnSpPr>
            <p:spPr>
              <a:xfrm>
                <a:off x="958418" y="692696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единительная линия 57"/>
              <p:cNvCxnSpPr/>
              <p:nvPr/>
            </p:nvCxnSpPr>
            <p:spPr>
              <a:xfrm>
                <a:off x="1678498" y="692696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Прямая соединительная линия 58"/>
              <p:cNvCxnSpPr/>
              <p:nvPr/>
            </p:nvCxnSpPr>
            <p:spPr>
              <a:xfrm>
                <a:off x="2398578" y="692696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Прямая соединительная линия 59"/>
              <p:cNvCxnSpPr/>
              <p:nvPr/>
            </p:nvCxnSpPr>
            <p:spPr>
              <a:xfrm>
                <a:off x="3118658" y="692696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единительная линия 60"/>
              <p:cNvCxnSpPr/>
              <p:nvPr/>
            </p:nvCxnSpPr>
            <p:spPr>
              <a:xfrm>
                <a:off x="3838738" y="692696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единительная линия 61"/>
              <p:cNvCxnSpPr/>
              <p:nvPr/>
            </p:nvCxnSpPr>
            <p:spPr>
              <a:xfrm>
                <a:off x="4558818" y="692696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/>
              <p:cNvCxnSpPr/>
              <p:nvPr/>
            </p:nvCxnSpPr>
            <p:spPr>
              <a:xfrm>
                <a:off x="5278898" y="692696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411854" y="764704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…</a:t>
                </a:r>
                <a:endParaRPr lang="ru-RU" sz="24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131934" y="764704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852014" y="764704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ru-RU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572094" y="764704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292174" y="764704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ru-RU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012254" y="764704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ru-RU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32334" y="764704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452414" y="764704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0</a:t>
                </a:r>
              </a:p>
            </p:txBody>
          </p:sp>
          <p:cxnSp>
            <p:nvCxnSpPr>
              <p:cNvPr id="72" name="Прямая соединительная линия 71"/>
              <p:cNvCxnSpPr/>
              <p:nvPr/>
            </p:nvCxnSpPr>
            <p:spPr>
              <a:xfrm>
                <a:off x="6012160" y="692696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Прямая соединительная линия 72"/>
              <p:cNvCxnSpPr/>
              <p:nvPr/>
            </p:nvCxnSpPr>
            <p:spPr>
              <a:xfrm>
                <a:off x="6732240" y="692696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Прямая соединительная линия 73"/>
              <p:cNvCxnSpPr/>
              <p:nvPr/>
            </p:nvCxnSpPr>
            <p:spPr>
              <a:xfrm>
                <a:off x="7452320" y="692696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Прямая соединительная линия 74"/>
              <p:cNvCxnSpPr/>
              <p:nvPr/>
            </p:nvCxnSpPr>
            <p:spPr>
              <a:xfrm>
                <a:off x="8172400" y="692696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6185676" y="764704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0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918938" y="764704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0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7652200" y="764704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0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8385462" y="755412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0</a:t>
                </a:r>
              </a:p>
            </p:txBody>
          </p:sp>
        </p:grpSp>
        <p:grpSp>
          <p:nvGrpSpPr>
            <p:cNvPr id="46" name="Группа 45"/>
            <p:cNvGrpSpPr/>
            <p:nvPr/>
          </p:nvGrpSpPr>
          <p:grpSpPr>
            <a:xfrm>
              <a:off x="107504" y="3356992"/>
              <a:ext cx="8654142" cy="647280"/>
              <a:chOff x="107504" y="4610003"/>
              <a:chExt cx="8654142" cy="647280"/>
            </a:xfrm>
          </p:grpSpPr>
          <p:cxnSp>
            <p:nvCxnSpPr>
              <p:cNvPr id="47" name="Прямая соединительная линия 46"/>
              <p:cNvCxnSpPr/>
              <p:nvPr/>
            </p:nvCxnSpPr>
            <p:spPr>
              <a:xfrm>
                <a:off x="5868144" y="4610003"/>
                <a:ext cx="0" cy="504056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>
              <a:xfrm>
                <a:off x="3001006" y="4610003"/>
                <a:ext cx="0" cy="504056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>
              <a:xfrm>
                <a:off x="8761646" y="4610003"/>
                <a:ext cx="0" cy="504056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 стрелкой 49"/>
              <p:cNvCxnSpPr/>
              <p:nvPr/>
            </p:nvCxnSpPr>
            <p:spPr>
              <a:xfrm>
                <a:off x="2987824" y="4970043"/>
                <a:ext cx="2880320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 стрелкой 50"/>
              <p:cNvCxnSpPr/>
              <p:nvPr/>
            </p:nvCxnSpPr>
            <p:spPr>
              <a:xfrm>
                <a:off x="5881326" y="4970043"/>
                <a:ext cx="2880320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3763681" y="4787860"/>
                <a:ext cx="1557810" cy="46942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 </a:t>
                </a:r>
                <a:r>
                  <a:rPr lang="ru-RU" dirty="0"/>
                  <a:t>разряди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716009" y="4787860"/>
                <a:ext cx="1379678" cy="46942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</a:lstStyle>
              <a:p>
                <a:r>
                  <a:rPr lang="en-US" dirty="0"/>
                  <a:t>4 </a:t>
                </a:r>
                <a:r>
                  <a:rPr lang="ru-RU" dirty="0"/>
                  <a:t>разряди</a:t>
                </a:r>
              </a:p>
            </p:txBody>
          </p:sp>
          <p:cxnSp>
            <p:nvCxnSpPr>
              <p:cNvPr id="54" name="Прямая со стрелкой 53"/>
              <p:cNvCxnSpPr/>
              <p:nvPr/>
            </p:nvCxnSpPr>
            <p:spPr>
              <a:xfrm>
                <a:off x="107504" y="4970043"/>
                <a:ext cx="2880320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001100" y="4782894"/>
                <a:ext cx="1440073" cy="46942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 </a:t>
                </a:r>
                <a:r>
                  <a:rPr lang="ru-RU" dirty="0"/>
                  <a:t>разряди</a:t>
                </a:r>
              </a:p>
            </p:txBody>
          </p:sp>
        </p:grpSp>
      </p:grpSp>
      <p:sp>
        <p:nvSpPr>
          <p:cNvPr id="81" name="Прямоугольник 80"/>
          <p:cNvSpPr/>
          <p:nvPr/>
        </p:nvSpPr>
        <p:spPr>
          <a:xfrm>
            <a:off x="35496" y="1700808"/>
            <a:ext cx="3845924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Кожне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число,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складається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з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 4-х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розрядів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записується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як</a:t>
            </a:r>
          </a:p>
        </p:txBody>
      </p:sp>
    </p:spTree>
    <p:extLst>
      <p:ext uri="{BB962C8B-B14F-4D97-AF65-F5344CB8AC3E}">
        <p14:creationId xmlns:p14="http://schemas.microsoft.com/office/powerpoint/2010/main" val="164057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302734"/>
              </p:ext>
            </p:extLst>
          </p:nvPr>
        </p:nvGraphicFramePr>
        <p:xfrm>
          <a:off x="7308304" y="476672"/>
          <a:ext cx="1614692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034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chemeClr val="tx1"/>
                          </a:solidFill>
                        </a:rPr>
                        <a:t>000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chemeClr val="tx1"/>
                          </a:solidFill>
                        </a:rPr>
                        <a:t>000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chemeClr val="tx1"/>
                          </a:solidFill>
                        </a:rPr>
                        <a:t>001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chemeClr val="tx1"/>
                          </a:solidFill>
                        </a:rPr>
                        <a:t>010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chemeClr val="tx1"/>
                          </a:solidFill>
                        </a:rPr>
                        <a:t>011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5948911" cy="4196763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2769898" y="3990310"/>
            <a:ext cx="890037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35696" y="4581128"/>
            <a:ext cx="20882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e f 4 9 4 9</a:t>
            </a:r>
            <a:endParaRPr lang="ru-RU" sz="2800" b="1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107504" y="5733256"/>
            <a:ext cx="4728599" cy="369332"/>
            <a:chOff x="107504" y="5733256"/>
            <a:chExt cx="4728599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107504" y="5733256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1110</a:t>
              </a:r>
              <a:endParaRPr lang="ru-R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99592" y="5733256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1111</a:t>
              </a:r>
              <a:endParaRPr lang="ru-RU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91680" y="5733256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0100</a:t>
              </a:r>
              <a:endParaRPr lang="ru-RU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83768" y="5733256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1001</a:t>
              </a:r>
              <a:endParaRPr lang="ru-RU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75856" y="5733256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0100</a:t>
              </a:r>
              <a:endParaRPr lang="ru-RU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67944" y="5733256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1001</a:t>
              </a:r>
              <a:endParaRPr lang="ru-RU" dirty="0"/>
            </a:p>
          </p:txBody>
        </p:sp>
      </p:grpSp>
      <p:cxnSp>
        <p:nvCxnSpPr>
          <p:cNvPr id="25" name="Прямая со стрелкой 24"/>
          <p:cNvCxnSpPr/>
          <p:nvPr/>
        </p:nvCxnSpPr>
        <p:spPr>
          <a:xfrm flipH="1">
            <a:off x="491584" y="4941168"/>
            <a:ext cx="1488128" cy="79208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1403648" y="4941168"/>
            <a:ext cx="864096" cy="72008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2075759" y="4941168"/>
            <a:ext cx="552025" cy="72008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2" idx="0"/>
          </p:cNvCxnSpPr>
          <p:nvPr/>
        </p:nvCxnSpPr>
        <p:spPr>
          <a:xfrm flipH="1">
            <a:off x="2867848" y="4941168"/>
            <a:ext cx="11964" cy="79208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3251927" y="4941168"/>
            <a:ext cx="311961" cy="72008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endCxn id="14" idx="0"/>
          </p:cNvCxnSpPr>
          <p:nvPr/>
        </p:nvCxnSpPr>
        <p:spPr>
          <a:xfrm>
            <a:off x="3659935" y="4941168"/>
            <a:ext cx="792089" cy="79208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69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7904" y="35332"/>
            <a:ext cx="1656184" cy="369332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Courier New" pitchFamily="49" charset="0"/>
                <a:cs typeface="Courier New" pitchFamily="49" charset="0"/>
              </a:rPr>
              <a:t>Кодировка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476672"/>
            <a:ext cx="8856984" cy="2031325"/>
          </a:xfrm>
          <a:prstGeom prst="rect">
            <a:avLst/>
          </a:prstGeom>
          <a:solidFill>
            <a:srgbClr val="92D050">
              <a:alpha val="2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Code Page (</a:t>
            </a:r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кодова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сторінка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таблиця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, яка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зіставляє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кожному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значенню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байта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певний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символ (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або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його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відсутність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).</a:t>
            </a:r>
          </a:p>
          <a:p>
            <a:endParaRPr lang="ru-RU" dirty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err="1">
                <a:latin typeface="Courier New" pitchFamily="49" charset="0"/>
                <a:cs typeface="Courier New" pitchFamily="49" charset="0"/>
              </a:rPr>
              <a:t>Якщо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максимальний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код символу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кодової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сторінки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має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розмір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8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біт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кодова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сторінка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може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містити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максимум 256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символів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, з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чого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випливає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різка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недостатність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цієї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8-бітної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кодової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сторінки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для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подання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багатомовних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текстів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0687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008" y="44624"/>
            <a:ext cx="90364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ASCII (American Standard Code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Information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Interchange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американська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стандартна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кодувальна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таблиця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для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друкованих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символів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та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деяких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спеціальних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кодів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8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752" y="116632"/>
            <a:ext cx="903649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На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основі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ASCII почали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формувати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різні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таблиці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кодів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в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яких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фіксовані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коди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95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друкованих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символів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і 33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керуючих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(95 + 33 = 128)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решта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128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кодових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позицій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використовуються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для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різних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символів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що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не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входять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до ASCII.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96" y="1807656"/>
            <a:ext cx="9036496" cy="3416320"/>
          </a:xfrm>
          <a:prstGeom prst="rect">
            <a:avLst/>
          </a:prstGeom>
          <a:solidFill>
            <a:srgbClr val="92D050">
              <a:alpha val="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Для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кодування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текстів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на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кирилиці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найбільш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широко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застосовуються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такі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кодові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сторінки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Windows-1251,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вона ж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Microsoft code page 1251 (CP1251)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системах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Windows;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Сімейство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кодових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сторінок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KOI8;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альтернативне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кодування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воно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ж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IBM code page 866 -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в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системах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DOS,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також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у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текстових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вікнах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Microsoft Windows -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MacCyrillic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на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комп'ютерах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Macintosh.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855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3187</TotalTime>
  <Words>795</Words>
  <Application>Microsoft Office PowerPoint</Application>
  <PresentationFormat>Экран (4:3)</PresentationFormat>
  <Paragraphs>229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Arial</vt:lpstr>
      <vt:lpstr>Calibri</vt:lpstr>
      <vt:lpstr>Courier New</vt:lpstr>
      <vt:lpstr>Lucida Sans Unicode</vt:lpstr>
      <vt:lpstr>Times New Roman</vt:lpstr>
      <vt:lpstr>Verdana</vt:lpstr>
      <vt:lpstr>Wingdings 2</vt:lpstr>
      <vt:lpstr>Wingdings 3</vt:lpstr>
      <vt:lpstr>Тема1</vt:lpstr>
      <vt:lpstr>Binary code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Роман Никифоров</cp:lastModifiedBy>
  <cp:revision>536</cp:revision>
  <dcterms:modified xsi:type="dcterms:W3CDTF">2022-12-18T21:46:17Z</dcterms:modified>
</cp:coreProperties>
</file>