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39"/>
  </p:notesMasterIdLst>
  <p:sldIdLst>
    <p:sldId id="256" r:id="rId3"/>
    <p:sldId id="308" r:id="rId4"/>
    <p:sldId id="257" r:id="rId5"/>
    <p:sldId id="323" r:id="rId6"/>
    <p:sldId id="266" r:id="rId7"/>
    <p:sldId id="268" r:id="rId8"/>
    <p:sldId id="310" r:id="rId9"/>
    <p:sldId id="309" r:id="rId10"/>
    <p:sldId id="312" r:id="rId11"/>
    <p:sldId id="313" r:id="rId12"/>
    <p:sldId id="314" r:id="rId13"/>
    <p:sldId id="315" r:id="rId14"/>
    <p:sldId id="301" r:id="rId15"/>
    <p:sldId id="324" r:id="rId16"/>
    <p:sldId id="325" r:id="rId17"/>
    <p:sldId id="340" r:id="rId18"/>
    <p:sldId id="326" r:id="rId19"/>
    <p:sldId id="328" r:id="rId20"/>
    <p:sldId id="311" r:id="rId21"/>
    <p:sldId id="327" r:id="rId22"/>
    <p:sldId id="295" r:id="rId23"/>
    <p:sldId id="305" r:id="rId24"/>
    <p:sldId id="333" r:id="rId25"/>
    <p:sldId id="306" r:id="rId26"/>
    <p:sldId id="347" r:id="rId27"/>
    <p:sldId id="345" r:id="rId28"/>
    <p:sldId id="346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39" r:id="rId37"/>
    <p:sldId id="318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1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21/cover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9612" y="3212976"/>
            <a:ext cx="6984776" cy="16561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br>
              <a:rPr lang="en-US" sz="48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br>
              <a:rPr lang="en-US" sz="48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br>
              <a:rPr lang="en-US" sz="48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en-US" sz="72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CSS </a:t>
            </a:r>
            <a:r>
              <a:rPr lang="en-US" sz="7200" b="1" cap="none" spc="0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styleshhets</a:t>
            </a:r>
            <a:endParaRPr lang="ru-RU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16632"/>
            <a:ext cx="4608511" cy="18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302018"/>
              </p:ext>
            </p:extLst>
          </p:nvPr>
        </p:nvGraphicFramePr>
        <p:xfrm>
          <a:off x="97160" y="1268760"/>
          <a:ext cx="3394720" cy="2763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0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Абсолютні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in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Дюйми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ru-RU" b="1" baseline="0" dirty="0">
                          <a:latin typeface="Courier New" pitchFamily="49" charset="0"/>
                          <a:cs typeface="Courier New" pitchFamily="49" charset="0"/>
                        </a:rPr>
                        <a:t>(1 дюйм = 2,54 см)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b="1" dirty="0">
                          <a:latin typeface="Courier New" pitchFamily="49" charset="0"/>
                          <a:cs typeface="Courier New" pitchFamily="49" charset="0"/>
                        </a:rPr>
                        <a:t>см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b="1" dirty="0">
                          <a:latin typeface="Courier New" pitchFamily="49" charset="0"/>
                          <a:cs typeface="Courier New" pitchFamily="49" charset="0"/>
                        </a:rPr>
                        <a:t>Сантиметри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b="1" dirty="0">
                          <a:latin typeface="Courier New" pitchFamily="49" charset="0"/>
                          <a:cs typeface="Courier New" pitchFamily="49" charset="0"/>
                        </a:rPr>
                        <a:t>мм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b="1" dirty="0">
                          <a:latin typeface="Courier New" pitchFamily="49" charset="0"/>
                          <a:cs typeface="Courier New" pitchFamily="49" charset="0"/>
                        </a:rPr>
                        <a:t>Міліметр</a:t>
                      </a:r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pt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Пункти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ru-RU" b="1" baseline="0" dirty="0">
                          <a:latin typeface="Courier New" pitchFamily="49" charset="0"/>
                          <a:cs typeface="Courier New" pitchFamily="49" charset="0"/>
                        </a:rPr>
                        <a:t>(1</a:t>
                      </a:r>
                      <a:r>
                        <a:rPr lang="en-US" b="1" baseline="0" dirty="0" err="1">
                          <a:latin typeface="Courier New" pitchFamily="49" charset="0"/>
                          <a:cs typeface="Courier New" pitchFamily="49" charset="0"/>
                        </a:rPr>
                        <a:t>pt</a:t>
                      </a:r>
                      <a:r>
                        <a:rPr lang="en-US" b="1" baseline="0" dirty="0">
                          <a:latin typeface="Courier New" pitchFamily="49" charset="0"/>
                          <a:cs typeface="Courier New" pitchFamily="49" charset="0"/>
                        </a:rPr>
                        <a:t> = 1/72 </a:t>
                      </a:r>
                      <a:r>
                        <a:rPr lang="ru-RU" b="1" baseline="0" dirty="0">
                          <a:latin typeface="Courier New" pitchFamily="49" charset="0"/>
                          <a:cs typeface="Courier New" pitchFamily="49" charset="0"/>
                        </a:rPr>
                        <a:t>дюйма)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pc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Піки</a:t>
                      </a:r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>
                          <a:latin typeface="Courier New" pitchFamily="49" charset="0"/>
                          <a:cs typeface="Courier New" pitchFamily="49" charset="0"/>
                        </a:rPr>
                        <a:t>(1</a:t>
                      </a:r>
                      <a:r>
                        <a:rPr lang="en-US" b="1" baseline="0" dirty="0"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r>
                        <a:rPr lang="ru-RU" b="1" baseline="0" dirty="0">
                          <a:latin typeface="Courier New" pitchFamily="49" charset="0"/>
                          <a:cs typeface="Courier New" pitchFamily="49" charset="0"/>
                        </a:rPr>
                        <a:t>с</a:t>
                      </a:r>
                      <a:r>
                        <a:rPr lang="en-US" b="1" baseline="0" dirty="0">
                          <a:latin typeface="Courier New" pitchFamily="49" charset="0"/>
                          <a:cs typeface="Courier New" pitchFamily="49" charset="0"/>
                        </a:rPr>
                        <a:t> = 12 </a:t>
                      </a:r>
                      <a:r>
                        <a:rPr lang="en-US" b="1" baseline="0" dirty="0" err="1">
                          <a:latin typeface="Courier New" pitchFamily="49" charset="0"/>
                          <a:cs typeface="Courier New" pitchFamily="49" charset="0"/>
                        </a:rPr>
                        <a:t>pt</a:t>
                      </a:r>
                      <a:r>
                        <a:rPr lang="ru-RU" b="1" baseline="0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491880" y="44624"/>
            <a:ext cx="2088232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Розміри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в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CSS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385236"/>
              </p:ext>
            </p:extLst>
          </p:nvPr>
        </p:nvGraphicFramePr>
        <p:xfrm>
          <a:off x="3923929" y="1305560"/>
          <a:ext cx="5040560" cy="21996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2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Відносні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Відсотки</a:t>
                      </a:r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px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Пікселі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em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baseline="0" dirty="0" err="1">
                          <a:latin typeface="Courier New" pitchFamily="49" charset="0"/>
                          <a:cs typeface="Courier New" pitchFamily="49" charset="0"/>
                        </a:rPr>
                        <a:t>Висоти</a:t>
                      </a:r>
                      <a:r>
                        <a:rPr lang="ru-RU" b="1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 err="1">
                          <a:latin typeface="Courier New" pitchFamily="49" charset="0"/>
                          <a:cs typeface="Courier New" pitchFamily="49" charset="0"/>
                        </a:rPr>
                        <a:t>використовуваного</a:t>
                      </a:r>
                      <a:r>
                        <a:rPr lang="ru-RU" b="1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 err="1">
                          <a:latin typeface="Courier New" pitchFamily="49" charset="0"/>
                          <a:cs typeface="Courier New" pitchFamily="49" charset="0"/>
                        </a:rPr>
                        <a:t>елементом</a:t>
                      </a:r>
                      <a:r>
                        <a:rPr lang="ru-RU" b="1" baseline="0" dirty="0">
                          <a:latin typeface="Courier New" pitchFamily="49" charset="0"/>
                          <a:cs typeface="Courier New" pitchFamily="49" charset="0"/>
                        </a:rPr>
                        <a:t> шрифту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ex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Висота</a:t>
                      </a:r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 символу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елемента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504" y="476672"/>
            <a:ext cx="885698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У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CSS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розміри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завжди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пишуться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одиницями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розмірності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Між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цифрою та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одиницею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розмірності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немає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прогалин!!!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4365104"/>
            <a:ext cx="885698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Абсолютні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одиниці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розміри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пов'язані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реальним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світом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Відносні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одиниці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використовуються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для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моніторів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де в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відповідно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роздільної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здатності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монітора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змінюється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розмір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пікселя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213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50418"/>
            <a:ext cx="9001000" cy="602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4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157718"/>
              </p:ext>
            </p:extLst>
          </p:nvPr>
        </p:nvGraphicFramePr>
        <p:xfrm>
          <a:off x="115838" y="548680"/>
          <a:ext cx="8704633" cy="2926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77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HEX-code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Ключове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слово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RGB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#000000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black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rgb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(0,</a:t>
                      </a:r>
                      <a:r>
                        <a:rPr lang="uk-UA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0,</a:t>
                      </a:r>
                      <a:r>
                        <a:rPr lang="uk-UA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0)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#c0c0c0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silver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rgb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(192,192,192)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#0000ff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blue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rgb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(0,</a:t>
                      </a:r>
                      <a:r>
                        <a:rPr lang="uk-UA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0,</a:t>
                      </a:r>
                      <a:r>
                        <a:rPr lang="uk-UA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255)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#008000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green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rgb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(0,</a:t>
                      </a:r>
                      <a:r>
                        <a:rPr lang="uk-UA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128,</a:t>
                      </a:r>
                      <a:r>
                        <a:rPr lang="uk-UA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0)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#000080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navy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rgb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(0,</a:t>
                      </a:r>
                      <a:r>
                        <a:rPr lang="uk-UA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0,</a:t>
                      </a:r>
                      <a:r>
                        <a:rPr lang="uk-UA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128)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987824" y="35332"/>
            <a:ext cx="3888432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Завдання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кольору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в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CSS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3038" y="4077072"/>
            <a:ext cx="8208912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b="1" dirty="0" err="1">
                <a:latin typeface="Courier New" pitchFamily="49" charset="0"/>
                <a:cs typeface="Courier New" pitchFamily="49" charset="0"/>
              </a:rPr>
              <a:t>Допустимі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скорочення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якщо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в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парі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однакові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символи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6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ru-RU" sz="3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сс</a:t>
            </a:r>
            <a:r>
              <a:rPr lang="en-US" sz="3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ee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0c</a:t>
            </a:r>
            <a:r>
              <a:rPr lang="en-US" sz="3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4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36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сс</a:t>
            </a:r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3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=  #</a:t>
            </a:r>
            <a:r>
              <a:rPr lang="ru-RU" sz="3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с</a:t>
            </a:r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3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02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35332"/>
            <a:ext cx="4680520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Види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селекторів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електори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типу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75648" y="52029"/>
            <a:ext cx="30963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01_selector_type.html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1772816"/>
            <a:ext cx="9036496" cy="1938992"/>
          </a:xfrm>
          <a:prstGeom prst="rect">
            <a:avLst/>
          </a:prstGeom>
          <a:gradFill>
            <a:gsLst>
              <a:gs pos="0">
                <a:srgbClr val="92D050">
                  <a:lumMod val="36000"/>
                  <a:lumOff val="64000"/>
                  <a:alpha val="48000"/>
                </a:srgbClr>
              </a:gs>
              <a:gs pos="100000">
                <a:schemeClr val="bg1"/>
              </a:gs>
            </a:gsLst>
            <a:lin ang="5400000" scaled="0"/>
          </a:gradFill>
          <a:ln w="9525">
            <a:solidFill>
              <a:schemeClr val="tx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 font-size:20px;  }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background: #e0e0e0;}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&lt;/head&gt;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1147" y="4005064"/>
            <a:ext cx="54208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Відібрати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всі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блоки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сторінці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відобразити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їх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фон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кольором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#e0e0e0 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2915817" y="548680"/>
            <a:ext cx="51845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Відібрати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всі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параграфи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сторінці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відобразити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їх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розміром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шрифту 20px,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червоним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кольором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1619672" y="1148845"/>
            <a:ext cx="1224136" cy="134405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1691680" y="3068960"/>
            <a:ext cx="1944216" cy="139776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0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35332"/>
            <a:ext cx="1800200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Селектор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4178" y="25840"/>
            <a:ext cx="28443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02_selector_id.html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1772816"/>
            <a:ext cx="9036496" cy="1938992"/>
          </a:xfrm>
          <a:prstGeom prst="rect">
            <a:avLst/>
          </a:prstGeom>
          <a:gradFill>
            <a:gsLst>
              <a:gs pos="0">
                <a:srgbClr val="92D050">
                  <a:lumMod val="36000"/>
                  <a:lumOff val="64000"/>
                  <a:alpha val="48000"/>
                </a:srgbClr>
              </a:gs>
              <a:gs pos="100000">
                <a:schemeClr val="bg1"/>
              </a:gs>
            </a:gsLst>
            <a:lin ang="5400000" scaled="0"/>
          </a:gradFill>
          <a:ln w="9525">
            <a:solidFill>
              <a:schemeClr val="tx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#main-head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 font-size:20px;  }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#content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background: #e0e0e0;}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&lt;/head&gt;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47" y="4941168"/>
            <a:ext cx="9036496" cy="707886"/>
          </a:xfrm>
          <a:prstGeom prst="rect">
            <a:avLst/>
          </a:prstGeom>
          <a:gradFill>
            <a:gsLst>
              <a:gs pos="100000">
                <a:srgbClr val="FFC000">
                  <a:alpha val="16000"/>
                </a:srgbClr>
              </a:gs>
              <a:gs pos="0">
                <a:schemeClr val="bg1"/>
              </a:gs>
            </a:gsLst>
            <a:lin ang="5400000" scaled="0"/>
          </a:gradFill>
          <a:ln w="9525">
            <a:solidFill>
              <a:schemeClr val="tx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&lt;h1 id="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main-head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"&gt;Header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H1&lt;/h1&gt;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&lt;p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id="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"&gt;Paragraph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&lt;/p&gt;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15816" y="3873822"/>
            <a:ext cx="46805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Відібрати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сторінці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id=content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відобразити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їх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фон</a:t>
            </a: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кольором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#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e0e0e0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2915816" y="548680"/>
            <a:ext cx="612067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Відібрати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сторінці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id=main-head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відобразити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їх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розміром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шрифту 20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червоним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кольором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1619672" y="1148845"/>
            <a:ext cx="1224136" cy="134405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1691680" y="3068960"/>
            <a:ext cx="1224137" cy="129614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1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35332"/>
            <a:ext cx="2376264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Селектор </a:t>
            </a:r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класа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0009" y="57526"/>
            <a:ext cx="331236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03_selector_class.html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1772816"/>
            <a:ext cx="9036496" cy="2308324"/>
          </a:xfrm>
          <a:prstGeom prst="rect">
            <a:avLst/>
          </a:prstGeom>
          <a:gradFill>
            <a:gsLst>
              <a:gs pos="0">
                <a:srgbClr val="92D050">
                  <a:lumMod val="36000"/>
                  <a:lumOff val="64000"/>
                  <a:alpha val="48000"/>
                </a:srgbClr>
              </a:gs>
              <a:gs pos="100000">
                <a:schemeClr val="bg1"/>
              </a:gs>
            </a:gsLst>
            <a:lin ang="5400000" scaled="0"/>
          </a:gradFill>
          <a:ln w="9525">
            <a:solidFill>
              <a:schemeClr val="tx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.first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h2.first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font-family: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arial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.second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{font-size: 20px;}	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&lt;/head&gt;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47" y="5229200"/>
            <a:ext cx="9036496" cy="1323439"/>
          </a:xfrm>
          <a:prstGeom prst="rect">
            <a:avLst/>
          </a:prstGeom>
          <a:gradFill>
            <a:gsLst>
              <a:gs pos="100000">
                <a:srgbClr val="FFC000">
                  <a:alpha val="16000"/>
                </a:srgbClr>
              </a:gs>
              <a:gs pos="0">
                <a:schemeClr val="bg1"/>
              </a:gs>
            </a:gsLst>
            <a:lin ang="5400000" scaled="0"/>
          </a:gradFill>
          <a:ln w="9525">
            <a:solidFill>
              <a:schemeClr val="tx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&lt;h2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class="first"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&gt;Header&lt;/h2&gt;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class="first"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&gt;text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&lt;/p&gt;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&lt;p&gt;text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&lt;/p&gt;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class="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sesond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&gt;text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&lt;/p&gt;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3768" y="4294837"/>
            <a:ext cx="65527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Відібрати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сторінці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класом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second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відобразити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їх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розміром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шрифту 20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px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273824" y="476672"/>
            <a:ext cx="369066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Відібрати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сторінці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класом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відобразити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їх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червоним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кольором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2051720" y="1340768"/>
            <a:ext cx="3222104" cy="115213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cxnSpLocks/>
          </p:cNvCxnSpPr>
          <p:nvPr/>
        </p:nvCxnSpPr>
        <p:spPr>
          <a:xfrm>
            <a:off x="2195736" y="3429000"/>
            <a:ext cx="2880320" cy="8658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248" y="548680"/>
            <a:ext cx="44827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Відібрати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сторінці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із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класом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відобразити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їх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шрифтом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arial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1691680" y="1472010"/>
            <a:ext cx="144016" cy="1380926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01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35332"/>
            <a:ext cx="3888432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Особливості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класів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248" y="548680"/>
            <a:ext cx="887524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може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одного та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більше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класів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class="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second third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... &lt;/p&gt;</a:t>
            </a:r>
          </a:p>
          <a:p>
            <a:pPr marL="342900" indent="-342900">
              <a:buAutoNum type="arabicPeriod"/>
            </a:pP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Селектор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класу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втім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як і будь-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інший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селектор)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може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доповнюватися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типом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наприклад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p.first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{...}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відібрати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тільки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параграфи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яких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є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клас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h2.first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{...}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відібрати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тільки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елементи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h2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рівня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у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яких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є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клас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dirty="0"/>
          </a:p>
          <a:p>
            <a:endParaRPr lang="ru-RU" dirty="0"/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Селектор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класу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може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складатися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кількох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імет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класів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наприклад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ru-RU" dirty="0"/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first.second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{...}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відібрати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яких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є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обидва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класи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та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second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441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35332"/>
            <a:ext cx="3240360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Угруповання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селекторів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5706" y="75982"/>
            <a:ext cx="324036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04_selector_group.html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1772816"/>
            <a:ext cx="9036496" cy="1938992"/>
          </a:xfrm>
          <a:prstGeom prst="rect">
            <a:avLst/>
          </a:prstGeom>
          <a:gradFill>
            <a:gsLst>
              <a:gs pos="0">
                <a:srgbClr val="92D050">
                  <a:lumMod val="36000"/>
                  <a:lumOff val="64000"/>
                  <a:alpha val="48000"/>
                </a:srgbClr>
              </a:gs>
              <a:gs pos="100000">
                <a:schemeClr val="bg1"/>
              </a:gs>
            </a:gsLst>
            <a:lin ang="5400000" scaled="0"/>
          </a:gradFill>
          <a:ln w="9525">
            <a:solidFill>
              <a:schemeClr val="tx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h1,p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#main-head, .content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font-size: 18px;}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&lt;/head&gt;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47" y="4941168"/>
            <a:ext cx="9036496" cy="1015663"/>
          </a:xfrm>
          <a:prstGeom prst="rect">
            <a:avLst/>
          </a:prstGeom>
          <a:gradFill>
            <a:gsLst>
              <a:gs pos="100000">
                <a:srgbClr val="FFC000">
                  <a:alpha val="16000"/>
                </a:srgbClr>
              </a:gs>
              <a:gs pos="0">
                <a:schemeClr val="bg1"/>
              </a:gs>
            </a:gsLst>
            <a:lin ang="5400000" scaled="0"/>
          </a:gradFill>
          <a:ln w="9525">
            <a:solidFill>
              <a:schemeClr val="tx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&lt;h1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main-head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"&gt;header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H1&lt;/h1&gt;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&lt;p&gt;paragraph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&lt;/p&gt;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&lt;p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"&gt;paragraph 2&lt;/p&gt;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15816" y="3873822"/>
            <a:ext cx="568863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Відібрати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сторінці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id=content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класом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content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відобразити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їх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розміром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шрифту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18px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15817" y="548680"/>
            <a:ext cx="61206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Відібрати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сторінці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h1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та 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та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відобразити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їх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червоним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кольором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1619672" y="1148845"/>
            <a:ext cx="1224136" cy="134405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1691680" y="3068960"/>
            <a:ext cx="1224137" cy="129614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74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94249"/>
              </p:ext>
            </p:extLst>
          </p:nvPr>
        </p:nvGraphicFramePr>
        <p:xfrm>
          <a:off x="107504" y="597768"/>
          <a:ext cx="8928992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Селектори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атр</a:t>
                      </a:r>
                      <a:r>
                        <a:rPr lang="uk-UA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і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бутів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p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align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] </a:t>
                      </a:r>
                      <a:r>
                        <a:rPr lang="ru-RU" sz="1800" b="1" dirty="0">
                          <a:latin typeface="Courier New" pitchFamily="49" charset="0"/>
                        </a:rPr>
                        <a:t>{ </a:t>
                      </a:r>
                      <a:r>
                        <a:rPr lang="en-US" sz="1800" b="1" dirty="0" err="1">
                          <a:latin typeface="Courier New" pitchFamily="49" charset="0"/>
                        </a:rPr>
                        <a:t>color:red</a:t>
                      </a:r>
                      <a:r>
                        <a:rPr lang="ru-RU" sz="1800" b="1" dirty="0">
                          <a:latin typeface="Courier New" pitchFamily="49" charset="0"/>
                        </a:rPr>
                        <a:t> 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У </a:t>
                      </a:r>
                      <a:r>
                        <a:rPr kumimoji="0" lang="ru-RU" sz="18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елемента</a:t>
                      </a: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є атрибут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align</a:t>
                      </a:r>
                      <a:endParaRPr kumimoji="0" lang="ru-RU" sz="1800" b="1" kern="1200" dirty="0">
                        <a:solidFill>
                          <a:schemeClr val="accent2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align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="</a:t>
                      </a:r>
                      <a:r>
                        <a:rPr kumimoji="0" lang="ru-RU" sz="1800" b="1" kern="1200" dirty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перший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"]</a:t>
                      </a:r>
                      <a:r>
                        <a:rPr lang="ru-RU" sz="1800" b="1" dirty="0">
                          <a:latin typeface="Courier New" pitchFamily="49" charset="0"/>
                        </a:rPr>
                        <a:t>{ 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…</a:t>
                      </a:r>
                      <a:r>
                        <a:rPr lang="ru-RU" sz="1800" b="1" dirty="0">
                          <a:latin typeface="Courier New" pitchFamily="49" charset="0"/>
                        </a:rPr>
                        <a:t>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У </a:t>
                      </a:r>
                      <a:r>
                        <a:rPr kumimoji="0" lang="ru-RU" sz="18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елемента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атрибут</a:t>
                      </a:r>
                      <a:r>
                        <a:rPr kumimoji="0" lang="en-US" sz="1800" b="1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title</a:t>
                      </a:r>
                      <a:r>
                        <a:rPr kumimoji="0" lang="en-US" sz="1800" b="1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baseline="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дорівнює</a:t>
                      </a:r>
                      <a:endParaRPr kumimoji="0" lang="ru-RU" sz="1800" b="1" kern="1200" baseline="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Перший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mycls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align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~="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right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"] </a:t>
                      </a:r>
                      <a:r>
                        <a:rPr lang="ru-RU" sz="1800" b="1" dirty="0">
                          <a:latin typeface="Courier New" pitchFamily="49" charset="0"/>
                        </a:rPr>
                        <a:t>{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…</a:t>
                      </a:r>
                      <a:r>
                        <a:rPr lang="ru-RU" sz="1800" b="1" dirty="0">
                          <a:latin typeface="Courier New" pitchFamily="49" charset="0"/>
                        </a:rPr>
                        <a:t>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У </a:t>
                      </a:r>
                      <a:r>
                        <a:rPr kumimoji="0" lang="ru-RU" sz="18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елементів</a:t>
                      </a:r>
                      <a:r>
                        <a:rPr kumimoji="0" lang="ru-RU" sz="1800" b="1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з </a:t>
                      </a:r>
                      <a:r>
                        <a:rPr kumimoji="0" lang="ru-RU" sz="1800" b="1" kern="1200" baseline="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класом</a:t>
                      </a:r>
                      <a:r>
                        <a:rPr kumimoji="0" lang="ru-RU" sz="1800" b="1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mycls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kumimoji="0" lang="ru-RU" sz="1800" b="1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в </a:t>
                      </a:r>
                      <a:r>
                        <a:rPr kumimoji="0" lang="ru-RU" sz="1800" b="1" kern="1200" baseline="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атрибуті</a:t>
                      </a:r>
                      <a:r>
                        <a:rPr kumimoji="0" lang="ru-RU" sz="1800" b="1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align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kumimoji="0" lang="ru-RU" sz="1800" b="1" kern="1200" baseline="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присутнє</a:t>
                      </a:r>
                      <a:r>
                        <a:rPr kumimoji="0" lang="ru-RU" sz="1800" b="1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слово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right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ru-RU" sz="18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цілком</a:t>
                      </a:r>
                      <a:endParaRPr kumimoji="0" lang="ru-RU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cls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align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*="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right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"] </a:t>
                      </a:r>
                      <a:r>
                        <a:rPr lang="ru-RU" sz="1800" b="1" dirty="0">
                          <a:latin typeface="Courier New" pitchFamily="49" charset="0"/>
                        </a:rPr>
                        <a:t>{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…</a:t>
                      </a:r>
                      <a:r>
                        <a:rPr lang="ru-RU" sz="1800" b="1" dirty="0">
                          <a:latin typeface="Courier New" pitchFamily="49" charset="0"/>
                        </a:rPr>
                        <a:t>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У </a:t>
                      </a:r>
                      <a:r>
                        <a:rPr kumimoji="0" lang="ru-RU" sz="18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елементів</a:t>
                      </a:r>
                      <a:r>
                        <a:rPr kumimoji="0" lang="ru-RU" sz="1800" b="1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з </a:t>
                      </a:r>
                      <a:r>
                        <a:rPr kumimoji="0" lang="ru-RU" sz="1800" b="1" kern="1200" baseline="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класом</a:t>
                      </a:r>
                      <a:r>
                        <a:rPr kumimoji="0" lang="ru-RU" sz="1800" b="1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cls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kumimoji="0" lang="ru-RU" sz="1800" b="1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в атрибуте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align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kumimoji="0" lang="ru-RU" sz="1800" b="1" kern="1200" baseline="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присутстнє</a:t>
                      </a:r>
                      <a:r>
                        <a:rPr kumimoji="0" lang="ru-RU" sz="1800" b="1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слово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right</a:t>
                      </a:r>
                      <a:endParaRPr kumimoji="0" lang="ru-RU" sz="1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div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ru-RU" sz="1800" b="1" dirty="0" err="1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lang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^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="е"] </a:t>
                      </a:r>
                      <a:r>
                        <a:rPr lang="ru-RU" sz="1800" b="1" dirty="0">
                          <a:latin typeface="Courier New" pitchFamily="49" charset="0"/>
                        </a:rPr>
                        <a:t>{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…</a:t>
                      </a:r>
                      <a:r>
                        <a:rPr lang="ru-RU" sz="1800" b="1" dirty="0">
                          <a:latin typeface="Courier New" pitchFamily="49" charset="0"/>
                        </a:rPr>
                        <a:t> 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У </a:t>
                      </a:r>
                      <a:r>
                        <a:rPr kumimoji="0" lang="ru-RU" sz="18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елементів</a:t>
                      </a: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div </a:t>
                      </a: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атрибут </a:t>
                      </a:r>
                      <a:r>
                        <a:rPr lang="ru-RU" sz="1800" b="1" dirty="0" err="1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lang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kumimoji="0" lang="ru-RU" sz="18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починається</a:t>
                      </a: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з </a:t>
                      </a:r>
                      <a:r>
                        <a:rPr kumimoji="0" lang="ru-RU" sz="18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літери</a:t>
                      </a: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e</a:t>
                      </a:r>
                      <a:endParaRPr kumimoji="0" lang="ru-RU" sz="1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div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ru-RU" sz="1800" b="1" dirty="0" err="1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lang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$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="e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s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"] </a:t>
                      </a:r>
                      <a:r>
                        <a:rPr lang="ru-RU" sz="1800" b="1" dirty="0">
                          <a:latin typeface="Courier New" pitchFamily="49" charset="0"/>
                        </a:rPr>
                        <a:t>{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…</a:t>
                      </a:r>
                      <a:r>
                        <a:rPr lang="ru-RU" sz="1800" b="1" dirty="0">
                          <a:latin typeface="Courier New" pitchFamily="49" charset="0"/>
                        </a:rPr>
                        <a:t> 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У </a:t>
                      </a:r>
                      <a:r>
                        <a:rPr kumimoji="0" lang="ru-RU" sz="18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елементів</a:t>
                      </a: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div </a:t>
                      </a: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атрибут </a:t>
                      </a:r>
                      <a:r>
                        <a:rPr lang="ru-RU" sz="1800" b="1" dirty="0" err="1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lang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kumimoji="0" lang="ru-RU" sz="18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закінчуться</a:t>
                      </a: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словосполучченям</a:t>
                      </a:r>
                      <a:r>
                        <a:rPr kumimoji="0" lang="ru-RU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e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s</a:t>
                      </a:r>
                      <a:endParaRPr kumimoji="0" lang="ru-RU" sz="1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09982" y="116632"/>
            <a:ext cx="3816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05_seletor_attributes.html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1979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099968"/>
              </p:ext>
            </p:extLst>
          </p:nvPr>
        </p:nvGraphicFramePr>
        <p:xfrm>
          <a:off x="179512" y="692696"/>
          <a:ext cx="88569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:link {…}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a:link{…}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Невідвідане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посилання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:visited {…}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a:visited{…}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Відвідане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посилання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:active{…}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a:active{…}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На</a:t>
                      </a:r>
                      <a:r>
                        <a:rPr kumimoji="0" lang="ru-RU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посилання</a:t>
                      </a:r>
                      <a:r>
                        <a:rPr kumimoji="0" lang="ru-RU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нажали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:hover{…}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a:hover{…}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Курсор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миші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над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посиланням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73053" y="107340"/>
            <a:ext cx="324036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selectors/index.html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7340"/>
            <a:ext cx="2088232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b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itchFamily="49" charset="0"/>
                <a:ea typeface="+mj-ea"/>
                <a:cs typeface="+mj-cs"/>
              </a:defRPr>
            </a:lvl1pPr>
            <a:extLst/>
          </a:lstStyle>
          <a:p>
            <a:r>
              <a:rPr lang="uk-UA" dirty="0" err="1"/>
              <a:t>Псевдокласи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26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85698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Courier New" pitchFamily="49" charset="0"/>
              </a:rPr>
              <a:t>CSS</a:t>
            </a:r>
            <a:r>
              <a:rPr lang="ru-RU" b="1" dirty="0">
                <a:latin typeface="Courier New" pitchFamily="49" charset="0"/>
              </a:rPr>
              <a:t> — </a:t>
            </a:r>
            <a:r>
              <a:rPr lang="ru-RU" b="1" dirty="0" err="1">
                <a:latin typeface="Courier New" pitchFamily="49" charset="0"/>
              </a:rPr>
              <a:t>Cascading</a:t>
            </a:r>
            <a:r>
              <a:rPr lang="ru-RU" b="1" dirty="0">
                <a:latin typeface="Courier New" pitchFamily="49" charset="0"/>
              </a:rPr>
              <a:t> Style </a:t>
            </a:r>
            <a:r>
              <a:rPr lang="en-US" b="1" dirty="0">
                <a:latin typeface="Courier New" pitchFamily="49" charset="0"/>
              </a:rPr>
              <a:t>Sheets (</a:t>
            </a:r>
            <a:r>
              <a:rPr lang="ru-RU" b="1" dirty="0" err="1">
                <a:latin typeface="Courier New" pitchFamily="49" charset="0"/>
              </a:rPr>
              <a:t>каскадні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таблиці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стилів</a:t>
            </a:r>
            <a:r>
              <a:rPr lang="ru-RU" b="1" dirty="0">
                <a:latin typeface="Courier New" pitchFamily="49" charset="0"/>
              </a:rPr>
              <a:t>) </a:t>
            </a:r>
            <a:endParaRPr lang="en-US" b="1" dirty="0">
              <a:latin typeface="Courier New" pitchFamily="49" charset="0"/>
            </a:endParaRPr>
          </a:p>
          <a:p>
            <a:r>
              <a:rPr lang="ru-RU" b="1" dirty="0">
                <a:latin typeface="Courier New" pitchFamily="49" charset="0"/>
              </a:rPr>
              <a:t>- </a:t>
            </a:r>
            <a:r>
              <a:rPr lang="ru-RU" b="1" dirty="0" err="1">
                <a:latin typeface="Courier New" pitchFamily="49" charset="0"/>
              </a:rPr>
              <a:t>це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засіб</a:t>
            </a:r>
            <a:r>
              <a:rPr lang="ru-RU" b="1" dirty="0">
                <a:latin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</a:rPr>
              <a:t>що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дозволяє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задавати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різні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візуальні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властивості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HTML-</a:t>
            </a:r>
            <a:r>
              <a:rPr lang="ru-RU" b="1" dirty="0" err="1">
                <a:latin typeface="Courier New" pitchFamily="49" charset="0"/>
              </a:rPr>
              <a:t>елементів</a:t>
            </a:r>
            <a:r>
              <a:rPr lang="ru-RU" b="1" dirty="0">
                <a:latin typeface="Courier New" pitchFamily="49" charset="0"/>
              </a:rPr>
              <a:t>.</a:t>
            </a:r>
            <a:endParaRPr lang="en-US" b="1" dirty="0">
              <a:latin typeface="Courier New" pitchFamily="49" charset="0"/>
            </a:endParaRPr>
          </a:p>
          <a:p>
            <a:endParaRPr lang="uk-UA" b="1" dirty="0">
              <a:latin typeface="Courier New" pitchFamily="49" charset="0"/>
            </a:endParaRPr>
          </a:p>
          <a:p>
            <a:r>
              <a:rPr lang="uk-UA" b="1" dirty="0">
                <a:latin typeface="Courier New" pitchFamily="49" charset="0"/>
                <a:hlinkClick r:id="rId2"/>
              </a:rPr>
              <a:t>http://www.w3.org/TR/CSS21/cover.html</a:t>
            </a:r>
            <a:endParaRPr lang="uk-UA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7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61534"/>
              </p:ext>
            </p:extLst>
          </p:nvPr>
        </p:nvGraphicFramePr>
        <p:xfrm>
          <a:off x="191762" y="764704"/>
          <a:ext cx="8856984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0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::first-line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p::first-line{…}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::first-letter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p::first-letter{…}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::after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p::after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b="1" dirty="0" err="1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content:”test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Формує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область перед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елементом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::before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P::before{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b="1" dirty="0" err="1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content:”Test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Утворює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область за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елементом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85756" y="122563"/>
            <a:ext cx="34563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07_pseudo_elements.html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32793"/>
            <a:ext cx="2376264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b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itchFamily="49" charset="0"/>
                <a:ea typeface="+mj-ea"/>
                <a:cs typeface="+mj-cs"/>
              </a:defRPr>
            </a:lvl1pPr>
            <a:extLst/>
          </a:lstStyle>
          <a:p>
            <a:r>
              <a:rPr lang="uk-UA" dirty="0" err="1"/>
              <a:t>Псевдоелементи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367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475656" y="1124744"/>
            <a:ext cx="7056784" cy="3816424"/>
          </a:xfrm>
          <a:prstGeom prst="rect">
            <a:avLst/>
          </a:prstGeom>
          <a:solidFill>
            <a:srgbClr val="00B050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12946" y="1124744"/>
            <a:ext cx="8494687" cy="561662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&lt;head&gt;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&lt;/head&gt;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&lt;body&gt;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&lt;div id="f1"&gt;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&lt;div id="f2"&gt;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&lt;h2&gt;Header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H2&lt;/h2&gt;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&lt;p&gt;Paragraph 1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&lt;p&gt; Paragraph 2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&lt;/body&gt;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419872" y="2852936"/>
            <a:ext cx="3934455" cy="828092"/>
          </a:xfrm>
          <a:prstGeom prst="rect">
            <a:avLst/>
          </a:prstGeom>
          <a:solidFill>
            <a:srgbClr val="FFFF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124744"/>
            <a:ext cx="1080120" cy="3816424"/>
          </a:xfrm>
          <a:prstGeom prst="rect">
            <a:avLst/>
          </a:prstGeom>
          <a:solidFill>
            <a:srgbClr val="00B0F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771800" y="44624"/>
            <a:ext cx="3557156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Ієрархія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html </a:t>
            </a:r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сторінки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822685" y="4941168"/>
            <a:ext cx="1838965" cy="1161420"/>
            <a:chOff x="822685" y="4941168"/>
            <a:chExt cx="1838965" cy="1161420"/>
          </a:xfrm>
        </p:grpSpPr>
        <p:cxnSp>
          <p:nvCxnSpPr>
            <p:cNvPr id="16" name="Прямая со стрелкой 15"/>
            <p:cNvCxnSpPr>
              <a:endCxn id="5" idx="2"/>
            </p:cNvCxnSpPr>
            <p:nvPr/>
          </p:nvCxnSpPr>
          <p:spPr>
            <a:xfrm flipV="1">
              <a:off x="1079612" y="4941168"/>
              <a:ext cx="0" cy="7920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22685" y="5733256"/>
              <a:ext cx="1838965" cy="369332"/>
            </a:xfrm>
            <a:prstGeom prst="rect">
              <a:avLst/>
            </a:prstGeom>
            <a:no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ru-RU"/>
              </a:defPPr>
              <a:lvl1pPr algn="ctr">
                <a:defRPr b="1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dirty="0"/>
                <a:t>root </a:t>
              </a:r>
              <a:r>
                <a:rPr lang="uk-UA" dirty="0"/>
                <a:t>е</a:t>
              </a:r>
              <a:r>
                <a:rPr lang="ru-RU" dirty="0" err="1"/>
                <a:t>лемент</a:t>
              </a:r>
              <a:endParaRPr lang="ru-RU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545679" y="4941168"/>
            <a:ext cx="1976823" cy="1161420"/>
            <a:chOff x="4545679" y="4941168"/>
            <a:chExt cx="1976823" cy="1161420"/>
          </a:xfrm>
        </p:grpSpPr>
        <p:cxnSp>
          <p:nvCxnSpPr>
            <p:cNvPr id="19" name="Прямая со стрелкой 18"/>
            <p:cNvCxnSpPr/>
            <p:nvPr/>
          </p:nvCxnSpPr>
          <p:spPr>
            <a:xfrm flipV="1">
              <a:off x="5259702" y="4941168"/>
              <a:ext cx="0" cy="7920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545679" y="5733256"/>
              <a:ext cx="1976823" cy="369332"/>
            </a:xfrm>
            <a:prstGeom prst="rect">
              <a:avLst/>
            </a:prstGeom>
            <a:no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ru-RU"/>
              </a:defPPr>
              <a:lvl1pPr algn="ctr">
                <a:defRPr b="1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dirty="0"/>
                <a:t>child </a:t>
              </a:r>
              <a:r>
                <a:rPr lang="uk-UA" dirty="0"/>
                <a:t>е</a:t>
              </a:r>
              <a:r>
                <a:rPr lang="ru-RU" dirty="0" err="1"/>
                <a:t>лемент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3900663" y="620688"/>
            <a:ext cx="5009705" cy="2232248"/>
            <a:chOff x="3900663" y="620688"/>
            <a:chExt cx="5009705" cy="2232248"/>
          </a:xfrm>
        </p:grpSpPr>
        <p:cxnSp>
          <p:nvCxnSpPr>
            <p:cNvPr id="23" name="Прямая со стрелкой 22"/>
            <p:cNvCxnSpPr>
              <a:stCxn id="22" idx="0"/>
            </p:cNvCxnSpPr>
            <p:nvPr/>
          </p:nvCxnSpPr>
          <p:spPr>
            <a:xfrm flipV="1">
              <a:off x="5387100" y="1267019"/>
              <a:ext cx="481044" cy="15859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900663" y="620688"/>
              <a:ext cx="5009705" cy="646331"/>
            </a:xfrm>
            <a:prstGeom prst="rect">
              <a:avLst/>
            </a:prstGeom>
            <a:no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Sibling</a:t>
              </a:r>
              <a:r>
                <a:rPr lang="uk-UA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елементи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елементи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на одному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рівні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ієрархії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6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980728"/>
            <a:ext cx="8856984" cy="3456384"/>
          </a:xfrm>
          <a:prstGeom prst="rect">
            <a:avLst/>
          </a:prstGeom>
          <a:solidFill>
            <a:srgbClr val="92D050">
              <a:alpha val="8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&lt;div id="f1"&gt;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&lt;div id="f2"&gt;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&lt;h2&gt;Header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H2&lt;/h2&gt;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&lt;p&gt;Paragraph 1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&lt;p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class="f3"&gt;Paragraph 2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&lt;/body&gt;</a:t>
            </a:r>
          </a:p>
        </p:txBody>
      </p:sp>
      <p:sp>
        <p:nvSpPr>
          <p:cNvPr id="14" name="Прямоугольная выноска 13"/>
          <p:cNvSpPr/>
          <p:nvPr/>
        </p:nvSpPr>
        <p:spPr>
          <a:xfrm>
            <a:off x="5975141" y="1257360"/>
            <a:ext cx="3061355" cy="360040"/>
          </a:xfrm>
          <a:prstGeom prst="wedgeRectCallout">
            <a:avLst>
              <a:gd name="adj1" fmla="val -90505"/>
              <a:gd name="adj2" fmla="val 19763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#f1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#f2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h2{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 }    </a:t>
            </a:r>
            <a:endParaRPr lang="ru-RU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Прямоугольная выноска 14"/>
          <p:cNvSpPr/>
          <p:nvPr/>
        </p:nvSpPr>
        <p:spPr>
          <a:xfrm>
            <a:off x="6331141" y="1988840"/>
            <a:ext cx="2705355" cy="360040"/>
          </a:xfrm>
          <a:prstGeom prst="wedgeRectCallout">
            <a:avLst>
              <a:gd name="adj1" fmla="val -93769"/>
              <a:gd name="adj2" fmla="val 9284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#f1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#f2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 {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 }    </a:t>
            </a:r>
            <a:endParaRPr lang="ru-RU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Прямоугольная выноска 20"/>
          <p:cNvSpPr/>
          <p:nvPr/>
        </p:nvSpPr>
        <p:spPr>
          <a:xfrm>
            <a:off x="5327070" y="3356992"/>
            <a:ext cx="3709426" cy="1008112"/>
          </a:xfrm>
          <a:prstGeom prst="wedgeRectCallout">
            <a:avLst>
              <a:gd name="adj1" fmla="val -107785"/>
              <a:gd name="adj2" fmla="val -864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#f1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#f2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.f3  {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 }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uk-UA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або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#f1 </a:t>
            </a:r>
            <a:r>
              <a:rPr lang="ru-R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#f2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p.f3  {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 }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ru-RU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6842" y="116632"/>
            <a:ext cx="3133030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Контекстний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селектор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550421"/>
            <a:ext cx="88569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err="1"/>
              <a:t>Селектори</a:t>
            </a:r>
            <a:r>
              <a:rPr lang="ru-RU" dirty="0"/>
              <a:t> </a:t>
            </a:r>
            <a:r>
              <a:rPr lang="ru-RU" dirty="0" err="1"/>
              <a:t>перераховуються</a:t>
            </a:r>
            <a:r>
              <a:rPr lang="ru-RU" dirty="0"/>
              <a:t> через </a:t>
            </a:r>
            <a:r>
              <a:rPr lang="ru-RU" dirty="0" err="1"/>
              <a:t>пробіл</a:t>
            </a:r>
            <a:r>
              <a:rPr lang="ru-RU" dirty="0"/>
              <a:t> за </a:t>
            </a:r>
            <a:r>
              <a:rPr lang="ru-RU" dirty="0" err="1"/>
              <a:t>ієрархією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526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767198"/>
              </p:ext>
            </p:extLst>
          </p:nvPr>
        </p:nvGraphicFramePr>
        <p:xfrm>
          <a:off x="107504" y="597768"/>
          <a:ext cx="892899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*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color:black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Усі елементи на сторінці.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div</a:t>
                      </a:r>
                      <a:r>
                        <a:rPr lang="ru-RU" sz="1800" b="1" dirty="0">
                          <a:latin typeface="Courier New" pitchFamily="49" charset="0"/>
                        </a:rPr>
                        <a:t> &gt; 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p</a:t>
                      </a:r>
                      <a:r>
                        <a:rPr lang="ru-RU" sz="1800" b="1" dirty="0">
                          <a:latin typeface="Courier New" pitchFamily="49" charset="0"/>
                        </a:rPr>
                        <a:t> { </a:t>
                      </a:r>
                      <a:r>
                        <a:rPr lang="en-US" sz="1800" b="1" dirty="0" err="1">
                          <a:latin typeface="Courier New" pitchFamily="49" charset="0"/>
                        </a:rPr>
                        <a:t>color:red</a:t>
                      </a:r>
                      <a:r>
                        <a:rPr lang="ru-RU" sz="1800" b="1" dirty="0">
                          <a:latin typeface="Courier New" pitchFamily="49" charset="0"/>
                        </a:rPr>
                        <a:t> }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err="1">
                          <a:latin typeface="Courier New" pitchFamily="49" charset="0"/>
                        </a:rPr>
                        <a:t>Прямий</a:t>
                      </a:r>
                      <a:r>
                        <a:rPr lang="ru-RU" sz="1800" b="1" dirty="0">
                          <a:latin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child</a:t>
                      </a:r>
                      <a:r>
                        <a:rPr lang="ru-RU" sz="1800" b="1" dirty="0">
                          <a:latin typeface="Courier New" pitchFamily="49" charset="0"/>
                        </a:rPr>
                        <a:t> </a:t>
                      </a:r>
                      <a:r>
                        <a:rPr lang="ru-RU" sz="1800" b="1" dirty="0" err="1">
                          <a:latin typeface="Courier New" pitchFamily="49" charset="0"/>
                        </a:rPr>
                        <a:t>елемент</a:t>
                      </a:r>
                      <a:endParaRPr lang="ru-RU" sz="1800" b="1" dirty="0"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atin typeface="Courier New" pitchFamily="49" charset="0"/>
                        </a:rPr>
                        <a:t>(</a:t>
                      </a:r>
                      <a:r>
                        <a:rPr lang="ru-RU" sz="1800" b="1" dirty="0" err="1">
                          <a:latin typeface="Courier New" pitchFamily="49" charset="0"/>
                        </a:rPr>
                        <a:t>Прямий</a:t>
                      </a:r>
                      <a:r>
                        <a:rPr lang="ru-RU" sz="1800" b="1" dirty="0">
                          <a:latin typeface="Courier New" pitchFamily="49" charset="0"/>
                        </a:rPr>
                        <a:t> </a:t>
                      </a:r>
                      <a:r>
                        <a:rPr lang="ru-RU" sz="1800" b="1" dirty="0" err="1">
                          <a:latin typeface="Courier New" pitchFamily="49" charset="0"/>
                        </a:rPr>
                        <a:t>спадкоємець</a:t>
                      </a:r>
                      <a:r>
                        <a:rPr lang="ru-RU" sz="1800" b="1" dirty="0">
                          <a:latin typeface="Courier New" pitchFamily="49" charset="0"/>
                        </a:rPr>
                        <a:t>)</a:t>
                      </a:r>
                      <a:endParaRPr kumimoji="0" lang="ru-RU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1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</a:rPr>
                        <a:t>h1</a:t>
                      </a:r>
                      <a:r>
                        <a:rPr lang="ru-RU" sz="2000" b="1" dirty="0">
                          <a:latin typeface="Courier New" pitchFamily="49" charset="0"/>
                        </a:rPr>
                        <a:t> + 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p</a:t>
                      </a:r>
                      <a:r>
                        <a:rPr lang="ru-RU" sz="2000" b="1" dirty="0">
                          <a:latin typeface="Courier New" pitchFamily="49" charset="0"/>
                        </a:rPr>
                        <a:t> { </a:t>
                      </a:r>
                      <a:r>
                        <a:rPr lang="en-US" sz="2000" b="1" dirty="0" err="1">
                          <a:latin typeface="Courier New" pitchFamily="49" charset="0"/>
                        </a:rPr>
                        <a:t>color:red</a:t>
                      </a:r>
                      <a:r>
                        <a:rPr lang="ru-RU" sz="2000" b="1" dirty="0">
                          <a:latin typeface="Courier New" pitchFamily="49" charset="0"/>
                        </a:rPr>
                        <a:t> 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Найближчий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err="1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sibling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елемент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uk-UA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який </a:t>
                      </a:r>
                      <a:r>
                        <a:rPr kumimoji="0" lang="uk-UA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розташован</a:t>
                      </a:r>
                      <a:r>
                        <a:rPr kumimoji="0" lang="uk-UA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безпосередньо за </a:t>
                      </a:r>
                      <a:r>
                        <a:rPr kumimoji="0" lang="en-US" sz="1800" b="1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h</a:t>
                      </a:r>
                      <a:r>
                        <a:rPr kumimoji="0" lang="uk-UA" sz="1800" b="1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ru-RU" sz="1800" b="1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div</a:t>
                      </a:r>
                      <a:r>
                        <a:rPr lang="ru-RU" sz="1800" b="1" dirty="0">
                          <a:latin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~</a:t>
                      </a:r>
                      <a:r>
                        <a:rPr lang="ru-RU" sz="1800" b="1" dirty="0">
                          <a:latin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p</a:t>
                      </a:r>
                      <a:r>
                        <a:rPr lang="ru-RU" sz="1800" b="1" dirty="0">
                          <a:latin typeface="Courier New" pitchFamily="49" charset="0"/>
                        </a:rPr>
                        <a:t> { </a:t>
                      </a:r>
                      <a:r>
                        <a:rPr lang="en-US" sz="1800" b="1" dirty="0" err="1">
                          <a:latin typeface="Courier New" pitchFamily="49" charset="0"/>
                        </a:rPr>
                        <a:t>color:red</a:t>
                      </a:r>
                      <a:r>
                        <a:rPr lang="ru-RU" sz="1800" b="1" dirty="0">
                          <a:latin typeface="Courier New" pitchFamily="49" charset="0"/>
                        </a:rPr>
                        <a:t> 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Найближчі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err="1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sibling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елементи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що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йдуть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за </a:t>
                      </a: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елементом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div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2040" y="116632"/>
            <a:ext cx="381416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08_selector_context.html</a:t>
            </a:r>
            <a:endParaRPr lang="ru-RU" dirty="0"/>
          </a:p>
        </p:txBody>
      </p:sp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286842" y="116632"/>
            <a:ext cx="3133030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Family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селектор</a:t>
            </a:r>
            <a:r>
              <a:rPr lang="uk-UA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и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0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-69992"/>
            <a:ext cx="4248472" cy="64633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extLst/>
          </a:lstStyle>
          <a:p>
            <a:r>
              <a:rPr lang="ru-RU" dirty="0" err="1"/>
              <a:t>Каскадування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конфліктів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908720"/>
            <a:ext cx="8928992" cy="923330"/>
          </a:xfrm>
          <a:prstGeom prst="rect">
            <a:avLst/>
          </a:prstGeom>
          <a:solidFill>
            <a:srgbClr val="FFFF0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При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конфліктах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йде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підрахунок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кількості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класів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елементів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псевдо-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класів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псевдо-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елементів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атрибутів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селекторів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на шляху до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 контекстному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селекторі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66602"/>
              </p:ext>
            </p:extLst>
          </p:nvPr>
        </p:nvGraphicFramePr>
        <p:xfrm>
          <a:off x="78629" y="2604512"/>
          <a:ext cx="903649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9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style=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""</a:t>
                      </a:r>
                      <a:endParaRPr lang="ru-RU" sz="2000" b="1" baseline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  <a:p>
                      <a:r>
                        <a:rPr lang="en-US" sz="2000" b="1" baseline="0" dirty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!important</a:t>
                      </a:r>
                      <a:endParaRPr lang="ru-RU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#id</a:t>
                      </a:r>
                      <a:endParaRPr lang="ru-RU" sz="2800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.class</a:t>
                      </a:r>
                    </a:p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r>
                        <a:rPr lang="en-US" sz="2000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pseudo-class</a:t>
                      </a:r>
                      <a:endParaRPr lang="ru-RU" sz="2000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[]</a:t>
                      </a:r>
                      <a:r>
                        <a:rPr lang="en-US" sz="2000" baseline="0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attrubutes</a:t>
                      </a:r>
                      <a:endParaRPr lang="ru-RU" sz="2000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т</a:t>
                      </a:r>
                      <a:r>
                        <a:rPr lang="uk-UA" sz="20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ег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r>
                        <a:rPr lang="en-US" sz="2000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pseudo-element</a:t>
                      </a:r>
                      <a:endParaRPr lang="ru-RU" sz="2000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Группа 13"/>
          <p:cNvGrpSpPr/>
          <p:nvPr/>
        </p:nvGrpSpPr>
        <p:grpSpPr>
          <a:xfrm>
            <a:off x="625948" y="1844824"/>
            <a:ext cx="7827944" cy="576064"/>
            <a:chOff x="625948" y="1556792"/>
            <a:chExt cx="7827944" cy="576064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625948" y="1732166"/>
              <a:ext cx="7827944" cy="400690"/>
              <a:chOff x="179512" y="1412776"/>
              <a:chExt cx="7827944" cy="400690"/>
            </a:xfrm>
          </p:grpSpPr>
          <p:cxnSp>
            <p:nvCxnSpPr>
              <p:cNvPr id="7" name="Прямая со стрелкой 6"/>
              <p:cNvCxnSpPr>
                <a:stCxn id="8" idx="3"/>
              </p:cNvCxnSpPr>
              <p:nvPr/>
            </p:nvCxnSpPr>
            <p:spPr>
              <a:xfrm>
                <a:off x="1742760" y="1597442"/>
                <a:ext cx="4701448" cy="249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1" name="Группа 10"/>
              <p:cNvGrpSpPr/>
              <p:nvPr/>
            </p:nvGrpSpPr>
            <p:grpSpPr>
              <a:xfrm>
                <a:off x="179512" y="1412776"/>
                <a:ext cx="7827944" cy="400690"/>
                <a:chOff x="179512" y="1444134"/>
                <a:chExt cx="7827944" cy="400690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79512" y="1444134"/>
                  <a:ext cx="1563248" cy="36933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ru-RU" b="1" dirty="0" err="1">
                      <a:latin typeface="Courier New" pitchFamily="49" charset="0"/>
                      <a:cs typeface="Courier New" pitchFamily="49" charset="0"/>
                    </a:rPr>
                    <a:t>найбільший</a:t>
                  </a:r>
                  <a:endParaRPr lang="ru-RU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444208" y="1475492"/>
                  <a:ext cx="1563248" cy="36933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ru-RU" b="1" dirty="0" err="1">
                      <a:latin typeface="Courier New" pitchFamily="49" charset="0"/>
                      <a:cs typeface="Courier New" pitchFamily="49" charset="0"/>
                    </a:rPr>
                    <a:t>найменьший</a:t>
                  </a:r>
                  <a:endParaRPr lang="ru-RU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</p:grpSp>
        <p:sp>
          <p:nvSpPr>
            <p:cNvPr id="13" name="TextBox 12"/>
            <p:cNvSpPr txBox="1"/>
            <p:nvPr/>
          </p:nvSpPr>
          <p:spPr>
            <a:xfrm>
              <a:off x="3794300" y="1556792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err="1"/>
                <a:t>пріорітет</a:t>
              </a:r>
              <a:endParaRPr lang="ru-RU" b="1" dirty="0"/>
            </a:p>
          </p:txBody>
        </p:sp>
      </p:grp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509960"/>
              </p:ext>
            </p:extLst>
          </p:nvPr>
        </p:nvGraphicFramePr>
        <p:xfrm>
          <a:off x="187120" y="4239096"/>
          <a:ext cx="87773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Примеры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p.myClass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 { … }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1тег + 1 </a:t>
                      </a:r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клас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.simple   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p.myClass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 { … }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1тег + 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класи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#head   h1 { … }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id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+ 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1тег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#head </a:t>
                      </a:r>
                      <a:r>
                        <a:rPr lang="uk-UA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.simple  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p.myClass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 { … }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id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+ 2 </a:t>
                      </a:r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класи</a:t>
                      </a:r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+ 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1тег 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300192" y="44624"/>
            <a:ext cx="27363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09_cascading.html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2373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73053" y="107340"/>
            <a:ext cx="324036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selectors/target.html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80093" y="620688"/>
          <a:ext cx="8833320" cy="4235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:target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Застосовується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за </a:t>
                      </a: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наявності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якоря на </a:t>
                      </a: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засланні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тобто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якщо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буде </a:t>
                      </a: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перехід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за </a:t>
                      </a: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посиланням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виду </a:t>
                      </a:r>
                      <a:r>
                        <a:rPr kumimoji="0" lang="ru-RU" sz="1800" b="1" kern="1200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href</a:t>
                      </a:r>
                      <a:r>
                        <a:rPr kumimoji="0" lang="ru-RU" sz="18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="test.html#d1"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то </a:t>
                      </a: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стилі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застосовуються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до </a:t>
                      </a: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елемента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c </a:t>
                      </a:r>
                      <a:r>
                        <a:rPr kumimoji="0" lang="ru-RU" sz="1800" b="1" kern="1200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ru-RU" sz="18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="d1"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після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переходу на </a:t>
                      </a: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нього</a:t>
                      </a:r>
                      <a:endParaRPr kumimoji="0" lang="ru-RU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:empty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Вибирає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елементи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, у </a:t>
                      </a: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яких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немає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дочірніх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включаючи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текстові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вузли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96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:not(</a:t>
                      </a:r>
                      <a:r>
                        <a:rPr lang="uk-UA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селектор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вибрати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елементи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згідно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з селектором за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винятком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зазначеного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в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not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Наприклад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вибрати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всі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елементи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div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на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сторінці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за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вишукуванням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елементу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з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id = "d1«</a:t>
                      </a:r>
                      <a:endParaRPr lang="uk-UA" b="1" baseline="0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0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err="1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div:not</a:t>
                      </a:r>
                      <a:r>
                        <a:rPr kumimoji="0" lang="en-US" sz="1800" b="1" kern="1200" dirty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(#d</a:t>
                      </a:r>
                      <a:r>
                        <a:rPr kumimoji="0" lang="ru-RU" sz="1800" b="1" kern="1200" dirty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1" kern="1200" dirty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) {...}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89682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093" y="53550"/>
            <a:ext cx="4248472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b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itchFamily="49" charset="0"/>
                <a:ea typeface="+mj-ea"/>
                <a:cs typeface="+mj-cs"/>
              </a:defRPr>
            </a:lvl1pPr>
            <a:extLst/>
          </a:lstStyle>
          <a:p>
            <a:r>
              <a:rPr lang="uk-UA" dirty="0" err="1"/>
              <a:t>Псевдоклассы</a:t>
            </a:r>
            <a:r>
              <a:rPr lang="en-US" dirty="0"/>
              <a:t> (</a:t>
            </a:r>
            <a:r>
              <a:rPr lang="ru-RU" dirty="0" err="1"/>
              <a:t>прордолжение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745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415957"/>
              </p:ext>
            </p:extLst>
          </p:nvPr>
        </p:nvGraphicFramePr>
        <p:xfrm>
          <a:off x="179512" y="531480"/>
          <a:ext cx="8856984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:focus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input:focus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{…}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Елемент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отримав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фокус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:enabled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el:enabled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{...}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Елемент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форми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увімкнено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05484"/>
                  </a:ext>
                </a:extLst>
              </a:tr>
              <a:tr h="355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:disabled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el:disabled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{...}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Елемент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форми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вимкнено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84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:checked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input:checked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{...}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Елемент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типу </a:t>
                      </a:r>
                      <a:r>
                        <a:rPr kumimoji="0" lang="en-US" b="1" kern="12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radio</a:t>
                      </a:r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або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b="1" kern="12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checkbox</a:t>
                      </a:r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включені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269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73053" y="107340"/>
            <a:ext cx="324036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selectors/focus.html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0093" y="53550"/>
            <a:ext cx="4248472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b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itchFamily="49" charset="0"/>
                <a:ea typeface="+mj-ea"/>
                <a:cs typeface="+mj-cs"/>
              </a:defRPr>
            </a:lvl1pPr>
            <a:extLst/>
          </a:lstStyle>
          <a:p>
            <a:r>
              <a:rPr lang="uk-UA" dirty="0" err="1"/>
              <a:t>Псевдокласи</a:t>
            </a:r>
            <a:r>
              <a:rPr lang="en-US" dirty="0"/>
              <a:t> (</a:t>
            </a:r>
            <a:r>
              <a:rPr lang="ru-RU" dirty="0" err="1"/>
              <a:t>продов</a:t>
            </a:r>
            <a:r>
              <a:rPr lang="uk-UA" dirty="0"/>
              <a:t>ж</a:t>
            </a:r>
            <a:r>
              <a:rPr lang="ru-RU" dirty="0" err="1"/>
              <a:t>ення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423328"/>
            <a:ext cx="8712968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</a:t>
            </a:r>
            <a:r>
              <a:rPr lang="uk-U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отримувати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можуть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лише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форм та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посилання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отримав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означає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вибраний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за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допомогою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миші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або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клавіатури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), курсор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знаходиться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в межах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цього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елемента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і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якщо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форми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- ми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можемо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вводити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нього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текст.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16" y="4052807"/>
            <a:ext cx="8712968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ru-R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увімкнено</a:t>
            </a:r>
            <a:r>
              <a:rPr lang="ru-R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якщо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його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можна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активувати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наприклад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вибрати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натиснути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на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нього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або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ввести текст)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або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поставити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фокус.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також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має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вимкнений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стан, коли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його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не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можна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активувати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або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сфокусувати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3816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072041"/>
              </p:ext>
            </p:extLst>
          </p:nvPr>
        </p:nvGraphicFramePr>
        <p:xfrm>
          <a:off x="179512" y="531480"/>
          <a:ext cx="885698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:first-child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p:first-child{…}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Перші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нащадки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всіх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елементів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:last-child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p:first-child{…}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Останні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нащадки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всіх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елементів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96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:only-child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p:only-child {...}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елемент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що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є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єдиним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нащадком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батька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89682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92080" y="107340"/>
            <a:ext cx="372133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selectors/children.html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048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88407"/>
              </p:ext>
            </p:extLst>
          </p:nvPr>
        </p:nvGraphicFramePr>
        <p:xfrm>
          <a:off x="107504" y="531832"/>
          <a:ext cx="8928992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Структурные</a:t>
                      </a:r>
                      <a:r>
                        <a:rPr lang="ru-RU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псевдоклассы</a:t>
                      </a:r>
                      <a:r>
                        <a:rPr lang="ru-RU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CSS3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ru-RU" sz="2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:nth-child(n)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err="1">
                          <a:latin typeface="Courier New" pitchFamily="49" charset="0"/>
                          <a:cs typeface="Courier New" pitchFamily="49" charset="0"/>
                        </a:rPr>
                        <a:t>Вибрати</a:t>
                      </a:r>
                      <a:r>
                        <a:rPr lang="ru-RU" b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0" dirty="0" err="1">
                          <a:latin typeface="Courier New" pitchFamily="49" charset="0"/>
                          <a:cs typeface="Courier New" pitchFamily="49" charset="0"/>
                        </a:rPr>
                        <a:t>елемент</a:t>
                      </a:r>
                      <a:r>
                        <a:rPr lang="ru-RU" b="0" dirty="0">
                          <a:latin typeface="Courier New" pitchFamily="49" charset="0"/>
                          <a:cs typeface="Courier New" pitchFamily="49" charset="0"/>
                        </a:rPr>
                        <a:t>, номер </a:t>
                      </a:r>
                      <a:r>
                        <a:rPr lang="ru-RU" b="0" dirty="0" err="1">
                          <a:latin typeface="Courier New" pitchFamily="49" charset="0"/>
                          <a:cs typeface="Courier New" pitchFamily="49" charset="0"/>
                        </a:rPr>
                        <a:t>якого</a:t>
                      </a:r>
                      <a:endParaRPr lang="ru-RU" b="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err="1">
                          <a:latin typeface="Courier New" pitchFamily="49" charset="0"/>
                          <a:cs typeface="Courier New" pitchFamily="49" charset="0"/>
                        </a:rPr>
                        <a:t>вказаний</a:t>
                      </a:r>
                      <a:r>
                        <a:rPr lang="ru-RU" b="0" dirty="0">
                          <a:latin typeface="Courier New" pitchFamily="49" charset="0"/>
                          <a:cs typeface="Courier New" pitchFamily="49" charset="0"/>
                        </a:rPr>
                        <a:t> у дужках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err="1">
                          <a:latin typeface="Courier New" pitchFamily="49" charset="0"/>
                          <a:cs typeface="Courier New" pitchFamily="49" charset="0"/>
                        </a:rPr>
                        <a:t>Пояснення</a:t>
                      </a:r>
                      <a:r>
                        <a:rPr lang="ru-RU" b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0" dirty="0" err="1">
                          <a:latin typeface="Courier New" pitchFamily="49" charset="0"/>
                          <a:cs typeface="Courier New" pitchFamily="49" charset="0"/>
                        </a:rPr>
                        <a:t>слід</a:t>
                      </a:r>
                      <a:r>
                        <a:rPr lang="ru-RU" b="0" dirty="0">
                          <a:latin typeface="Courier New" pitchFamily="49" charset="0"/>
                          <a:cs typeface="Courier New" pitchFamily="49" charset="0"/>
                        </a:rPr>
                        <a:t>. слайдах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err="1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li:nth-child</a:t>
                      </a:r>
                      <a:r>
                        <a:rPr kumimoji="0" lang="en-US" sz="1800" b="1" kern="1200" dirty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(2n) { … 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err="1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li:nth-child</a:t>
                      </a:r>
                      <a:r>
                        <a:rPr kumimoji="0" lang="en-US" sz="1800" b="1" kern="1200" dirty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(2n + 1) { … } </a:t>
                      </a:r>
                      <a:endParaRPr kumimoji="0" lang="ru-RU" sz="1800" b="1" kern="1200" dirty="0">
                        <a:solidFill>
                          <a:schemeClr val="accent2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:nth-last-child(n)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err="1">
                          <a:latin typeface="Courier New" pitchFamily="49" charset="0"/>
                          <a:cs typeface="Courier New" pitchFamily="49" charset="0"/>
                        </a:rPr>
                        <a:t>Вибрати</a:t>
                      </a:r>
                      <a:r>
                        <a:rPr lang="ru-RU" b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0" dirty="0" err="1">
                          <a:latin typeface="Courier New" pitchFamily="49" charset="0"/>
                          <a:cs typeface="Courier New" pitchFamily="49" charset="0"/>
                        </a:rPr>
                        <a:t>елемент</a:t>
                      </a:r>
                      <a:r>
                        <a:rPr lang="ru-RU" b="0" dirty="0">
                          <a:latin typeface="Courier New" pitchFamily="49" charset="0"/>
                          <a:cs typeface="Courier New" pitchFamily="49" charset="0"/>
                        </a:rPr>
                        <a:t>, номер </a:t>
                      </a:r>
                      <a:r>
                        <a:rPr lang="ru-RU" b="0" dirty="0" err="1">
                          <a:latin typeface="Courier New" pitchFamily="49" charset="0"/>
                          <a:cs typeface="Courier New" pitchFamily="49" charset="0"/>
                        </a:rPr>
                        <a:t>якого</a:t>
                      </a:r>
                      <a:endParaRPr lang="ru-RU" b="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err="1">
                          <a:latin typeface="Courier New" pitchFamily="49" charset="0"/>
                          <a:cs typeface="Courier New" pitchFamily="49" charset="0"/>
                        </a:rPr>
                        <a:t>вказано</a:t>
                      </a:r>
                      <a:r>
                        <a:rPr lang="ru-RU" b="0" dirty="0">
                          <a:latin typeface="Courier New" pitchFamily="49" charset="0"/>
                          <a:cs typeface="Courier New" pitchFamily="49" charset="0"/>
                        </a:rPr>
                        <a:t> у дужках, </a:t>
                      </a:r>
                      <a:r>
                        <a:rPr lang="ru-RU" b="0" dirty="0" err="1">
                          <a:latin typeface="Courier New" pitchFamily="49" charset="0"/>
                          <a:cs typeface="Courier New" pitchFamily="49" charset="0"/>
                        </a:rPr>
                        <a:t>відлік</a:t>
                      </a:r>
                      <a:r>
                        <a:rPr lang="ru-RU" b="0" dirty="0">
                          <a:latin typeface="Courier New" pitchFamily="49" charset="0"/>
                          <a:cs typeface="Courier New" pitchFamily="49" charset="0"/>
                        </a:rPr>
                        <a:t> номера вести </a:t>
                      </a:r>
                      <a:r>
                        <a:rPr lang="ru-RU" b="0" dirty="0" err="1">
                          <a:latin typeface="Courier New" pitchFamily="49" charset="0"/>
                          <a:cs typeface="Courier New" pitchFamily="49" charset="0"/>
                        </a:rPr>
                        <a:t>знизу</a:t>
                      </a:r>
                      <a:endParaRPr kumimoji="0" lang="ru-RU" b="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err="1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li:nth-last-child</a:t>
                      </a:r>
                      <a:r>
                        <a:rPr kumimoji="0" lang="en-US" sz="1800" b="1" kern="1200" dirty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(2) { … } </a:t>
                      </a:r>
                      <a:endParaRPr kumimoji="0" lang="ru-RU" sz="1800" b="1" kern="1200" dirty="0">
                        <a:solidFill>
                          <a:schemeClr val="accent2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X:nth-of-type(n)</a:t>
                      </a:r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У списку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нащадків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елемента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вибрати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вказаний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у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селекторі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номер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якого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вказаний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у дужках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Відлік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зверху</a:t>
                      </a:r>
                      <a:endParaRPr kumimoji="0" lang="ru-RU" b="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ul:nth-of-type</a:t>
                      </a:r>
                      <a:r>
                        <a:rPr kumimoji="0" lang="en-US" sz="1800" b="1" kern="1200" dirty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(3) { … } 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выбираем 3-й дочерний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элемент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ul</a:t>
                      </a:r>
                      <a:endParaRPr kumimoji="0" lang="ru-RU" sz="1800" b="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:nth-last-of-type(n)</a:t>
                      </a:r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 список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відраховуючи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знизу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0" lang="ru-RU" b="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ul:nth-last-of-type</a:t>
                      </a:r>
                      <a:r>
                        <a:rPr kumimoji="0" lang="en-US" sz="1800" b="1" kern="1200" dirty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(3){ … }</a:t>
                      </a:r>
                      <a:endParaRPr kumimoji="0" lang="ru-RU" sz="1800" b="1" kern="1200" dirty="0">
                        <a:solidFill>
                          <a:schemeClr val="accent2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48064" y="107340"/>
            <a:ext cx="386534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selectors/children.html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748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950" y="56741"/>
            <a:ext cx="5068034" cy="369332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Courier New" pitchFamily="49" charset="0"/>
                <a:cs typeface="Courier New" pitchFamily="49" charset="0"/>
              </a:rPr>
              <a:t> Як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працює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nth-child (expression)</a:t>
            </a:r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548680"/>
            <a:ext cx="885698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>
                <a:solidFill>
                  <a:schemeClr val="accent2"/>
                </a:solidFill>
              </a:rPr>
              <a:t>е</a:t>
            </a:r>
            <a:r>
              <a:rPr lang="en-US" dirty="0" err="1">
                <a:solidFill>
                  <a:schemeClr val="accent2"/>
                </a:solidFill>
              </a:rPr>
              <a:t>xpression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/>
              <a:t>–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задаватися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як 3n+3 </a:t>
            </a:r>
            <a:r>
              <a:rPr lang="ru-RU" dirty="0" err="1"/>
              <a:t>або</a:t>
            </a:r>
            <a:r>
              <a:rPr lang="ru-RU" dirty="0"/>
              <a:t> 4n+2</a:t>
            </a:r>
          </a:p>
          <a:p>
            <a:r>
              <a:rPr lang="ru-RU" dirty="0"/>
              <a:t>   де n – </a:t>
            </a:r>
            <a:r>
              <a:rPr lang="ru-RU" dirty="0" err="1"/>
              <a:t>це</a:t>
            </a:r>
            <a:r>
              <a:rPr lang="ru-RU" dirty="0"/>
              <a:t> номер поточного </a:t>
            </a:r>
            <a:r>
              <a:rPr lang="ru-RU" dirty="0" err="1"/>
              <a:t>елемента</a:t>
            </a:r>
            <a:r>
              <a:rPr lang="ru-RU" dirty="0"/>
              <a:t> (</a:t>
            </a:r>
            <a:r>
              <a:rPr lang="ru-RU" dirty="0" err="1"/>
              <a:t>починається</a:t>
            </a:r>
            <a:r>
              <a:rPr lang="ru-RU" dirty="0"/>
              <a:t> з 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268760"/>
            <a:ext cx="820891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nth-child(5)</a:t>
            </a:r>
            <a:r>
              <a:rPr lang="ru-RU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 буде </a:t>
            </a:r>
            <a:r>
              <a:rPr lang="ru-RU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вибрано</a:t>
            </a:r>
            <a:r>
              <a:rPr lang="ru-RU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5-й </a:t>
            </a:r>
            <a:r>
              <a:rPr lang="ru-RU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елемент</a:t>
            </a:r>
            <a:r>
              <a:rPr lang="ru-RU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зі</a:t>
            </a:r>
            <a:r>
              <a:rPr lang="ru-RU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списку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214108" y="3212976"/>
            <a:ext cx="8208912" cy="1307177"/>
            <a:chOff x="179512" y="3212976"/>
            <a:chExt cx="8208912" cy="1307177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96823"/>
              <a:ext cx="8208912" cy="9233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lvl="8"/>
              <a:r>
                <a:rPr lang="ru-RU" b="1" dirty="0">
                  <a:solidFill>
                    <a:schemeClr val="bg1"/>
                  </a:solidFill>
                </a:rPr>
                <a:t>(</a:t>
              </a:r>
              <a:r>
                <a:rPr lang="en-US" b="1" dirty="0">
                  <a:solidFill>
                    <a:schemeClr val="bg1"/>
                  </a:solidFill>
                </a:rPr>
                <a:t>2</a:t>
              </a:r>
              <a:r>
                <a:rPr lang="ru-RU" b="1" dirty="0">
                  <a:solidFill>
                    <a:schemeClr val="bg1"/>
                  </a:solidFill>
                </a:rPr>
                <a:t> x 0) + 3 =  </a:t>
              </a:r>
              <a:r>
                <a:rPr lang="en-US" b="1" dirty="0">
                  <a:solidFill>
                    <a:schemeClr val="bg1"/>
                  </a:solidFill>
                </a:rPr>
                <a:t>3</a:t>
              </a:r>
              <a:r>
                <a:rPr lang="ru-RU" b="1" dirty="0">
                  <a:solidFill>
                    <a:schemeClr val="bg1"/>
                  </a:solidFill>
                </a:rPr>
                <a:t>-</a:t>
              </a:r>
              <a:r>
                <a:rPr lang="ru-RU" b="1" dirty="0" err="1">
                  <a:solidFill>
                    <a:schemeClr val="bg1"/>
                  </a:solidFill>
                </a:rPr>
                <a:t>ий</a:t>
              </a:r>
              <a:r>
                <a:rPr lang="ru-RU" b="1" dirty="0">
                  <a:solidFill>
                    <a:schemeClr val="bg1"/>
                  </a:solidFill>
                </a:rPr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element</a:t>
              </a:r>
              <a:endParaRPr lang="ru-RU" b="1" dirty="0">
                <a:solidFill>
                  <a:schemeClr val="bg1"/>
                </a:solidFill>
              </a:endParaRPr>
            </a:p>
            <a:p>
              <a:pPr lvl="8"/>
              <a:r>
                <a:rPr lang="ru-RU" b="1" dirty="0">
                  <a:solidFill>
                    <a:schemeClr val="bg1"/>
                  </a:solidFill>
                </a:rPr>
                <a:t>(</a:t>
              </a:r>
              <a:r>
                <a:rPr lang="en-US" b="1" dirty="0">
                  <a:solidFill>
                    <a:schemeClr val="bg1"/>
                  </a:solidFill>
                </a:rPr>
                <a:t>2</a:t>
              </a:r>
              <a:r>
                <a:rPr lang="ru-RU" b="1" dirty="0">
                  <a:solidFill>
                    <a:schemeClr val="bg1"/>
                  </a:solidFill>
                </a:rPr>
                <a:t> x 1) + 3 =  </a:t>
              </a:r>
              <a:r>
                <a:rPr lang="en-US" b="1" dirty="0">
                  <a:solidFill>
                    <a:schemeClr val="bg1"/>
                  </a:solidFill>
                </a:rPr>
                <a:t>5</a:t>
              </a:r>
              <a:r>
                <a:rPr lang="ru-RU" b="1" dirty="0">
                  <a:solidFill>
                    <a:schemeClr val="bg1"/>
                  </a:solidFill>
                </a:rPr>
                <a:t>-</a:t>
              </a:r>
              <a:r>
                <a:rPr lang="ru-RU" b="1" dirty="0" err="1">
                  <a:solidFill>
                    <a:schemeClr val="bg1"/>
                  </a:solidFill>
                </a:rPr>
                <a:t>ий</a:t>
              </a:r>
              <a:r>
                <a:rPr lang="ru-RU" b="1" dirty="0">
                  <a:solidFill>
                    <a:schemeClr val="bg1"/>
                  </a:solidFill>
                </a:rPr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element</a:t>
              </a:r>
              <a:endParaRPr lang="ru-RU" b="1" dirty="0">
                <a:solidFill>
                  <a:schemeClr val="bg1"/>
                </a:solidFill>
              </a:endParaRPr>
            </a:p>
            <a:p>
              <a:pPr lvl="8"/>
              <a:r>
                <a:rPr lang="ru-RU" b="1" dirty="0">
                  <a:solidFill>
                    <a:schemeClr val="bg1"/>
                  </a:solidFill>
                </a:rPr>
                <a:t>(</a:t>
              </a:r>
              <a:r>
                <a:rPr lang="en-US" b="1" dirty="0">
                  <a:solidFill>
                    <a:schemeClr val="bg1"/>
                  </a:solidFill>
                </a:rPr>
                <a:t>2</a:t>
              </a:r>
              <a:r>
                <a:rPr lang="ru-RU" b="1" dirty="0">
                  <a:solidFill>
                    <a:schemeClr val="bg1"/>
                  </a:solidFill>
                </a:rPr>
                <a:t> x 2) + 3 =  </a:t>
              </a:r>
              <a:r>
                <a:rPr lang="en-US" b="1" dirty="0">
                  <a:solidFill>
                    <a:schemeClr val="bg1"/>
                  </a:solidFill>
                </a:rPr>
                <a:t>7</a:t>
              </a:r>
              <a:r>
                <a:rPr lang="ru-RU" b="1" dirty="0">
                  <a:solidFill>
                    <a:schemeClr val="bg1"/>
                  </a:solidFill>
                </a:rPr>
                <a:t>-</a:t>
              </a:r>
              <a:r>
                <a:rPr lang="ru-RU" b="1" dirty="0" err="1">
                  <a:solidFill>
                    <a:schemeClr val="bg1"/>
                  </a:solidFill>
                </a:rPr>
                <a:t>ий</a:t>
              </a:r>
              <a:r>
                <a:rPr lang="ru-RU" b="1" dirty="0">
                  <a:solidFill>
                    <a:schemeClr val="bg1"/>
                  </a:solidFill>
                </a:rPr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element    </a:t>
              </a:r>
              <a:r>
                <a:rPr lang="uk-UA" b="1" dirty="0">
                  <a:solidFill>
                    <a:schemeClr val="bg1"/>
                  </a:solidFill>
                </a:rPr>
                <a:t>і </a:t>
              </a:r>
              <a:r>
                <a:rPr lang="ru-RU" b="1" dirty="0">
                  <a:solidFill>
                    <a:schemeClr val="bg1"/>
                  </a:solidFill>
                </a:rPr>
                <a:t> т.д.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08517" y="3212976"/>
              <a:ext cx="9509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2n + 3</a:t>
              </a:r>
              <a:endParaRPr lang="ru-RU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179512" y="1772816"/>
            <a:ext cx="8208912" cy="1307177"/>
            <a:chOff x="179512" y="1772816"/>
            <a:chExt cx="8208912" cy="1307177"/>
          </a:xfrm>
        </p:grpSpPr>
        <p:sp>
          <p:nvSpPr>
            <p:cNvPr id="5" name="TextBox 4"/>
            <p:cNvSpPr txBox="1"/>
            <p:nvPr/>
          </p:nvSpPr>
          <p:spPr>
            <a:xfrm>
              <a:off x="179512" y="2156663"/>
              <a:ext cx="8208912" cy="9233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lvl="8"/>
              <a:r>
                <a:rPr lang="ru-RU" b="1" dirty="0">
                  <a:solidFill>
                    <a:schemeClr val="bg1"/>
                  </a:solidFill>
                </a:rPr>
                <a:t>(3 x 0) + 3 =  3-ий </a:t>
              </a:r>
              <a:r>
                <a:rPr lang="en-US" b="1" dirty="0">
                  <a:solidFill>
                    <a:schemeClr val="bg1"/>
                  </a:solidFill>
                </a:rPr>
                <a:t>element</a:t>
              </a:r>
              <a:endParaRPr lang="ru-RU" b="1" dirty="0">
                <a:solidFill>
                  <a:schemeClr val="bg1"/>
                </a:solidFill>
              </a:endParaRPr>
            </a:p>
            <a:p>
              <a:pPr lvl="8"/>
              <a:r>
                <a:rPr lang="ru-RU" b="1" dirty="0">
                  <a:solidFill>
                    <a:schemeClr val="bg1"/>
                  </a:solidFill>
                </a:rPr>
                <a:t>(3 x 1) + 3 =  6-ий </a:t>
              </a:r>
              <a:r>
                <a:rPr lang="en-US" b="1" dirty="0">
                  <a:solidFill>
                    <a:schemeClr val="bg1"/>
                  </a:solidFill>
                </a:rPr>
                <a:t>element</a:t>
              </a:r>
              <a:endParaRPr lang="ru-RU" b="1" dirty="0">
                <a:solidFill>
                  <a:schemeClr val="bg1"/>
                </a:solidFill>
              </a:endParaRPr>
            </a:p>
            <a:p>
              <a:pPr lvl="8"/>
              <a:r>
                <a:rPr lang="ru-RU" b="1" dirty="0">
                  <a:solidFill>
                    <a:schemeClr val="bg1"/>
                  </a:solidFill>
                </a:rPr>
                <a:t>(3 x 2) + 3 =  9-ий </a:t>
              </a:r>
              <a:r>
                <a:rPr lang="en-US" b="1" dirty="0">
                  <a:solidFill>
                    <a:schemeClr val="bg1"/>
                  </a:solidFill>
                </a:rPr>
                <a:t>element     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08517" y="1772816"/>
              <a:ext cx="9509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3n + 3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3528" y="2295162"/>
              <a:ext cx="2808312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Courier New" pitchFamily="49" charset="0"/>
                  <a:cs typeface="Courier New" pitchFamily="49" charset="0"/>
                </a:rPr>
                <a:t>n </a:t>
              </a:r>
              <a:r>
                <a:rPr lang="ru-RU" sz="1600" b="1" dirty="0">
                  <a:latin typeface="Courier New" pitchFamily="49" charset="0"/>
                  <a:cs typeface="Courier New" pitchFamily="49" charset="0"/>
                </a:rPr>
                <a:t>принимает значения 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ru-RU" sz="1600" b="1" dirty="0">
                  <a:latin typeface="Courier New" pitchFamily="49" charset="0"/>
                  <a:cs typeface="Courier New" pitchFamily="49" charset="0"/>
                </a:rPr>
                <a:t>от 0 и далее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973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33220" y="2704995"/>
            <a:ext cx="1575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red;</a:t>
            </a:r>
            <a:endParaRPr lang="ru-RU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2721114"/>
            <a:ext cx="2247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color:</a:t>
            </a:r>
            <a:r>
              <a:rPr lang="en-US" sz="4000" b="1" dirty="0"/>
              <a:t>  </a:t>
            </a:r>
            <a:endParaRPr lang="ru-RU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718" y="1936251"/>
            <a:ext cx="1976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CSS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правило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97146" y="863422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Блок </a:t>
            </a:r>
            <a:r>
              <a:rPr lang="ru-RU" dirty="0" err="1"/>
              <a:t>визначень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166042" y="2738396"/>
            <a:ext cx="1597646" cy="618596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7164288" y="5229200"/>
            <a:ext cx="12875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961397" y="2738396"/>
            <a:ext cx="1448822" cy="576495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66042" y="5291916"/>
            <a:ext cx="12875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свойство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78056" y="270892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</a:t>
            </a:r>
            <a:endParaRPr lang="ru-RU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7681" y="273839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25px;</a:t>
            </a:r>
            <a:endParaRPr lang="ru-RU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3478410" y="2738396"/>
            <a:ext cx="2749774" cy="618596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 стрелкой 2"/>
          <p:cNvCxnSpPr/>
          <p:nvPr/>
        </p:nvCxnSpPr>
        <p:spPr>
          <a:xfrm flipH="1">
            <a:off x="736387" y="3356992"/>
            <a:ext cx="228478" cy="187220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33" idx="2"/>
          </p:cNvCxnSpPr>
          <p:nvPr/>
        </p:nvCxnSpPr>
        <p:spPr>
          <a:xfrm flipH="1">
            <a:off x="850626" y="3356992"/>
            <a:ext cx="4002671" cy="187220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6600828" y="2738396"/>
            <a:ext cx="1448822" cy="578487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6" idx="2"/>
            <a:endCxn id="27" idx="0"/>
          </p:cNvCxnSpPr>
          <p:nvPr/>
        </p:nvCxnSpPr>
        <p:spPr>
          <a:xfrm>
            <a:off x="2720977" y="3412881"/>
            <a:ext cx="5087077" cy="181631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15" idx="2"/>
          </p:cNvCxnSpPr>
          <p:nvPr/>
        </p:nvCxnSpPr>
        <p:spPr>
          <a:xfrm>
            <a:off x="7349456" y="3446282"/>
            <a:ext cx="458598" cy="17829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Левая фигурная скобка 13"/>
          <p:cNvSpPr/>
          <p:nvPr/>
        </p:nvSpPr>
        <p:spPr>
          <a:xfrm rot="5400000">
            <a:off x="1588424" y="883201"/>
            <a:ext cx="399412" cy="3244177"/>
          </a:xfrm>
          <a:prstGeom prst="leftBrace">
            <a:avLst>
              <a:gd name="adj1" fmla="val 82871"/>
              <a:gd name="adj2" fmla="val 49353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Левая фигурная скобка 36"/>
          <p:cNvSpPr/>
          <p:nvPr/>
        </p:nvSpPr>
        <p:spPr>
          <a:xfrm rot="5400000">
            <a:off x="5605155" y="264423"/>
            <a:ext cx="399412" cy="4489581"/>
          </a:xfrm>
          <a:prstGeom prst="leftBrace">
            <a:avLst>
              <a:gd name="adj1" fmla="val 82871"/>
              <a:gd name="adj2" fmla="val 49353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4827425" y="1916832"/>
            <a:ext cx="1976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CSS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правило</a:t>
            </a:r>
          </a:p>
        </p:txBody>
      </p:sp>
      <p:sp>
        <p:nvSpPr>
          <p:cNvPr id="16" name="Правая фигурная скобка 15"/>
          <p:cNvSpPr/>
          <p:nvPr/>
        </p:nvSpPr>
        <p:spPr>
          <a:xfrm rot="16200000">
            <a:off x="3840597" y="-2434383"/>
            <a:ext cx="703496" cy="8037771"/>
          </a:xfrm>
          <a:prstGeom prst="rightBrace">
            <a:avLst>
              <a:gd name="adj1" fmla="val 139338"/>
              <a:gd name="adj2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41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4" grpId="0" animBg="1"/>
      <p:bldP spid="25" grpId="0" animBg="1"/>
      <p:bldP spid="27" grpId="0" animBg="1"/>
      <p:bldP spid="17" grpId="0" animBg="1"/>
      <p:bldP spid="20" grpId="0" animBg="1"/>
      <p:bldP spid="33" grpId="0" animBg="1"/>
      <p:bldP spid="35" grpId="0" animBg="1"/>
      <p:bldP spid="14" grpId="0" animBg="1"/>
      <p:bldP spid="37" grpId="0" animBg="1"/>
      <p:bldP spid="38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8680"/>
            <a:ext cx="867979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76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68144" y="44624"/>
            <a:ext cx="316835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selectors/type.html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01909"/>
              </p:ext>
            </p:extLst>
          </p:nvPr>
        </p:nvGraphicFramePr>
        <p:xfrm>
          <a:off x="179512" y="531480"/>
          <a:ext cx="878497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:nth-of-type</a:t>
                      </a:r>
                      <a:r>
                        <a:rPr lang="uk-U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</a:t>
                      </a:r>
                      <a:r>
                        <a:rPr lang="uk-U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Перші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нащадки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всіх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елементів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відібраних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згідно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</a:t>
                      </a:r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expr) 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одного типу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:nth-last-of-type</a:t>
                      </a:r>
                      <a:r>
                        <a:rPr lang="uk-U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</a:t>
                      </a:r>
                      <a:r>
                        <a:rPr lang="uk-U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Останні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нащадки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всіх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елементів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відібраних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згідно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</a:t>
                      </a:r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expr) 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одного типу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96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:only-of-type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елемент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якого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немає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siblings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елементів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цього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типу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89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967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3579"/>
            <a:ext cx="878497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&lt;section&gt;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&lt;p&gt;First paragraph&lt;/p&gt;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&lt;p&gt;Second paragraph&lt;/p&gt;</a:t>
            </a:r>
            <a:r>
              <a:rPr lang="ru-R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&lt;!–- </a:t>
            </a:r>
            <a:r>
              <a:rPr lang="ru-RU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Бажаємо</a:t>
            </a:r>
            <a:r>
              <a:rPr lang="ru-R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цей</a:t>
            </a:r>
            <a:r>
              <a:rPr lang="ru-R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елемент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--&gt;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&lt;/section&gt;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157" y="1973739"/>
            <a:ext cx="4320413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p:nth-child(2) { color: red; }</a:t>
            </a:r>
          </a:p>
          <a:p>
            <a:endParaRPr lang="ru-RU" dirty="0"/>
          </a:p>
          <a:p>
            <a:r>
              <a:rPr lang="ru-RU" dirty="0" err="1">
                <a:solidFill>
                  <a:srgbClr val="00B050"/>
                </a:solidFill>
              </a:rPr>
              <a:t>Елемент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відбереться</a:t>
            </a:r>
            <a:r>
              <a:rPr lang="ru-RU" dirty="0">
                <a:solidFill>
                  <a:srgbClr val="00B050"/>
                </a:solidFill>
              </a:rPr>
              <a:t>, </a:t>
            </a:r>
            <a:r>
              <a:rPr lang="ru-RU" dirty="0" err="1">
                <a:solidFill>
                  <a:srgbClr val="00B050"/>
                </a:solidFill>
              </a:rPr>
              <a:t>якщо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це</a:t>
            </a:r>
            <a:r>
              <a:rPr lang="ru-RU" dirty="0">
                <a:solidFill>
                  <a:srgbClr val="00B050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ru-RU" dirty="0"/>
              <a:t>Параграф</a:t>
            </a:r>
          </a:p>
          <a:p>
            <a:pPr marL="342900" indent="-342900">
              <a:buAutoNum type="arabicPeriod"/>
            </a:pPr>
            <a:r>
              <a:rPr lang="ru-RU" dirty="0" err="1"/>
              <a:t>Другий</a:t>
            </a:r>
            <a:r>
              <a:rPr lang="ru-RU" dirty="0"/>
              <a:t> </a:t>
            </a:r>
            <a:r>
              <a:rPr lang="ru-RU" dirty="0" err="1"/>
              <a:t>нащадок</a:t>
            </a:r>
            <a:r>
              <a:rPr lang="ru-RU" dirty="0"/>
              <a:t> батька</a:t>
            </a:r>
            <a:endParaRPr lang="en-US" dirty="0"/>
          </a:p>
          <a:p>
            <a:endParaRPr lang="en-US" dirty="0"/>
          </a:p>
          <a:p>
            <a:r>
              <a:rPr lang="ru-RU" dirty="0" err="1">
                <a:solidFill>
                  <a:srgbClr val="C00000"/>
                </a:solidFill>
              </a:rPr>
              <a:t>Працює</a:t>
            </a:r>
            <a:r>
              <a:rPr lang="ru-RU" dirty="0">
                <a:solidFill>
                  <a:srgbClr val="C00000"/>
                </a:solidFill>
              </a:rPr>
              <a:t> правильно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1973739"/>
            <a:ext cx="4320413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p:nth-of-type(2){color: red; }</a:t>
            </a:r>
          </a:p>
          <a:p>
            <a:endParaRPr lang="ru-RU" dirty="0"/>
          </a:p>
          <a:p>
            <a:r>
              <a:rPr lang="ru-RU" dirty="0" err="1">
                <a:solidFill>
                  <a:srgbClr val="00B050"/>
                </a:solidFill>
              </a:rPr>
              <a:t>Елемент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відбереться</a:t>
            </a:r>
            <a:r>
              <a:rPr lang="ru-RU" dirty="0">
                <a:solidFill>
                  <a:srgbClr val="00B050"/>
                </a:solidFill>
              </a:rPr>
              <a:t>, </a:t>
            </a:r>
            <a:r>
              <a:rPr lang="ru-RU" dirty="0" err="1">
                <a:solidFill>
                  <a:srgbClr val="00B050"/>
                </a:solidFill>
              </a:rPr>
              <a:t>якщо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це</a:t>
            </a:r>
            <a:r>
              <a:rPr lang="ru-RU" dirty="0">
                <a:solidFill>
                  <a:srgbClr val="00B050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ru-RU" dirty="0" err="1"/>
              <a:t>Другий</a:t>
            </a:r>
            <a:r>
              <a:rPr lang="ru-RU" dirty="0"/>
              <a:t> </a:t>
            </a:r>
            <a:r>
              <a:rPr lang="ru-RU" dirty="0" err="1"/>
              <a:t>дочірній</a:t>
            </a:r>
            <a:r>
              <a:rPr lang="ru-RU" dirty="0"/>
              <a:t> параграф</a:t>
            </a:r>
          </a:p>
          <a:p>
            <a:endParaRPr lang="en-US" dirty="0"/>
          </a:p>
          <a:p>
            <a:r>
              <a:rPr lang="ru-RU" dirty="0" err="1">
                <a:solidFill>
                  <a:srgbClr val="C00000"/>
                </a:solidFill>
              </a:rPr>
              <a:t>Працює</a:t>
            </a:r>
            <a:r>
              <a:rPr lang="ru-RU" dirty="0">
                <a:solidFill>
                  <a:srgbClr val="C00000"/>
                </a:solidFill>
              </a:rPr>
              <a:t> правильно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8144" y="44624"/>
            <a:ext cx="316835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selectors/type.html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640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5157" y="1628800"/>
            <a:ext cx="4320413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p:nth-child(2) { color: red; }</a:t>
            </a:r>
          </a:p>
          <a:p>
            <a:endParaRPr lang="ru-RU" dirty="0"/>
          </a:p>
          <a:p>
            <a:r>
              <a:rPr lang="ru-RU" dirty="0" err="1">
                <a:solidFill>
                  <a:srgbClr val="00B050"/>
                </a:solidFill>
              </a:rPr>
              <a:t>Елемент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відбереться</a:t>
            </a:r>
            <a:r>
              <a:rPr lang="ru-RU" dirty="0">
                <a:solidFill>
                  <a:srgbClr val="00B050"/>
                </a:solidFill>
              </a:rPr>
              <a:t>, </a:t>
            </a:r>
            <a:r>
              <a:rPr lang="ru-RU" dirty="0" err="1">
                <a:solidFill>
                  <a:srgbClr val="00B050"/>
                </a:solidFill>
              </a:rPr>
              <a:t>якщо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це</a:t>
            </a:r>
            <a:r>
              <a:rPr lang="ru-RU" dirty="0">
                <a:solidFill>
                  <a:srgbClr val="00B050"/>
                </a:solidFill>
              </a:rPr>
              <a:t>:</a:t>
            </a:r>
          </a:p>
          <a:p>
            <a:r>
              <a:rPr lang="en-US" dirty="0"/>
              <a:t>1.</a:t>
            </a:r>
            <a:r>
              <a:rPr lang="ru-RU" dirty="0"/>
              <a:t>Параграф</a:t>
            </a:r>
          </a:p>
          <a:p>
            <a:r>
              <a:rPr lang="en-US" dirty="0"/>
              <a:t>2.</a:t>
            </a:r>
            <a:r>
              <a:rPr lang="ru-RU" dirty="0" err="1"/>
              <a:t>Другий</a:t>
            </a:r>
            <a:r>
              <a:rPr lang="ru-RU" dirty="0"/>
              <a:t> </a:t>
            </a:r>
            <a:r>
              <a:rPr lang="ru-RU" dirty="0" err="1"/>
              <a:t>нащадок</a:t>
            </a:r>
            <a:r>
              <a:rPr lang="ru-RU" dirty="0"/>
              <a:t> батька</a:t>
            </a:r>
          </a:p>
          <a:p>
            <a:endParaRPr lang="ru-RU" dirty="0">
              <a:solidFill>
                <a:srgbClr val="C00000"/>
              </a:solidFill>
            </a:endParaRPr>
          </a:p>
          <a:p>
            <a:r>
              <a:rPr lang="ru-RU" dirty="0" err="1">
                <a:solidFill>
                  <a:srgbClr val="C00000"/>
                </a:solidFill>
              </a:rPr>
              <a:t>Працює</a:t>
            </a:r>
            <a:r>
              <a:rPr lang="ru-RU" dirty="0">
                <a:solidFill>
                  <a:srgbClr val="C00000"/>
                </a:solidFill>
              </a:rPr>
              <a:t> неправильно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1628800"/>
            <a:ext cx="4320413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p:nth-of-type(2){color: red; }</a:t>
            </a:r>
          </a:p>
          <a:p>
            <a:endParaRPr lang="ru-RU" dirty="0"/>
          </a:p>
          <a:p>
            <a:r>
              <a:rPr lang="ru-RU" dirty="0" err="1">
                <a:solidFill>
                  <a:srgbClr val="00B050"/>
                </a:solidFill>
              </a:rPr>
              <a:t>Елемент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відбереться</a:t>
            </a:r>
            <a:r>
              <a:rPr lang="ru-RU" dirty="0">
                <a:solidFill>
                  <a:srgbClr val="00B050"/>
                </a:solidFill>
              </a:rPr>
              <a:t>, </a:t>
            </a:r>
            <a:r>
              <a:rPr lang="ru-RU" dirty="0" err="1">
                <a:solidFill>
                  <a:srgbClr val="00B050"/>
                </a:solidFill>
              </a:rPr>
              <a:t>якщо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це</a:t>
            </a:r>
            <a:r>
              <a:rPr lang="ru-RU" dirty="0">
                <a:solidFill>
                  <a:srgbClr val="00B050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ru-RU" dirty="0" err="1"/>
              <a:t>Другий</a:t>
            </a:r>
            <a:r>
              <a:rPr lang="ru-RU" dirty="0"/>
              <a:t> </a:t>
            </a:r>
            <a:r>
              <a:rPr lang="ru-RU" dirty="0" err="1"/>
              <a:t>дочірній</a:t>
            </a:r>
            <a:r>
              <a:rPr lang="ru-RU" dirty="0"/>
              <a:t> параграф</a:t>
            </a:r>
          </a:p>
          <a:p>
            <a:r>
              <a:rPr lang="en-US" dirty="0"/>
              <a:t>   </a:t>
            </a:r>
            <a:endParaRPr lang="ru-RU" dirty="0"/>
          </a:p>
          <a:p>
            <a:r>
              <a:rPr lang="ru-RU" dirty="0" err="1">
                <a:solidFill>
                  <a:srgbClr val="C00000"/>
                </a:solidFill>
              </a:rPr>
              <a:t>Працює</a:t>
            </a:r>
            <a:r>
              <a:rPr lang="ru-RU" dirty="0">
                <a:solidFill>
                  <a:srgbClr val="C00000"/>
                </a:solidFill>
              </a:rPr>
              <a:t> правильно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1" y="44624"/>
            <a:ext cx="8856917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&lt;section&gt;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&lt;h1&gt;Header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&lt;p&gt;First paragraph&lt;/p&gt;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&lt;p&gt;Second paragraph&lt;/p&gt;</a:t>
            </a:r>
            <a:r>
              <a:rPr lang="ru-R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&lt;!–- </a:t>
            </a:r>
            <a:r>
              <a:rPr lang="ru-RU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Бажаємо</a:t>
            </a:r>
            <a:r>
              <a:rPr lang="ru-R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цей</a:t>
            </a:r>
            <a:r>
              <a:rPr lang="ru-R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елемент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--&gt;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&lt;/section&gt;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6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76056" y="116632"/>
            <a:ext cx="388843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</a:rPr>
              <a:t>li:only-of-type</a:t>
            </a:r>
            <a:r>
              <a:rPr lang="en-US" dirty="0">
                <a:solidFill>
                  <a:srgbClr val="FF0000"/>
                </a:solidFill>
              </a:rPr>
              <a:t> {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/>
              <a:t>color: red;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ru-RU" dirty="0"/>
          </a:p>
          <a:p>
            <a:r>
              <a:rPr lang="ru-RU" dirty="0" err="1">
                <a:solidFill>
                  <a:srgbClr val="00B050"/>
                </a:solidFill>
              </a:rPr>
              <a:t>Елемент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відбереться</a:t>
            </a:r>
            <a:r>
              <a:rPr lang="ru-RU" dirty="0">
                <a:solidFill>
                  <a:srgbClr val="00B050"/>
                </a:solidFill>
              </a:rPr>
              <a:t>, </a:t>
            </a:r>
            <a:r>
              <a:rPr lang="ru-RU" dirty="0" err="1">
                <a:solidFill>
                  <a:srgbClr val="00B050"/>
                </a:solidFill>
              </a:rPr>
              <a:t>якщо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це</a:t>
            </a:r>
            <a:r>
              <a:rPr lang="ru-RU" dirty="0">
                <a:solidFill>
                  <a:srgbClr val="00B050"/>
                </a:solidFill>
              </a:rPr>
              <a:t> :</a:t>
            </a:r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US" dirty="0"/>
              <a:t>li</a:t>
            </a:r>
            <a:endParaRPr lang="ru-RU" dirty="0"/>
          </a:p>
          <a:p>
            <a:pPr marL="342900" indent="-342900">
              <a:buAutoNum type="arabicPeriod"/>
            </a:pPr>
            <a:r>
              <a:rPr lang="uk-UA" dirty="0"/>
              <a:t>Більше немає </a:t>
            </a:r>
            <a:r>
              <a:rPr lang="en-US" dirty="0">
                <a:solidFill>
                  <a:srgbClr val="0070C0"/>
                </a:solidFill>
              </a:rPr>
              <a:t>sibling</a:t>
            </a:r>
            <a:r>
              <a:rPr lang="en-US" dirty="0"/>
              <a:t>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даного</a:t>
            </a:r>
            <a:r>
              <a:rPr lang="ru-RU" dirty="0"/>
              <a:t> типу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541" y="116632"/>
            <a:ext cx="4788499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&lt;li&gt;I'm all alone!&lt;/li&gt;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&lt;p&gt;I am a paragraph 1&lt;/p&gt;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&lt;p&gt;I am a paragraph 2&lt;/p&gt; 	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&lt;li&gt;We are together.&lt;/li&gt;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&lt;li&gt;We are together.&lt;/li&gt;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&lt;li&gt;We are together.&lt;/li&gt;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3435965"/>
            <a:ext cx="5688632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>
                <a:solidFill>
                  <a:srgbClr val="00B0F0"/>
                </a:solidFill>
              </a:rPr>
              <a:t>ПИТАННЯ –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відібрані</a:t>
            </a:r>
            <a:r>
              <a:rPr lang="ru-RU" dirty="0"/>
              <a:t> </a:t>
            </a:r>
            <a:r>
              <a:rPr lang="ru-RU" dirty="0" err="1"/>
              <a:t>параграфи</a:t>
            </a:r>
            <a:r>
              <a:rPr lang="ru-RU" dirty="0"/>
              <a:t>? 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p:only-of-type {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/>
              <a:t>color: orange;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1919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5363" y="44624"/>
            <a:ext cx="526097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Наслідування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властивостей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елементами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76027"/>
              </p:ext>
            </p:extLst>
          </p:nvPr>
        </p:nvGraphicFramePr>
        <p:xfrm>
          <a:off x="107504" y="548680"/>
          <a:ext cx="8856984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успадковуються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всіма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елементами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visibility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cursor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успадковуються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елементами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типу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baseline="0" dirty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inline</a:t>
                      </a:r>
                      <a:endParaRPr lang="ru-RU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letter-spacing,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word-spacing,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white-space,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line-height, color, font,  font-family,  font-size,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font-style, font-variant, font-weight, text-decoration, direction,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text-transform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успадковуються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елементами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типу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baseline="0" dirty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block</a:t>
                      </a:r>
                      <a:endParaRPr lang="ru-RU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text-indent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text-align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успадковуються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елементами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типу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list-item</a:t>
                      </a:r>
                      <a:endParaRPr lang="ru-RU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list-style, list-style-type, list-style-position, and list-style-image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не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успадковуються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display, margin, border,  padding, background, height, min-height, 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max-height, width, min-width, 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max-width, overflow, position, left, right, top, bottom, z-index, 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float, clear, table-layout, vertical-align, page-break-after, page-break-before,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unicode-bidi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137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3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577131"/>
            <a:ext cx="8928992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способи</a:t>
            </a:r>
            <a:endParaRPr lang="ru-RU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anose="02070309020205020404" pitchFamily="49" charset="0"/>
              </a:rPr>
              <a:t>. </a:t>
            </a:r>
            <a:r>
              <a:rPr lang="uk-UA" b="1" dirty="0">
                <a:latin typeface="Courier New" pitchFamily="49" charset="0"/>
                <a:cs typeface="Courier New" panose="02070309020205020404" pitchFamily="49" charset="0"/>
              </a:rPr>
              <a:t>Вбудовування</a:t>
            </a:r>
            <a:r>
              <a:rPr lang="en-US" b="1" dirty="0">
                <a:latin typeface="Courier New" pitchFamily="49" charset="0"/>
                <a:cs typeface="Courier New" panose="02070309020205020404" pitchFamily="49" charset="0"/>
              </a:rPr>
              <a:t>(inline)</a:t>
            </a:r>
            <a:r>
              <a:rPr lang="ru-RU" b="1" dirty="0">
                <a:latin typeface="Courier New" pitchFamily="49" charset="0"/>
                <a:cs typeface="Courier New" panose="02070309020205020404" pitchFamily="49" charset="0"/>
              </a:rPr>
              <a:t>- </a:t>
            </a:r>
            <a:r>
              <a:rPr lang="ru-RU" b="1" dirty="0" err="1">
                <a:latin typeface="Courier New" pitchFamily="49" charset="0"/>
                <a:cs typeface="Courier New" panose="02070309020205020404" pitchFamily="49" charset="0"/>
              </a:rPr>
              <a:t>атрібут</a:t>
            </a:r>
            <a:r>
              <a:rPr lang="ru-RU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anose="02070309020205020404" pitchFamily="49" charset="0"/>
              </a:rPr>
              <a:t>елемента</a:t>
            </a:r>
            <a:r>
              <a:rPr lang="ru-RU" b="1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style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“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стиль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…”</a:t>
            </a:r>
            <a:endParaRPr lang="uk-UA" sz="2000" b="1" dirty="0">
              <a:solidFill>
                <a:srgbClr val="FF0000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endParaRPr lang="ru-RU" b="1" dirty="0">
              <a:latin typeface="Courier New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anose="02070309020205020404" pitchFamily="49" charset="0"/>
              </a:rPr>
              <a:t>2. </a:t>
            </a:r>
            <a:r>
              <a:rPr lang="uk-UA" b="1" dirty="0">
                <a:latin typeface="Courier New" pitchFamily="49" charset="0"/>
                <a:cs typeface="Courier New" panose="02070309020205020404" pitchFamily="49" charset="0"/>
              </a:rPr>
              <a:t>Вкладення</a:t>
            </a:r>
            <a:r>
              <a:rPr lang="en-US" b="1" dirty="0"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anose="02070309020205020404" pitchFamily="49" charset="0"/>
              </a:rPr>
              <a:t>embeding</a:t>
            </a:r>
            <a:r>
              <a:rPr lang="en-US" b="1" dirty="0">
                <a:latin typeface="Courier New" pitchFamily="49" charset="0"/>
                <a:cs typeface="Courier New" panose="02070309020205020404" pitchFamily="49" charset="0"/>
              </a:rPr>
              <a:t>)</a:t>
            </a:r>
            <a:r>
              <a:rPr lang="ru-RU" b="1" dirty="0">
                <a:latin typeface="Courier New" pitchFamily="49" charset="0"/>
                <a:cs typeface="Courier New" panose="02070309020205020404" pitchFamily="49" charset="0"/>
              </a:rPr>
              <a:t> -</a:t>
            </a:r>
            <a:r>
              <a:rPr lang="en-US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anose="02070309020205020404" pitchFamily="49" charset="0"/>
              </a:rPr>
              <a:t>е</a:t>
            </a:r>
            <a:r>
              <a:rPr lang="ru-RU" b="1" dirty="0" err="1">
                <a:solidFill>
                  <a:schemeClr val="tx2"/>
                </a:solidFill>
                <a:latin typeface="Courier New" pitchFamily="49" charset="0"/>
                <a:cs typeface="Courier New" panose="02070309020205020404" pitchFamily="49" charset="0"/>
              </a:rPr>
              <a:t>лемент</a:t>
            </a:r>
            <a:r>
              <a:rPr lang="ru-RU" dirty="0">
                <a:solidFill>
                  <a:schemeClr val="tx2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&lt;style&gt; … &lt;/ style &gt;</a:t>
            </a:r>
            <a:endParaRPr lang="uk-UA" sz="2000" b="1" dirty="0">
              <a:solidFill>
                <a:srgbClr val="FF0000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anose="02070309020205020404" pitchFamily="49" charset="0"/>
              </a:rPr>
              <a:t>3. </a:t>
            </a:r>
            <a:r>
              <a:rPr lang="uk-UA" b="1" dirty="0">
                <a:latin typeface="Courier New" pitchFamily="49" charset="0"/>
                <a:cs typeface="Courier New" panose="02070309020205020404" pitchFamily="49" charset="0"/>
              </a:rPr>
              <a:t>Зв'язування(</a:t>
            </a:r>
            <a:r>
              <a:rPr lang="en-US" b="1" dirty="0">
                <a:latin typeface="Courier New" pitchFamily="49" charset="0"/>
                <a:cs typeface="Courier New" panose="02070309020205020404" pitchFamily="49" charset="0"/>
              </a:rPr>
              <a:t>linking</a:t>
            </a:r>
            <a:r>
              <a:rPr lang="uk-UA" b="1" dirty="0">
                <a:latin typeface="Courier New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anose="02070309020205020404" pitchFamily="49" charset="0"/>
              </a:rPr>
              <a:t>-</a:t>
            </a:r>
            <a:r>
              <a:rPr lang="ru-RU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anose="02070309020205020404" pitchFamily="49" charset="0"/>
              </a:rPr>
              <a:t>підключається</a:t>
            </a:r>
            <a:r>
              <a:rPr lang="ru-RU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anose="02070309020205020404" pitchFamily="49" charset="0"/>
              </a:rPr>
              <a:t>окремий</a:t>
            </a:r>
            <a:r>
              <a:rPr lang="ru-RU" b="1" dirty="0">
                <a:latin typeface="Courier New" pitchFamily="49" charset="0"/>
                <a:cs typeface="Courier New" panose="02070309020205020404" pitchFamily="49" charset="0"/>
              </a:rPr>
              <a:t> файл </a:t>
            </a:r>
            <a:r>
              <a:rPr lang="ru-RU" b="1" dirty="0" err="1">
                <a:latin typeface="Courier New" pitchFamily="49" charset="0"/>
                <a:cs typeface="Courier New" panose="02070309020205020404" pitchFamily="49" charset="0"/>
              </a:rPr>
              <a:t>стилів</a:t>
            </a:r>
            <a:endParaRPr lang="uk-UA" dirty="0">
              <a:latin typeface="Courier New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52834"/>
            <a:ext cx="6408712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Способи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підключення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CSS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стилів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до HTML файлу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00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33464" y="44624"/>
            <a:ext cx="3538736" cy="369332"/>
          </a:xfr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1.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Inline style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496" y="476672"/>
            <a:ext cx="9001000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Inline style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визначається </a:t>
            </a:r>
            <a:r>
              <a:rPr lang="uk-UA" dirty="0" err="1">
                <a:latin typeface="Courier New" pitchFamily="49" charset="0"/>
                <a:cs typeface="Courier New" pitchFamily="49" charset="0"/>
              </a:rPr>
              <a:t>атрібутом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style =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ru-RU" sz="20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набір</a:t>
            </a:r>
            <a:r>
              <a:rPr lang="ru-RU" sz="2000" b="1" i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стилів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 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89" y="1439778"/>
            <a:ext cx="596830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style="font-size:1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контент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&lt;/p&gt;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506" y="2542544"/>
            <a:ext cx="8820980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При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відображенні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цього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елемента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браузер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замінить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розмір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шрифту (за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замовчуванням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) на 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18px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і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відобразить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текст у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параграфі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червоним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кольором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8304" y="44624"/>
            <a:ext cx="17281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3917374"/>
            <a:ext cx="882098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style = "font-size: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&gt; </a:t>
            </a:r>
            <a:endParaRPr lang="ru-RU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Текст параграфа текстом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розміром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style = "font-size: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з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курсивним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текстом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розміром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30px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червоним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кольором</a:t>
            </a:r>
            <a:endParaRPr lang="ru-RU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&lt;/i&gt;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&lt;/p&gt;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91680" y="2262351"/>
            <a:ext cx="56886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p</a:t>
            </a:r>
            <a:r>
              <a:rPr lang="en-US" sz="2800" b="1" dirty="0">
                <a:latin typeface="Courier New" pitchFamily="49" charset="0"/>
              </a:rPr>
              <a:t> {</a:t>
            </a:r>
          </a:p>
          <a:p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    </a:t>
            </a:r>
          </a:p>
          <a:p>
            <a:endParaRPr lang="en-US" sz="2800" b="1" dirty="0">
              <a:solidFill>
                <a:srgbClr val="0000FF"/>
              </a:solidFill>
              <a:latin typeface="Courier New" pitchFamily="49" charset="0"/>
            </a:endParaRPr>
          </a:p>
          <a:p>
            <a:endParaRPr lang="en-US" sz="2800" b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2800" b="1" dirty="0">
                <a:latin typeface="Courier New" pitchFamily="49" charset="0"/>
              </a:rPr>
              <a:t>}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059832" y="35332"/>
            <a:ext cx="2880320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2.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Embeding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style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7503" y="1484784"/>
            <a:ext cx="8870265" cy="427809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&lt;head&gt;</a:t>
            </a:r>
            <a:endParaRPr lang="ru-RU" sz="2800" b="1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</a:rPr>
              <a:t>	&lt;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style</a:t>
            </a:r>
            <a:r>
              <a:rPr lang="en-US" sz="2400" b="1" dirty="0">
                <a:latin typeface="Courier New" pitchFamily="49" charset="0"/>
              </a:rPr>
              <a:t>&gt;</a:t>
            </a:r>
          </a:p>
          <a:p>
            <a:r>
              <a:rPr lang="en-US" sz="2400" b="1" dirty="0">
                <a:latin typeface="Courier New" pitchFamily="49" charset="0"/>
              </a:rPr>
              <a:t>		</a:t>
            </a:r>
          </a:p>
          <a:p>
            <a:endParaRPr lang="en-US" sz="2400" b="1" dirty="0">
              <a:latin typeface="Courier New" pitchFamily="49" charset="0"/>
            </a:endParaRPr>
          </a:p>
          <a:p>
            <a:endParaRPr lang="en-US" sz="2400" b="1" dirty="0">
              <a:latin typeface="Courier New" pitchFamily="49" charset="0"/>
            </a:endParaRPr>
          </a:p>
          <a:p>
            <a:endParaRPr lang="en-US" sz="2400" b="1" dirty="0">
              <a:latin typeface="Courier New" pitchFamily="49" charset="0"/>
            </a:endParaRPr>
          </a:p>
          <a:p>
            <a:endParaRPr lang="en-US" sz="2400" b="1" dirty="0">
              <a:latin typeface="Courier New" pitchFamily="49" charset="0"/>
            </a:endParaRPr>
          </a:p>
          <a:p>
            <a:endParaRPr lang="en-US" sz="2400" b="1" dirty="0">
              <a:latin typeface="Courier New" pitchFamily="49" charset="0"/>
            </a:endParaRPr>
          </a:p>
          <a:p>
            <a:endParaRPr lang="en-US" sz="2400" b="1" dirty="0">
              <a:latin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</a:rPr>
              <a:t>	&lt;/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style</a:t>
            </a:r>
            <a:r>
              <a:rPr lang="en-US" sz="2400" b="1" dirty="0">
                <a:latin typeface="Courier New" pitchFamily="49" charset="0"/>
              </a:rPr>
              <a:t>&gt;</a:t>
            </a:r>
          </a:p>
          <a:p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&lt;/head&gt;</a:t>
            </a:r>
            <a:endParaRPr lang="ru-RU" sz="28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619672" y="2276872"/>
            <a:ext cx="542925" cy="5429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736546" y="1700808"/>
            <a:ext cx="12875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b="1" dirty="0">
                <a:latin typeface="Courier New" pitchFamily="49" charset="0"/>
              </a:rPr>
              <a:t>selector</a:t>
            </a:r>
            <a:endParaRPr lang="ru-RU" b="1" dirty="0">
              <a:latin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3592" y="35332"/>
            <a:ext cx="158417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92696"/>
            <a:ext cx="897776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Стилі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задаються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&lt;style&gt;...&lt;/ style &gt;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b="1" dirty="0">
                <a:latin typeface="Courier New" panose="02070309020205020404" pitchFamily="49" charset="0"/>
                <a:cs typeface="Courier New" panose="02070309020205020404" pitchFamily="49" charset="0"/>
              </a:rPr>
              <a:t>к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отрий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розташовується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елементі</a:t>
            </a:r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 ...&lt;/head&gt;</a:t>
            </a:r>
            <a:endParaRPr lang="ru-RU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7744" y="2708920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color</a:t>
            </a:r>
            <a:r>
              <a:rPr lang="en-US" sz="2400" b="1" dirty="0">
                <a:latin typeface="Courier New" pitchFamily="49" charset="0"/>
              </a:rPr>
              <a:t>: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red</a:t>
            </a:r>
            <a:r>
              <a:rPr lang="en-US" sz="2400" b="1" dirty="0">
                <a:latin typeface="Courier New" pitchFamily="49" charset="0"/>
              </a:rPr>
              <a:t>;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9752" y="3140968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font-family</a:t>
            </a:r>
            <a:r>
              <a:rPr lang="en-US" sz="2400" b="1" dirty="0">
                <a:latin typeface="Courier New" pitchFamily="49" charset="0"/>
              </a:rPr>
              <a:t>: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arial</a:t>
            </a:r>
            <a:r>
              <a:rPr lang="en-US" sz="2400" b="1" dirty="0">
                <a:latin typeface="Courier New" pitchFamily="49" charset="0"/>
              </a:rPr>
              <a:t>;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39752" y="3573016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font-size</a:t>
            </a:r>
            <a:r>
              <a:rPr lang="en-US" sz="2400" b="1" dirty="0">
                <a:latin typeface="Courier New" pitchFamily="49" charset="0"/>
              </a:rPr>
              <a:t>: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25px</a:t>
            </a:r>
            <a:r>
              <a:rPr lang="en-US" sz="2400" b="1" dirty="0">
                <a:latin typeface="Courier New" pitchFamily="49" charset="0"/>
              </a:rPr>
              <a:t>; </a:t>
            </a:r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2162597" y="1885474"/>
            <a:ext cx="4573949" cy="53541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63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10" grpId="0" animBg="1"/>
      <p:bldP spid="12" grpId="0" animBg="1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5" y="500479"/>
            <a:ext cx="8928992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&lt;head&gt;</a:t>
            </a:r>
            <a:endParaRPr lang="ru-RU" b="1" dirty="0">
              <a:latin typeface="Courier New" pitchFamily="49" charset="0"/>
            </a:endParaRPr>
          </a:p>
          <a:p>
            <a:r>
              <a:rPr lang="ru-RU" dirty="0"/>
              <a:t>	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li</a:t>
            </a:r>
            <a:r>
              <a:rPr lang="en-US" b="1" i="1" dirty="0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k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rel</a:t>
            </a:r>
            <a:r>
              <a:rPr lang="en-US" b="1" dirty="0">
                <a:latin typeface="Courier New" pitchFamily="49" charset="0"/>
              </a:rPr>
              <a:t>="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stylesheet</a:t>
            </a:r>
            <a:r>
              <a:rPr lang="en-US" b="1" dirty="0">
                <a:latin typeface="Courier New" pitchFamily="49" charset="0"/>
              </a:rPr>
              <a:t>"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</a:rPr>
              <a:t>="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style.css</a:t>
            </a:r>
            <a:r>
              <a:rPr lang="en-US" b="1" dirty="0">
                <a:latin typeface="Courier New" pitchFamily="49" charset="0"/>
              </a:rPr>
              <a:t>"&gt;</a:t>
            </a:r>
            <a:endParaRPr lang="ru-RU" b="1" dirty="0">
              <a:latin typeface="Courier New" pitchFamily="49" charset="0"/>
            </a:endParaRPr>
          </a:p>
          <a:p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link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rel</a:t>
            </a:r>
            <a:r>
              <a:rPr lang="en-US" b="1" dirty="0">
                <a:latin typeface="Courier New" pitchFamily="49" charset="0"/>
              </a:rPr>
              <a:t>="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stylesheet</a:t>
            </a:r>
            <a:r>
              <a:rPr lang="en-US" b="1" dirty="0">
                <a:latin typeface="Courier New" pitchFamily="49" charset="0"/>
              </a:rPr>
              <a:t>"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"main.css</a:t>
            </a:r>
            <a:r>
              <a:rPr lang="en-US" b="1" dirty="0">
                <a:latin typeface="Courier New" pitchFamily="49" charset="0"/>
              </a:rPr>
              <a:t>"&gt;</a:t>
            </a:r>
          </a:p>
          <a:p>
            <a:r>
              <a:rPr lang="en-US" b="1" dirty="0">
                <a:latin typeface="Courier New" pitchFamily="49" charset="0"/>
              </a:rPr>
              <a:t>&lt;/head&gt;</a:t>
            </a:r>
            <a:endParaRPr lang="ru-RU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1720" y="60013"/>
            <a:ext cx="5688632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extLst/>
          </a:lstStyle>
          <a:p>
            <a:r>
              <a:rPr lang="ru-RU" dirty="0" err="1"/>
              <a:t>Підключення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С</a:t>
            </a:r>
            <a:r>
              <a:rPr lang="en-US" dirty="0"/>
              <a:t>SS (</a:t>
            </a:r>
            <a:r>
              <a:rPr lang="ru-RU" dirty="0" err="1"/>
              <a:t>зв'язування</a:t>
            </a:r>
            <a:r>
              <a:rPr lang="ru-RU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5" y="1772816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&lt;link&gt; 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службове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посилання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Вона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завжди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вказується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 ... &lt;/head&gt;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2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35332"/>
            <a:ext cx="6624736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kumimoji="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err="1"/>
              <a:t>Переваги</a:t>
            </a:r>
            <a:r>
              <a:rPr lang="ru-RU" dirty="0"/>
              <a:t> </a:t>
            </a:r>
            <a:r>
              <a:rPr lang="ru-RU" dirty="0" err="1"/>
              <a:t>підключення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СSS (</a:t>
            </a:r>
            <a:r>
              <a:rPr lang="ru-RU" dirty="0" err="1"/>
              <a:t>зв'язування</a:t>
            </a:r>
            <a:r>
              <a:rPr lang="ru-RU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692696"/>
            <a:ext cx="8784976" cy="1477328"/>
          </a:xfrm>
          <a:prstGeom prst="rect">
            <a:avLst/>
          </a:prstGeom>
          <a:solidFill>
            <a:srgbClr val="92D050">
              <a:alpha val="23000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>
                <a:latin typeface="Courier New" pitchFamily="49" charset="0"/>
                <a:cs typeface="Courier New" pitchFamily="49" charset="0"/>
              </a:rPr>
              <a:t>- здійснюється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кешування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інформації у браузері;</a:t>
            </a:r>
          </a:p>
          <a:p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r>
              <a:rPr lang="uk-UA" b="1" dirty="0">
                <a:latin typeface="Courier New" pitchFamily="49" charset="0"/>
                <a:cs typeface="Courier New" pitchFamily="49" charset="0"/>
              </a:rPr>
              <a:t> - файл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HTML 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стає меншим за розміром;</a:t>
            </a:r>
          </a:p>
          <a:p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r>
              <a:rPr lang="uk-UA" b="1" dirty="0">
                <a:latin typeface="Courier New" pitchFamily="49" charset="0"/>
                <a:cs typeface="Courier New" pitchFamily="49" charset="0"/>
              </a:rPr>
              <a:t> - Можливість підключення декількох файлів до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HTML-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сторінки;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2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7992888" cy="7386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може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бути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ролі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значень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для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властивостей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свойство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значення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82760"/>
              </p:ext>
            </p:extLst>
          </p:nvPr>
        </p:nvGraphicFramePr>
        <p:xfrm>
          <a:off x="107504" y="1196752"/>
          <a:ext cx="8856984" cy="335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Пример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Ключові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слова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0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anose="02070309020205020404" pitchFamily="49" charset="0"/>
                        </a:rPr>
                        <a:t>color:red</a:t>
                      </a:r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anose="02070309020205020404" pitchFamily="49" charset="0"/>
                        </a:rPr>
                        <a:t>;    </a:t>
                      </a:r>
                      <a:r>
                        <a:rPr kumimoji="0" lang="en-US" sz="20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anose="02070309020205020404" pitchFamily="49" charset="0"/>
                        </a:rPr>
                        <a:t>text-align:center</a:t>
                      </a:r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endParaRPr kumimoji="0" lang="ru-RU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Цифри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z</a:t>
                      </a:r>
                      <a:r>
                        <a:rPr kumimoji="0" lang="ru-RU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index:20;</a:t>
                      </a:r>
                      <a:endParaRPr kumimoji="0" lang="ru-RU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Значення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кольору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color:#00cc00;  </a:t>
                      </a:r>
                      <a:endParaRPr kumimoji="0" lang="ru-RU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Функціонали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0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rgb</a:t>
                      </a:r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(0, 255, 0); </a:t>
                      </a:r>
                    </a:p>
                    <a:p>
                      <a:r>
                        <a:rPr kumimoji="0" lang="en-US" sz="20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(../</a:t>
                      </a:r>
                      <a:r>
                        <a:rPr kumimoji="0" lang="en-US" sz="20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img</a:t>
                      </a:r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/myimg.png);</a:t>
                      </a:r>
                      <a:endParaRPr kumimoji="0" lang="ru-RU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Розміри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font-size:16px; </a:t>
                      </a:r>
                    </a:p>
                    <a:p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Line-height: .8em;</a:t>
                      </a:r>
                      <a:endParaRPr kumimoji="0" lang="ru-RU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Відсотки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rgb</a:t>
                      </a:r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(20%, 50%, 12%); </a:t>
                      </a:r>
                      <a:endParaRPr kumimoji="0" lang="ru-RU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504" y="5157192"/>
            <a:ext cx="885698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Не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CSS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задаватися</a:t>
            </a:r>
            <a:r>
              <a:rPr lang="ru-RU" dirty="0"/>
              <a:t> у %</a:t>
            </a:r>
          </a:p>
          <a:p>
            <a:r>
              <a:rPr lang="ru-RU" dirty="0"/>
              <a:t>У </a:t>
            </a:r>
            <a:r>
              <a:rPr lang="ru-RU" dirty="0" err="1"/>
              <a:t>специфікації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вказані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3726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2347</TotalTime>
  <Words>2733</Words>
  <Application>Microsoft Office PowerPoint</Application>
  <PresentationFormat>Экран (4:3)</PresentationFormat>
  <Paragraphs>496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36</vt:i4>
      </vt:variant>
    </vt:vector>
  </HeadingPairs>
  <TitlesOfParts>
    <vt:vector size="46" baseType="lpstr">
      <vt:lpstr>Arial</vt:lpstr>
      <vt:lpstr>Arial Black</vt:lpstr>
      <vt:lpstr>Calibri</vt:lpstr>
      <vt:lpstr>Courier New</vt:lpstr>
      <vt:lpstr>Lucida Sans Unicode</vt:lpstr>
      <vt:lpstr>Verdana</vt:lpstr>
      <vt:lpstr>Wingdings 2</vt:lpstr>
      <vt:lpstr>Wingdings 3</vt:lpstr>
      <vt:lpstr>Тема1</vt:lpstr>
      <vt:lpstr>Главная</vt:lpstr>
      <vt:lpstr>   CSS styleshhets</vt:lpstr>
      <vt:lpstr>Презентация PowerPoint</vt:lpstr>
      <vt:lpstr>Презентация PowerPoint</vt:lpstr>
      <vt:lpstr>Презентация PowerPoint</vt:lpstr>
      <vt:lpstr>1. Inline style</vt:lpstr>
      <vt:lpstr>2. Embeding style</vt:lpstr>
      <vt:lpstr>Презентация PowerPoint</vt:lpstr>
      <vt:lpstr>Презентация PowerPoint</vt:lpstr>
      <vt:lpstr>Презентация PowerPoint</vt:lpstr>
      <vt:lpstr>Розміри в CSS</vt:lpstr>
      <vt:lpstr>Презентация PowerPoint</vt:lpstr>
      <vt:lpstr>Завдання кольору в  CSS</vt:lpstr>
      <vt:lpstr>Види селекторів - cелектори типу</vt:lpstr>
      <vt:lpstr>Селектор id</vt:lpstr>
      <vt:lpstr>Селектор класа</vt:lpstr>
      <vt:lpstr>Особливості класів</vt:lpstr>
      <vt:lpstr>Угруповання селекторів</vt:lpstr>
      <vt:lpstr>Презентация PowerPoint</vt:lpstr>
      <vt:lpstr>Презентация PowerPoint</vt:lpstr>
      <vt:lpstr>Презентация PowerPoint</vt:lpstr>
      <vt:lpstr>Ієрархія html сторінки</vt:lpstr>
      <vt:lpstr>Контекстний селектор</vt:lpstr>
      <vt:lpstr>Family селектори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637</cp:revision>
  <dcterms:modified xsi:type="dcterms:W3CDTF">2023-01-03T16:12:32Z</dcterms:modified>
</cp:coreProperties>
</file>