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03" r:id="rId2"/>
    <p:sldId id="546" r:id="rId3"/>
    <p:sldId id="513" r:id="rId4"/>
    <p:sldId id="547" r:id="rId5"/>
    <p:sldId id="548" r:id="rId6"/>
    <p:sldId id="551" r:id="rId7"/>
    <p:sldId id="516" r:id="rId8"/>
    <p:sldId id="552" r:id="rId9"/>
    <p:sldId id="553" r:id="rId10"/>
    <p:sldId id="462" r:id="rId11"/>
    <p:sldId id="44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4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5404" autoAdjust="0"/>
  </p:normalViewPr>
  <p:slideViewPr>
    <p:cSldViewPr showGuides="1">
      <p:cViewPr varScale="1">
        <p:scale>
          <a:sx n="109" d="100"/>
          <a:sy n="109" d="100"/>
        </p:scale>
        <p:origin x="1878" y="108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7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34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1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10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28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1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69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639"/>
            <a:ext cx="9144000" cy="433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700" y="188640"/>
            <a:ext cx="540060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sz="4000" dirty="0"/>
              <a:t>Lesson</a:t>
            </a:r>
            <a:r>
              <a:rPr lang="uk-UA" sz="4000" dirty="0"/>
              <a:t> </a:t>
            </a:r>
            <a:r>
              <a:rPr lang="en-US" sz="4000" dirty="0"/>
              <a:t>5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0188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76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H="1">
            <a:off x="4824029" y="2348880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4644008" y="278092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652019" y="3933056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7" name="Группа 26"/>
          <p:cNvGrpSpPr/>
          <p:nvPr/>
        </p:nvGrpSpPr>
        <p:grpSpPr>
          <a:xfrm>
            <a:off x="3329505" y="2578653"/>
            <a:ext cx="1224136" cy="778339"/>
            <a:chOff x="4724735" y="5308082"/>
            <a:chExt cx="1224136" cy="778339"/>
          </a:xfrm>
        </p:grpSpPr>
        <p:sp>
          <p:nvSpPr>
            <p:cNvPr id="28" name="Стрелка влево 27"/>
            <p:cNvSpPr/>
            <p:nvPr/>
          </p:nvSpPr>
          <p:spPr>
            <a:xfrm rot="10800000">
              <a:off x="4724735" y="5308082"/>
              <a:ext cx="1224136" cy="778339"/>
            </a:xfrm>
            <a:prstGeom prst="leftArrow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5928" y="551723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HEAD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H="1">
            <a:off x="4832039" y="3356992"/>
            <a:ext cx="1288133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120172" y="2348880"/>
            <a:ext cx="9381" cy="10113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5940152" y="2708920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352273" y="19168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48417" y="19168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719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57 -0.1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 -0.17338 L -2.77778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00468 -0.34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44624"/>
            <a:ext cx="903649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Case 1</a:t>
            </a:r>
            <a:r>
              <a:rPr lang="uk-UA" dirty="0">
                <a:solidFill>
                  <a:srgbClr val="002060"/>
                </a:solidFill>
              </a:rPr>
              <a:t> – </a:t>
            </a:r>
            <a:r>
              <a:rPr lang="en-US" dirty="0">
                <a:solidFill>
                  <a:srgbClr val="002060"/>
                </a:solidFill>
              </a:rPr>
              <a:t>rejected </a:t>
            </a:r>
            <a:r>
              <a:rPr lang="ru-RU" dirty="0">
                <a:solidFill>
                  <a:srgbClr val="002060"/>
                </a:solidFill>
              </a:rPr>
              <a:t>для</a:t>
            </a:r>
            <a:r>
              <a:rPr lang="en-US" dirty="0">
                <a:solidFill>
                  <a:srgbClr val="002060"/>
                </a:solidFill>
              </a:rPr>
              <a:t> User_2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3383869" y="3068960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3203848" y="350100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211859" y="4653136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912113" y="26369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User_1</a:t>
            </a:r>
            <a:endParaRPr lang="ru-RU" b="1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5686272" y="3089583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506251" y="3521631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514262" y="4673759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0966" y="476672"/>
            <a:ext cx="8975530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User_1</a:t>
            </a:r>
            <a:r>
              <a:rPr lang="en-US" dirty="0"/>
              <a:t> </a:t>
            </a:r>
            <a:r>
              <a:rPr lang="ru-RU" dirty="0"/>
              <a:t>створив проект, додав файл index.html, </a:t>
            </a:r>
            <a:r>
              <a:rPr lang="ru-RU" dirty="0" err="1"/>
              <a:t>закомітив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та додав проект на </a:t>
            </a:r>
            <a:r>
              <a:rPr lang="en-US" dirty="0" err="1">
                <a:solidFill>
                  <a:srgbClr val="0070C0"/>
                </a:solidFill>
              </a:rPr>
              <a:t>github</a:t>
            </a:r>
            <a:r>
              <a:rPr lang="en-US" dirty="0"/>
              <a:t> </a:t>
            </a:r>
            <a:r>
              <a:rPr lang="uk-UA" dirty="0"/>
              <a:t>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User_2</a:t>
            </a:r>
            <a:r>
              <a:rPr lang="en-US" dirty="0"/>
              <a:t> </a:t>
            </a:r>
            <a:r>
              <a:rPr lang="uk-UA" dirty="0" err="1"/>
              <a:t>зклонував</a:t>
            </a:r>
            <a:r>
              <a:rPr lang="ru-RU" dirty="0"/>
              <a:t> проект </a:t>
            </a:r>
            <a:r>
              <a:rPr lang="ru-RU" dirty="0" err="1"/>
              <a:t>собі</a:t>
            </a:r>
            <a:r>
              <a:rPr lang="ru-RU" dirty="0"/>
              <a:t>, додав файл </a:t>
            </a:r>
            <a:r>
              <a:rPr lang="en-US" dirty="0">
                <a:solidFill>
                  <a:srgbClr val="FF0000"/>
                </a:solidFill>
              </a:rPr>
              <a:t>license.txt</a:t>
            </a:r>
            <a:r>
              <a:rPr lang="en-US" dirty="0"/>
              <a:t>, </a:t>
            </a:r>
            <a:r>
              <a:rPr lang="ru-RU" dirty="0" err="1"/>
              <a:t>зробив</a:t>
            </a:r>
            <a:r>
              <a:rPr lang="uk-UA" dirty="0"/>
              <a:t> </a:t>
            </a:r>
            <a:r>
              <a:rPr lang="en-US" dirty="0">
                <a:solidFill>
                  <a:srgbClr val="0070C0"/>
                </a:solidFill>
              </a:rPr>
              <a:t>commit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uk-UA" dirty="0"/>
              <a:t>В </a:t>
            </a:r>
            <a:r>
              <a:rPr lang="ru-RU" dirty="0"/>
              <a:t>т</a:t>
            </a:r>
            <a:r>
              <a:rPr lang="uk-UA" dirty="0"/>
              <a:t>ой же час </a:t>
            </a:r>
            <a:r>
              <a:rPr lang="en-US" dirty="0">
                <a:solidFill>
                  <a:srgbClr val="C00000"/>
                </a:solidFill>
              </a:rPr>
              <a:t>User_1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 err="1"/>
              <a:t>вніс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до файлу </a:t>
            </a:r>
            <a:r>
              <a:rPr lang="ru-RU" dirty="0">
                <a:solidFill>
                  <a:srgbClr val="FF0000"/>
                </a:solidFill>
              </a:rPr>
              <a:t>index.html </a:t>
            </a:r>
            <a:r>
              <a:rPr lang="ru-RU" dirty="0"/>
              <a:t>і ось </a:t>
            </a:r>
            <a:r>
              <a:rPr lang="ru-RU" dirty="0" err="1"/>
              <a:t>що</a:t>
            </a:r>
            <a:r>
              <a:rPr lang="ru-RU" dirty="0"/>
              <a:t> ми </a:t>
            </a:r>
            <a:r>
              <a:rPr lang="ru-RU" dirty="0" err="1"/>
              <a:t>отримали</a:t>
            </a:r>
            <a:r>
              <a:rPr lang="ru-RU" dirty="0"/>
              <a:t> за </a:t>
            </a:r>
            <a:r>
              <a:rPr lang="ru-RU" dirty="0" err="1"/>
              <a:t>коммітами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8377" y="26369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github</a:t>
            </a:r>
            <a:endParaRPr lang="ru-RU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642054" y="4869160"/>
            <a:ext cx="1791325" cy="0"/>
          </a:xfrm>
          <a:prstGeom prst="straightConnector1">
            <a:avLst/>
          </a:prstGeom>
          <a:ln w="38100">
            <a:solidFill>
              <a:srgbClr val="66006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93950" y="442837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>
                <a:solidFill>
                  <a:srgbClr val="660066"/>
                </a:solidFill>
              </a:rPr>
              <a:t>Теж</a:t>
            </a:r>
            <a:r>
              <a:rPr lang="ru-RU" b="1" dirty="0">
                <a:solidFill>
                  <a:srgbClr val="660066"/>
                </a:solidFill>
              </a:rPr>
              <a:t> </a:t>
            </a:r>
            <a:r>
              <a:rPr lang="ru-RU" b="1" dirty="0" err="1">
                <a:solidFill>
                  <a:srgbClr val="660066"/>
                </a:solidFill>
              </a:rPr>
              <a:t>саме</a:t>
            </a:r>
            <a:endParaRPr lang="ru-RU" b="1" dirty="0">
              <a:solidFill>
                <a:srgbClr val="660066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642054" y="3708042"/>
            <a:ext cx="179132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9162" y="327488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різне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66" y="5445224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User_1</a:t>
            </a:r>
            <a:r>
              <a:rPr lang="en-US" dirty="0"/>
              <a:t> </a:t>
            </a:r>
            <a:r>
              <a:rPr lang="ru-RU" dirty="0" err="1"/>
              <a:t>хоче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uk-UA" dirty="0"/>
              <a:t> </a:t>
            </a:r>
            <a:endParaRPr lang="uk-UA" dirty="0">
              <a:solidFill>
                <a:srgbClr val="0070C0"/>
              </a:solidFill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755576" y="829312"/>
            <a:ext cx="2376264" cy="381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835696" y="1628800"/>
            <a:ext cx="3678566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2411760" y="2204864"/>
            <a:ext cx="790349" cy="123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3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3933056"/>
            <a:ext cx="8557744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213364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  <a:p>
            <a:r>
              <a:rPr lang="en-US" b="1" dirty="0"/>
              <a:t>machine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1134" y="5354452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54fd76e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47318" y="5359188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747fa</a:t>
            </a:r>
            <a:r>
              <a:rPr lang="ru-RU" dirty="0"/>
              <a:t>с</a:t>
            </a:r>
            <a:r>
              <a:rPr lang="en-US" dirty="0"/>
              <a:t>5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>
            <a:stCxn id="18" idx="3"/>
            <a:endCxn id="19" idx="1"/>
          </p:cNvCxnSpPr>
          <p:nvPr/>
        </p:nvCxnSpPr>
        <p:spPr>
          <a:xfrm>
            <a:off x="1415270" y="5539118"/>
            <a:ext cx="432048" cy="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492240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master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76672"/>
            <a:ext cx="8856984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250182" y="1466020"/>
            <a:ext cx="2891942" cy="806116"/>
            <a:chOff x="1342848" y="2258108"/>
            <a:chExt cx="2891942" cy="806116"/>
          </a:xfrm>
        </p:grpSpPr>
        <p:sp>
          <p:nvSpPr>
            <p:cNvPr id="25" name="TextBox 24"/>
            <p:cNvSpPr txBox="1"/>
            <p:nvPr/>
          </p:nvSpPr>
          <p:spPr>
            <a:xfrm>
              <a:off x="1354470" y="2690156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54fd76e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0654" y="269489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747fa</a:t>
              </a:r>
              <a:r>
                <a:rPr lang="ru-RU" dirty="0"/>
                <a:t>с</a:t>
              </a:r>
              <a:r>
                <a:rPr lang="en-US" dirty="0"/>
                <a:t>5</a:t>
              </a:r>
              <a:endParaRPr lang="ru-RU" dirty="0"/>
            </a:p>
          </p:txBody>
        </p:sp>
        <p:cxnSp>
          <p:nvCxnSpPr>
            <p:cNvPr id="28" name="Прямая соединительная линия 27"/>
            <p:cNvCxnSpPr>
              <a:stCxn id="25" idx="3"/>
              <a:endCxn id="26" idx="1"/>
            </p:cNvCxnSpPr>
            <p:nvPr/>
          </p:nvCxnSpPr>
          <p:spPr>
            <a:xfrm>
              <a:off x="2578606" y="287482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42848" y="2258108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master</a:t>
              </a:r>
              <a:endParaRPr lang="ru-RU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68401" y="601233"/>
            <a:ext cx="223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remote server</a:t>
            </a:r>
            <a:endParaRPr lang="ru-RU" sz="2000" b="1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1479962" y="2507997"/>
            <a:ext cx="851297" cy="1425059"/>
            <a:chOff x="1479962" y="3300085"/>
            <a:chExt cx="851297" cy="1425059"/>
          </a:xfrm>
        </p:grpSpPr>
        <p:cxnSp>
          <p:nvCxnSpPr>
            <p:cNvPr id="3" name="Прямая со стрелкой 2"/>
            <p:cNvCxnSpPr/>
            <p:nvPr/>
          </p:nvCxnSpPr>
          <p:spPr>
            <a:xfrm flipV="1">
              <a:off x="2331259" y="3300085"/>
              <a:ext cx="0" cy="14250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79962" y="403405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PUSH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51520" y="4005064"/>
            <a:ext cx="2891942" cy="806116"/>
            <a:chOff x="1342848" y="2258108"/>
            <a:chExt cx="2891942" cy="806116"/>
          </a:xfrm>
        </p:grpSpPr>
        <p:sp>
          <p:nvSpPr>
            <p:cNvPr id="36" name="TextBox 35"/>
            <p:cNvSpPr txBox="1"/>
            <p:nvPr/>
          </p:nvSpPr>
          <p:spPr>
            <a:xfrm>
              <a:off x="1354470" y="2690156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54fd76e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0654" y="269489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747fa</a:t>
              </a:r>
              <a:r>
                <a:rPr lang="ru-RU" dirty="0"/>
                <a:t>с</a:t>
              </a:r>
              <a:r>
                <a:rPr lang="en-US" dirty="0"/>
                <a:t>5</a:t>
              </a:r>
              <a:endParaRPr lang="ru-RU" dirty="0"/>
            </a:p>
          </p:txBody>
        </p:sp>
        <p:cxnSp>
          <p:nvCxnSpPr>
            <p:cNvPr id="39" name="Прямая соединительная линия 38"/>
            <p:cNvCxnSpPr>
              <a:stCxn id="36" idx="3"/>
              <a:endCxn id="37" idx="1"/>
            </p:cNvCxnSpPr>
            <p:nvPr/>
          </p:nvCxnSpPr>
          <p:spPr>
            <a:xfrm>
              <a:off x="2578606" y="287482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42848" y="2258108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origin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3110324" y="5363924"/>
            <a:ext cx="1677700" cy="369332"/>
            <a:chOff x="6012160" y="6156012"/>
            <a:chExt cx="1677700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6465724" y="615601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abc33fd</a:t>
              </a:r>
              <a:endParaRPr lang="ru-RU" dirty="0"/>
            </a:p>
          </p:txBody>
        </p:sp>
        <p:cxnSp>
          <p:nvCxnSpPr>
            <p:cNvPr id="43" name="Прямая соединительная линия 42"/>
            <p:cNvCxnSpPr/>
            <p:nvPr/>
          </p:nvCxnSpPr>
          <p:spPr>
            <a:xfrm>
              <a:off x="601216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/>
          <p:cNvGrpSpPr/>
          <p:nvPr/>
        </p:nvGrpSpPr>
        <p:grpSpPr>
          <a:xfrm>
            <a:off x="3138264" y="1916832"/>
            <a:ext cx="1677700" cy="369332"/>
            <a:chOff x="6012160" y="6156012"/>
            <a:chExt cx="16777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6465724" y="6156012"/>
              <a:ext cx="1224136" cy="369332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83bc34</a:t>
              </a:r>
              <a:endParaRPr lang="ru-RU" dirty="0"/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601216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Группа 47"/>
          <p:cNvGrpSpPr/>
          <p:nvPr/>
        </p:nvGrpSpPr>
        <p:grpSpPr>
          <a:xfrm>
            <a:off x="3182332" y="4437112"/>
            <a:ext cx="1677700" cy="369332"/>
            <a:chOff x="6012160" y="6156012"/>
            <a:chExt cx="1677700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6465724" y="6156012"/>
              <a:ext cx="1224136" cy="369332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83bc34</a:t>
              </a:r>
              <a:endParaRPr lang="ru-RU" dirty="0"/>
            </a:p>
          </p:txBody>
        </p:sp>
        <p:cxnSp>
          <p:nvCxnSpPr>
            <p:cNvPr id="50" name="Прямая соединительная линия 49"/>
            <p:cNvCxnSpPr/>
            <p:nvPr/>
          </p:nvCxnSpPr>
          <p:spPr>
            <a:xfrm>
              <a:off x="601216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Группа 53"/>
          <p:cNvGrpSpPr/>
          <p:nvPr/>
        </p:nvGrpSpPr>
        <p:grpSpPr>
          <a:xfrm>
            <a:off x="4838516" y="1916832"/>
            <a:ext cx="1677700" cy="369332"/>
            <a:chOff x="6012160" y="6156012"/>
            <a:chExt cx="1677700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6465724" y="6156012"/>
              <a:ext cx="1224136" cy="369332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42fd43</a:t>
              </a:r>
              <a:endParaRPr lang="ru-RU" dirty="0"/>
            </a:p>
          </p:txBody>
        </p:sp>
        <p:cxnSp>
          <p:nvCxnSpPr>
            <p:cNvPr id="56" name="Прямая соединительная линия 55"/>
            <p:cNvCxnSpPr/>
            <p:nvPr/>
          </p:nvCxnSpPr>
          <p:spPr>
            <a:xfrm>
              <a:off x="601216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Группа 56"/>
          <p:cNvGrpSpPr/>
          <p:nvPr/>
        </p:nvGrpSpPr>
        <p:grpSpPr>
          <a:xfrm>
            <a:off x="4910524" y="4437112"/>
            <a:ext cx="1677700" cy="369332"/>
            <a:chOff x="6012160" y="6156012"/>
            <a:chExt cx="1677700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6465724" y="6156012"/>
              <a:ext cx="1224136" cy="369332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42fd43</a:t>
              </a:r>
              <a:endParaRPr lang="ru-RU" dirty="0"/>
            </a:p>
          </p:txBody>
        </p:sp>
        <p:cxnSp>
          <p:nvCxnSpPr>
            <p:cNvPr id="59" name="Прямая соединительная линия 58"/>
            <p:cNvCxnSpPr/>
            <p:nvPr/>
          </p:nvCxnSpPr>
          <p:spPr>
            <a:xfrm>
              <a:off x="601216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Группа 59"/>
          <p:cNvGrpSpPr/>
          <p:nvPr/>
        </p:nvGrpSpPr>
        <p:grpSpPr>
          <a:xfrm>
            <a:off x="3467587" y="2487786"/>
            <a:ext cx="960397" cy="1440160"/>
            <a:chOff x="1852193" y="3300293"/>
            <a:chExt cx="1220662" cy="1061361"/>
          </a:xfrm>
        </p:grpSpPr>
        <p:cxnSp>
          <p:nvCxnSpPr>
            <p:cNvPr id="61" name="Прямая со стрелкой 60"/>
            <p:cNvCxnSpPr/>
            <p:nvPr/>
          </p:nvCxnSpPr>
          <p:spPr>
            <a:xfrm>
              <a:off x="3072855" y="3300293"/>
              <a:ext cx="0" cy="1061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852193" y="3807530"/>
              <a:ext cx="1029138" cy="272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PULL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783569" y="492240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merge</a:t>
            </a:r>
            <a:endParaRPr lang="ru-RU" b="1" dirty="0">
              <a:solidFill>
                <a:srgbClr val="FF0000"/>
              </a:solidFill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4788024" y="4608666"/>
            <a:ext cx="3348372" cy="1076147"/>
            <a:chOff x="4305484" y="5400754"/>
            <a:chExt cx="3348372" cy="1076147"/>
          </a:xfrm>
        </p:grpSpPr>
        <p:cxnSp>
          <p:nvCxnSpPr>
            <p:cNvPr id="69" name="Прямая соединительная линия 68"/>
            <p:cNvCxnSpPr/>
            <p:nvPr/>
          </p:nvCxnSpPr>
          <p:spPr>
            <a:xfrm>
              <a:off x="4305484" y="6309320"/>
              <a:ext cx="2736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>
              <a:off x="6105684" y="5400754"/>
              <a:ext cx="936104" cy="935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429720" y="6107569"/>
              <a:ext cx="122413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87fa75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537732" y="1898068"/>
            <a:ext cx="1660680" cy="369332"/>
            <a:chOff x="6537732" y="2690156"/>
            <a:chExt cx="1660680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6974276" y="2690156"/>
              <a:ext cx="1224136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87fa75</a:t>
              </a:r>
              <a:endParaRPr lang="ru-RU" dirty="0"/>
            </a:p>
          </p:txBody>
        </p:sp>
        <p:cxnSp>
          <p:nvCxnSpPr>
            <p:cNvPr id="79" name="Прямая соединительная линия 78"/>
            <p:cNvCxnSpPr/>
            <p:nvPr/>
          </p:nvCxnSpPr>
          <p:spPr>
            <a:xfrm>
              <a:off x="6537732" y="289358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690132" y="4427820"/>
            <a:ext cx="1660680" cy="369332"/>
            <a:chOff x="6537732" y="2690156"/>
            <a:chExt cx="1660680" cy="369332"/>
          </a:xfrm>
        </p:grpSpPr>
        <p:sp>
          <p:nvSpPr>
            <p:cNvPr id="81" name="TextBox 80"/>
            <p:cNvSpPr txBox="1"/>
            <p:nvPr/>
          </p:nvSpPr>
          <p:spPr>
            <a:xfrm>
              <a:off x="6974276" y="2690156"/>
              <a:ext cx="1224136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87fa75</a:t>
              </a:r>
              <a:endParaRPr lang="ru-RU" dirty="0"/>
            </a:p>
          </p:txBody>
        </p:sp>
        <p:cxnSp>
          <p:nvCxnSpPr>
            <p:cNvPr id="82" name="Прямая соединительная линия 81"/>
            <p:cNvCxnSpPr/>
            <p:nvPr/>
          </p:nvCxnSpPr>
          <p:spPr>
            <a:xfrm>
              <a:off x="6537732" y="289358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8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21918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512" y="116632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rejected</a:t>
            </a:r>
            <a:r>
              <a:rPr lang="en-US" sz="2400" dirty="0"/>
              <a:t> </a:t>
            </a:r>
            <a:r>
              <a:rPr lang="en-US" sz="2400" b="1" dirty="0"/>
              <a:t>-&gt; </a:t>
            </a:r>
            <a:r>
              <a:rPr lang="ru-RU" sz="2400" b="1" dirty="0" err="1"/>
              <a:t>відхилено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6192" y="3356992"/>
            <a:ext cx="8891615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sz="2400" dirty="0">
                <a:solidFill>
                  <a:schemeClr val="accent2"/>
                </a:solidFill>
              </a:rPr>
              <a:t>!!! </a:t>
            </a:r>
            <a:r>
              <a:rPr lang="ru-RU" sz="2400" dirty="0">
                <a:solidFill>
                  <a:schemeClr val="accent2"/>
                </a:solidFill>
              </a:rPr>
              <a:t>ПРАВИЛО – перед </a:t>
            </a:r>
            <a:r>
              <a:rPr lang="ru-RU" sz="2400" dirty="0" err="1">
                <a:solidFill>
                  <a:schemeClr val="accent2"/>
                </a:solidFill>
              </a:rPr>
              <a:t>тим</a:t>
            </a:r>
            <a:r>
              <a:rPr lang="ru-RU" sz="2400" dirty="0">
                <a:solidFill>
                  <a:schemeClr val="accent2"/>
                </a:solidFill>
              </a:rPr>
              <a:t> як </a:t>
            </a:r>
            <a:r>
              <a:rPr lang="ru-RU" sz="2400" dirty="0" err="1">
                <a:solidFill>
                  <a:schemeClr val="accent2"/>
                </a:solidFill>
              </a:rPr>
              <a:t>виконати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push</a:t>
            </a:r>
            <a:r>
              <a:rPr lang="ru-RU" sz="2400" dirty="0">
                <a:solidFill>
                  <a:schemeClr val="accent2"/>
                </a:solidFill>
              </a:rPr>
              <a:t> на </a:t>
            </a:r>
            <a:r>
              <a:rPr lang="ru-RU" sz="2400" dirty="0" err="1">
                <a:solidFill>
                  <a:srgbClr val="0070C0"/>
                </a:solidFill>
              </a:rPr>
              <a:t>github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завжди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попередньо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виконувати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pull</a:t>
            </a:r>
            <a:endParaRPr lang="ru-R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932826" cy="5605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44624"/>
            <a:ext cx="903649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002060"/>
                </a:solidFill>
              </a:rPr>
              <a:t>Команда </a:t>
            </a:r>
            <a:r>
              <a:rPr lang="en-US" dirty="0">
                <a:solidFill>
                  <a:schemeClr val="accent2"/>
                </a:solidFill>
              </a:rPr>
              <a:t>pull</a:t>
            </a:r>
            <a:r>
              <a:rPr lang="en-US" dirty="0">
                <a:solidFill>
                  <a:srgbClr val="002060"/>
                </a:solidFill>
              </a:rPr>
              <a:t> – </a:t>
            </a:r>
            <a:r>
              <a:rPr lang="ru-RU" dirty="0" err="1">
                <a:solidFill>
                  <a:srgbClr val="002060"/>
                </a:solidFill>
              </a:rPr>
              <a:t>це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дві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послідовно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виконувані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команди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fetch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та </a:t>
            </a:r>
            <a:r>
              <a:rPr lang="en-US" dirty="0">
                <a:solidFill>
                  <a:srgbClr val="C00000"/>
                </a:solidFill>
              </a:rPr>
              <a:t>merge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1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44624"/>
            <a:ext cx="903649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Case 2</a:t>
            </a:r>
            <a:r>
              <a:rPr lang="uk-UA" dirty="0">
                <a:solidFill>
                  <a:srgbClr val="002060"/>
                </a:solidFill>
              </a:rPr>
              <a:t> – </a:t>
            </a:r>
            <a:r>
              <a:rPr lang="ru-RU" dirty="0" err="1">
                <a:solidFill>
                  <a:srgbClr val="002060"/>
                </a:solidFill>
              </a:rPr>
              <a:t>конфлікти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під</a:t>
            </a:r>
            <a:r>
              <a:rPr lang="ru-RU" dirty="0">
                <a:solidFill>
                  <a:srgbClr val="002060"/>
                </a:solidFill>
              </a:rPr>
              <a:t> час </a:t>
            </a:r>
            <a:r>
              <a:rPr lang="ru-RU" dirty="0" err="1">
                <a:solidFill>
                  <a:srgbClr val="002060"/>
                </a:solidFill>
              </a:rPr>
              <a:t>роботи</a:t>
            </a:r>
            <a:r>
              <a:rPr lang="ru-RU" dirty="0">
                <a:solidFill>
                  <a:srgbClr val="002060"/>
                </a:solidFill>
              </a:rPr>
              <a:t> у </a:t>
            </a:r>
            <a:r>
              <a:rPr lang="ru-RU" dirty="0" err="1">
                <a:solidFill>
                  <a:srgbClr val="002060"/>
                </a:solidFill>
              </a:rPr>
              <a:t>команді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3383869" y="2564904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3203848" y="2996952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211859" y="4149080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912113" y="213285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User_2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5686272" y="2585527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506251" y="3017575"/>
            <a:ext cx="360040" cy="360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514262" y="4169703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0966" y="476672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User_1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>
                <a:solidFill>
                  <a:srgbClr val="C00000"/>
                </a:solidFill>
              </a:rPr>
              <a:t>User_2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змінили</a:t>
            </a:r>
            <a:r>
              <a:rPr lang="ru-RU" dirty="0"/>
              <a:t> у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readme.txt</a:t>
            </a:r>
            <a:r>
              <a:rPr lang="ru-RU" dirty="0"/>
              <a:t>, один і той же рядок і </a:t>
            </a:r>
            <a:r>
              <a:rPr lang="ru-RU" dirty="0" err="1"/>
              <a:t>зробили</a:t>
            </a:r>
            <a:r>
              <a:rPr lang="ru-RU" dirty="0"/>
              <a:t> у себе </a:t>
            </a:r>
            <a:r>
              <a:rPr lang="ru-RU" dirty="0" err="1"/>
              <a:t>локальні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commit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User_1</a:t>
            </a:r>
            <a:r>
              <a:rPr lang="en-US" dirty="0"/>
              <a:t> </a:t>
            </a:r>
            <a:r>
              <a:rPr lang="ru-RU" dirty="0" err="1"/>
              <a:t>зробив</a:t>
            </a:r>
            <a:r>
              <a:rPr lang="ru-RU" dirty="0"/>
              <a:t> </a:t>
            </a:r>
            <a:r>
              <a:rPr lang="en-US" dirty="0"/>
              <a:t>push </a:t>
            </a:r>
            <a:r>
              <a:rPr lang="ru-RU" dirty="0"/>
              <a:t>на </a:t>
            </a:r>
            <a:r>
              <a:rPr lang="en-US" dirty="0" err="1"/>
              <a:t>github</a:t>
            </a:r>
            <a:endParaRPr lang="en-US" dirty="0"/>
          </a:p>
          <a:p>
            <a:r>
              <a:rPr lang="ru-RU" dirty="0" err="1"/>
              <a:t>Що</a:t>
            </a:r>
            <a:r>
              <a:rPr lang="ru-RU" dirty="0"/>
              <a:t> ми </a:t>
            </a:r>
            <a:r>
              <a:rPr lang="ru-RU" dirty="0" err="1"/>
              <a:t>маємо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88377" y="213285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github</a:t>
            </a:r>
            <a:endParaRPr lang="ru-RU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642054" y="4365104"/>
            <a:ext cx="1791325" cy="0"/>
          </a:xfrm>
          <a:prstGeom prst="straightConnector1">
            <a:avLst/>
          </a:prstGeom>
          <a:ln w="38100">
            <a:solidFill>
              <a:srgbClr val="66006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7414" y="391477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660066"/>
                </a:solidFill>
              </a:rPr>
              <a:t>Те ж </a:t>
            </a:r>
            <a:r>
              <a:rPr lang="ru-RU" b="1" dirty="0" err="1">
                <a:solidFill>
                  <a:srgbClr val="660066"/>
                </a:solidFill>
              </a:rPr>
              <a:t>саме</a:t>
            </a:r>
            <a:endParaRPr lang="ru-RU" b="1" dirty="0">
              <a:solidFill>
                <a:srgbClr val="660066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642054" y="3203986"/>
            <a:ext cx="179132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9162" y="277082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різне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66" y="5445224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User_2</a:t>
            </a:r>
            <a:r>
              <a:rPr lang="en-US" dirty="0"/>
              <a:t> </a:t>
            </a:r>
            <a:r>
              <a:rPr lang="ru-RU" dirty="0" err="1"/>
              <a:t>виконує</a:t>
            </a:r>
            <a:r>
              <a:rPr lang="uk-UA" dirty="0"/>
              <a:t> </a:t>
            </a:r>
            <a:r>
              <a:rPr lang="en-US" dirty="0">
                <a:solidFill>
                  <a:srgbClr val="0070C0"/>
                </a:solidFill>
              </a:rPr>
              <a:t>pull </a:t>
            </a:r>
            <a:r>
              <a:rPr lang="ru-RU" dirty="0"/>
              <a:t>та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конфлікт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uk-UA" dirty="0"/>
              <a:t> 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2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24"/>
            <a:ext cx="8784976" cy="26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16632"/>
            <a:ext cx="6336704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подивитися</a:t>
            </a:r>
            <a:r>
              <a:rPr lang="ru-RU" dirty="0"/>
              <a:t>, де </a:t>
            </a:r>
            <a:r>
              <a:rPr lang="ru-RU" dirty="0" err="1"/>
              <a:t>конфлікт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набрати</a:t>
            </a:r>
            <a:r>
              <a:rPr lang="en-US" dirty="0">
                <a:solidFill>
                  <a:schemeClr val="accent2"/>
                </a:solidFill>
              </a:rPr>
              <a:t>$ git status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3" y="1196752"/>
            <a:ext cx="886835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0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325" y="188640"/>
            <a:ext cx="892535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Відкрити</a:t>
            </a:r>
            <a:r>
              <a:rPr lang="ru-RU" dirty="0"/>
              <a:t> файл та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потрібний</a:t>
            </a:r>
            <a:r>
              <a:rPr lang="ru-RU" dirty="0"/>
              <a:t> </a:t>
            </a:r>
            <a:r>
              <a:rPr lang="ru-RU" dirty="0" err="1"/>
              <a:t>варіант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683" y="3501008"/>
            <a:ext cx="8567131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Виконати</a:t>
            </a:r>
            <a:r>
              <a:rPr lang="ru-RU" dirty="0"/>
              <a:t> команду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$ git commit –a 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(при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цьому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відкриється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редактор для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message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або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commit –am  "..."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3" y="836712"/>
            <a:ext cx="4732960" cy="201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1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4703</TotalTime>
  <Words>252</Words>
  <Application>Microsoft Office PowerPoint</Application>
  <PresentationFormat>Экран (4:3)</PresentationFormat>
  <Paragraphs>81</Paragraphs>
  <Slides>11</Slides>
  <Notes>11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795</cp:revision>
  <dcterms:created xsi:type="dcterms:W3CDTF">2012-03-08T07:38:11Z</dcterms:created>
  <dcterms:modified xsi:type="dcterms:W3CDTF">2022-10-03T13:19:35Z</dcterms:modified>
</cp:coreProperties>
</file>