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21"/>
  </p:notesMasterIdLst>
  <p:sldIdLst>
    <p:sldId id="256" r:id="rId3"/>
    <p:sldId id="322" r:id="rId4"/>
    <p:sldId id="323" r:id="rId5"/>
    <p:sldId id="272" r:id="rId6"/>
    <p:sldId id="271" r:id="rId7"/>
    <p:sldId id="276" r:id="rId8"/>
    <p:sldId id="277" r:id="rId9"/>
    <p:sldId id="286" r:id="rId10"/>
    <p:sldId id="279" r:id="rId11"/>
    <p:sldId id="280" r:id="rId12"/>
    <p:sldId id="281" r:id="rId13"/>
    <p:sldId id="282" r:id="rId14"/>
    <p:sldId id="283" r:id="rId15"/>
    <p:sldId id="320" r:id="rId16"/>
    <p:sldId id="325" r:id="rId17"/>
    <p:sldId id="328" r:id="rId18"/>
    <p:sldId id="329" r:id="rId19"/>
    <p:sldId id="31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одная часть" id="{698DCF0B-AC9E-4833-A83A-33FF9EE83D76}">
          <p14:sldIdLst>
            <p14:sldId id="256"/>
            <p14:sldId id="322"/>
            <p14:sldId id="323"/>
            <p14:sldId id="272"/>
            <p14:sldId id="271"/>
            <p14:sldId id="276"/>
            <p14:sldId id="277"/>
            <p14:sldId id="286"/>
            <p14:sldId id="279"/>
            <p14:sldId id="280"/>
            <p14:sldId id="281"/>
            <p14:sldId id="282"/>
            <p14:sldId id="283"/>
            <p14:sldId id="320"/>
            <p14:sldId id="325"/>
            <p14:sldId id="328"/>
            <p14:sldId id="3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52" autoAdjust="0"/>
  </p:normalViewPr>
  <p:slideViewPr>
    <p:cSldViewPr>
      <p:cViewPr varScale="1">
        <p:scale>
          <a:sx n="99" d="100"/>
          <a:sy n="99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6984776" cy="165618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u-RU" sz="80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Стилі</a:t>
            </a:r>
            <a:r>
              <a:rPr lang="ru-RU" sz="80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800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шрифтів</a:t>
            </a:r>
            <a:endParaRPr lang="ru-RU" sz="80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316835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Властивості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тексту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64704"/>
            <a:ext cx="8208912" cy="258532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letter-spacing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  значение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Визначає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інтервал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символами у межах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 {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letter-spacing: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1em;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3868013"/>
            <a:ext cx="8208912" cy="258532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word-spacing: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   значение 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Встановлює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проміжок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словами.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word-spacing 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12px;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6296" y="107340"/>
            <a:ext cx="16561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764704"/>
            <a:ext cx="8208912" cy="3970318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text-align: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justify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right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горизонтальне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вирівнювання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тексту у межах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атрибут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успадковується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тому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бути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встановлений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для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цілого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блоку для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впливу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вкладені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вирівнювання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ширині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означає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одночасне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вирівнювання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лівому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правому краю.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Щоб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зробити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браузер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цьому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випадку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пробіли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словами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2" y="44624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3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548680"/>
            <a:ext cx="8712968" cy="5355312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text-indent: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проценты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Встановлює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величину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відступу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першого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рядка текстового блоку (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наприклад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&lt;p&gt;...&lt;/p&gt;)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цьому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впливу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решту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рядків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виявляється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Дозволяється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негативне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створення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виступу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першого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рядка, але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слід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перевірити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текст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виходив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межі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вікна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браузера.</a:t>
            </a:r>
          </a:p>
          <a:p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Например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text-indent 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30px;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0272" y="107340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0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96" y="692696"/>
            <a:ext cx="9001000" cy="5078313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vertical-align: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baseline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middle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sub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super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text-bottom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text-top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%</a:t>
            </a: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Вирівнює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малий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вертикалі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щодо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свого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батька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або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навколишнього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тексту.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Ця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працює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всім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вирівнювання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малих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td&gt;...&lt;/td&gt;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і &lt;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вирівнюється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весь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їхній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контент.</a:t>
            </a:r>
            <a:endParaRPr lang="en-US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4624"/>
            <a:ext cx="3888432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ru-RU" dirty="0" err="1"/>
              <a:t>Вертикальне</a:t>
            </a:r>
            <a:r>
              <a:rPr lang="ru-RU" dirty="0"/>
              <a:t> </a:t>
            </a:r>
            <a:r>
              <a:rPr lang="ru-RU" dirty="0" err="1"/>
              <a:t>вирівнювання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07340"/>
            <a:ext cx="324036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vertical_align.html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9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44624"/>
            <a:ext cx="2771800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Обробка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прогалин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48680"/>
            <a:ext cx="8856984" cy="2862322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white-space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pre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Встановлює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порядок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обробки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символів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пробілів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аналог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заборона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перенесення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символів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рядок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107340"/>
            <a:ext cx="19442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38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6809" y="33591"/>
            <a:ext cx="15121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extLst/>
          </a:lstStyle>
          <a:p>
            <a:r>
              <a:rPr lang="en-US" dirty="0"/>
              <a:t>Web Fonts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92696"/>
            <a:ext cx="8928992" cy="646331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технологія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дозволяє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завантажувати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тимчасово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встановлювати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шрифти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хост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клієнта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BB3D9F-1076-CCB9-69BF-EA1E4556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8917432" cy="24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287" y="116632"/>
            <a:ext cx="8928992" cy="2308324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увімкнути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шрифти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використовуючи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правило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font-face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Завантажити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сервер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шрифти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кількох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файлових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форматах,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забезпечити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підтримку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всіх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браузерів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Описати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створити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зв'язок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шрифтом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правилі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font-f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ас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Включити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назву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шрифту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значення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властивості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font-family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так   як ми робимо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системних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шрифтів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287" y="3140968"/>
            <a:ext cx="8856984" cy="2308324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Пример блока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@font-face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@font-face {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font-family: fontName1;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source;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font-weight: weight;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font-style: style;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53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63" y="188640"/>
            <a:ext cx="8856984" cy="4247317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Зв'язуємо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файли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шрифтів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із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правилами 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блоці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@font-face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@font-face {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font-family: fontName1;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('../fonts/Gothic-webfont.eot1t?#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iefix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</a:t>
            </a:r>
            <a:r>
              <a:rPr lang="ru-RU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 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				     format('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eot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('../fonts/Gothic-webfont.woff1') format('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woff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('../fonts/Gothic-webfont.ttf') format('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truetype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('../fonts/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Gothic-webfont.svg#webfontFHzvtkso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						format(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font-weight: weight;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font-style: style;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896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7" y="44624"/>
            <a:ext cx="9144000" cy="3264509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981323"/>
              </p:ext>
            </p:extLst>
          </p:nvPr>
        </p:nvGraphicFramePr>
        <p:xfrm>
          <a:off x="1259632" y="3645024"/>
          <a:ext cx="7416824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4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Относительные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размеры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Відсотки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px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Пікселі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em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Висота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використовуваного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baseline="0" dirty="0" err="1">
                          <a:latin typeface="Courier New" pitchFamily="49" charset="0"/>
                          <a:cs typeface="Courier New" pitchFamily="49" charset="0"/>
                        </a:rPr>
                        <a:t>елементом</a:t>
                      </a:r>
                      <a:r>
                        <a:rPr lang="ru-RU" b="1" baseline="0" dirty="0">
                          <a:latin typeface="Courier New" pitchFamily="49" charset="0"/>
                          <a:cs typeface="Courier New" pitchFamily="49" charset="0"/>
                        </a:rPr>
                        <a:t> шрифту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ex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Висота</a:t>
                      </a:r>
                      <a:r>
                        <a:rPr lang="ru-RU" b="1" dirty="0">
                          <a:latin typeface="Courier New" pitchFamily="49" charset="0"/>
                          <a:cs typeface="Courier New" pitchFamily="49" charset="0"/>
                        </a:rPr>
                        <a:t> символу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x </a:t>
                      </a:r>
                      <a:r>
                        <a:rPr lang="ru-RU" b="1" dirty="0" err="1">
                          <a:latin typeface="Courier New" pitchFamily="49" charset="0"/>
                          <a:cs typeface="Courier New" pitchFamily="49" charset="0"/>
                        </a:rPr>
                        <a:t>елемента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316835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шрифтів</a:t>
            </a:r>
            <a:endParaRPr lang="ru-RU" sz="18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20688"/>
            <a:ext cx="8856984" cy="34163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font-family :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</a:rPr>
              <a:t>ім'я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</a:rPr>
              <a:t> шрифту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; </a:t>
            </a:r>
          </a:p>
          <a:p>
            <a:pPr eaLnBrk="0" hangingPunct="0"/>
            <a:r>
              <a:rPr lang="ru-RU" b="1" dirty="0" err="1">
                <a:latin typeface="Courier New" pitchFamily="49" charset="0"/>
              </a:rPr>
              <a:t>Може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вказуватися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кілька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імен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шрифтів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розділених</a:t>
            </a:r>
            <a:r>
              <a:rPr lang="ru-RU" b="1" dirty="0">
                <a:latin typeface="Courier New" pitchFamily="49" charset="0"/>
              </a:rPr>
              <a:t> комами.</a:t>
            </a:r>
          </a:p>
          <a:p>
            <a:pPr eaLnBrk="0" hangingPunct="0"/>
            <a:r>
              <a:rPr lang="ru-RU" b="1" dirty="0" err="1">
                <a:latin typeface="Courier New" pitchFamily="49" charset="0"/>
              </a:rPr>
              <a:t>Назва</a:t>
            </a:r>
            <a:r>
              <a:rPr lang="ru-RU" b="1" dirty="0">
                <a:latin typeface="Courier New" pitchFamily="49" charset="0"/>
              </a:rPr>
              <a:t> шрифту, </a:t>
            </a:r>
            <a:r>
              <a:rPr lang="ru-RU" b="1" dirty="0" err="1">
                <a:latin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складається</a:t>
            </a:r>
            <a:r>
              <a:rPr lang="ru-RU" b="1" dirty="0">
                <a:latin typeface="Courier New" pitchFamily="49" charset="0"/>
              </a:rPr>
              <a:t> з </a:t>
            </a:r>
            <a:r>
              <a:rPr lang="ru-RU" b="1" dirty="0" err="1">
                <a:latin typeface="Courier New" pitchFamily="49" charset="0"/>
              </a:rPr>
              <a:t>декількох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</a:rPr>
              <a:t>слів</a:t>
            </a:r>
            <a:r>
              <a:rPr lang="ru-RU" b="1" dirty="0">
                <a:latin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</a:rPr>
              <a:t>береться</a:t>
            </a:r>
            <a:r>
              <a:rPr lang="ru-RU" b="1" dirty="0">
                <a:latin typeface="Courier New" pitchFamily="49" charset="0"/>
              </a:rPr>
              <a:t> в лапки (</a:t>
            </a:r>
            <a:r>
              <a:rPr lang="ru-RU" b="1" dirty="0" err="1">
                <a:latin typeface="Courier New" pitchFamily="49" charset="0"/>
              </a:rPr>
              <a:t>апострофи</a:t>
            </a:r>
            <a:r>
              <a:rPr lang="ru-RU" b="1" dirty="0">
                <a:latin typeface="Courier New" pitchFamily="49" charset="0"/>
              </a:rPr>
              <a:t>).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   </a:t>
            </a:r>
          </a:p>
          <a:p>
            <a:pPr eaLnBrk="0" hangingPunct="0"/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                      </a:t>
            </a:r>
          </a:p>
          <a:p>
            <a:pPr eaLnBrk="0" hangingPunct="0"/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Універсальне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сімейство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шрифтів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:</a:t>
            </a:r>
            <a:br>
              <a:rPr lang="ru-RU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serif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шрифти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із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засічками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, типу Times;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sans-serif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рубані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шрифти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–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наприклад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Arial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cursive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курсивні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шрифти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ru-RU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fantasy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декоративні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шрифти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;</a:t>
            </a:r>
            <a:br>
              <a:rPr lang="ru-RU" b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ru-RU" b="1" dirty="0" err="1">
                <a:solidFill>
                  <a:srgbClr val="C00000"/>
                </a:solidFill>
                <a:latin typeface="Courier New" pitchFamily="49" charset="0"/>
              </a:rPr>
              <a:t>monospace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 —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моноширинні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шрифти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, ширина кожного символу в такому</a:t>
            </a:r>
          </a:p>
          <a:p>
            <a:pPr eaLnBrk="0" hangingPunct="0"/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сімействі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</a:rPr>
              <a:t>однакова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</a:rPr>
              <a:t>.</a:t>
            </a:r>
            <a:endParaRPr lang="ru-RU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508" y="4361036"/>
            <a:ext cx="88569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 : serif,  ′Times New Roman′,  Times 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 - family : Verdana, Tahoma, sans-serif;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style = ″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font-family:Verdana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sans-serif; ″&gt;   …   &lt;/p&gt;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07340"/>
            <a:ext cx="16561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5765" y="44624"/>
            <a:ext cx="3538736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CSS c</a:t>
            </a:r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войства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шрифтов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594554"/>
            <a:ext cx="88569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 :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Можуть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вказуватись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Абсолютний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mm, in, pc, cm)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Відносний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14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Відсотки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(%)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0309" y="2492896"/>
            <a:ext cx="8916187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зазначенні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відносних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одиницях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(%,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за 100%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береться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батьківського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2280" y="107340"/>
            <a:ext cx="1800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3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620688"/>
            <a:ext cx="8856984" cy="132343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4000" b="1" dirty="0" err="1">
                <a:solidFill>
                  <a:srgbClr val="C00000"/>
                </a:solidFill>
                <a:latin typeface="Courier New" pitchFamily="49" charset="0"/>
              </a:rPr>
              <a:t>Увага</a:t>
            </a:r>
            <a:r>
              <a:rPr lang="ru-RU" sz="4000" b="1" dirty="0">
                <a:solidFill>
                  <a:srgbClr val="C00000"/>
                </a:solidFill>
                <a:latin typeface="Courier New" pitchFamily="49" charset="0"/>
              </a:rPr>
              <a:t> !!!</a:t>
            </a:r>
          </a:p>
          <a:p>
            <a:pPr eaLnBrk="0" hangingPunct="0"/>
            <a:r>
              <a:rPr lang="ru-RU" sz="2000" b="1" dirty="0" err="1">
                <a:latin typeface="Courier New" pitchFamily="49" charset="0"/>
              </a:rPr>
              <a:t>Усі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властивості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шрифтів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успадковуються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дочірніми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елементами</a:t>
            </a:r>
            <a:endParaRPr lang="ru-RU" sz="20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7340"/>
            <a:ext cx="26642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inherit_fonts.html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56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65976"/>
            <a:ext cx="885698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font-style: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звичайний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курсивний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наклонений шрифт.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накреслення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шрифту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звичайне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курсивне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похилий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Курсив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спеціальний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імітує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рукописний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Наклонений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утворюється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шляхом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нахилу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звичайних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знаків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праворуч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font-style : italic;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font-family: 'Times New Roman', Times, serif;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font-style: italic; 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107340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09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548680"/>
            <a:ext cx="88569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 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bolder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lighter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100 ( 200, 300, 400, 500, 600, 700, 800, 900 ) </a:t>
            </a: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Встановлює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насиченість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шрифту.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107340"/>
            <a:ext cx="18722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F8A820E-BD50-DB77-A9ED-5832F6ABFDA3}"/>
              </a:ext>
            </a:extLst>
          </p:cNvPr>
          <p:cNvSpPr/>
          <p:nvPr/>
        </p:nvSpPr>
        <p:spPr>
          <a:xfrm>
            <a:off x="107504" y="3068960"/>
            <a:ext cx="8856984" cy="20313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font-variant:  </a:t>
            </a:r>
            <a:r>
              <a:rPr lang="en-US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 </a:t>
            </a: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   small-caps</a:t>
            </a:r>
          </a:p>
          <a:p>
            <a:pPr>
              <a:spcBef>
                <a:spcPct val="0"/>
              </a:spcBef>
            </a:pPr>
            <a:endParaRPr lang="en-US" b="1" dirty="0">
              <a:solidFill>
                <a:srgbClr val="0070C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як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потрібно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представляти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малі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літери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робити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їх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все великими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зменшеного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розміру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залишити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без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змін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Такий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спосіб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зміни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символів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називається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капітелем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 b="1" dirty="0"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4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64350"/>
            <a:ext cx="2448272" cy="369332"/>
          </a:xfrm>
          <a:noFill/>
          <a:ln w="28575">
            <a:solidFill>
              <a:srgbClr val="7030A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Висота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строки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92696"/>
            <a:ext cx="8928992" cy="3970318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line-height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множитель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значение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проценты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Встановлює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інтерліньяж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міжрядковий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інтервал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тексту,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відлік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ведеться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базової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лінії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шрифту – по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обидва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боки.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normal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відстань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рядками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обчислюється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автоматично. 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%</a:t>
            </a: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множитель 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377" y="4797152"/>
            <a:ext cx="7704856" cy="2031325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h1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 line-height: 60%;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 line-height: 1.5;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417906" y="3477125"/>
            <a:ext cx="7546581" cy="936104"/>
            <a:chOff x="1417906" y="3477125"/>
            <a:chExt cx="7546581" cy="93610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818346" y="3717032"/>
              <a:ext cx="7146141" cy="43204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Значення</a:t>
              </a:r>
              <a:r>
                <a:rPr lang="ru-RU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береться</a:t>
              </a:r>
              <a:r>
                <a:rPr lang="ru-RU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від</a:t>
              </a:r>
              <a:r>
                <a:rPr lang="ru-RU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поточного  </a:t>
              </a:r>
              <a:r>
                <a:rPr lang="ru-RU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розміру</a:t>
              </a:r>
              <a:r>
                <a:rPr lang="ru-RU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шрифту. </a:t>
              </a:r>
            </a:p>
          </p:txBody>
        </p:sp>
        <p:sp>
          <p:nvSpPr>
            <p:cNvPr id="7" name="Левая фигурная скобка 6"/>
            <p:cNvSpPr/>
            <p:nvPr/>
          </p:nvSpPr>
          <p:spPr>
            <a:xfrm rot="10800000">
              <a:off x="1417906" y="3477125"/>
              <a:ext cx="342690" cy="936104"/>
            </a:xfrm>
            <a:prstGeom prst="leftBrac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92280" y="107340"/>
            <a:ext cx="1800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76672"/>
            <a:ext cx="8856984" cy="1200329"/>
          </a:xfrm>
          <a:prstGeom prst="rect">
            <a:avLst/>
          </a:prstGeom>
          <a:gradFill>
            <a:gsLst>
              <a:gs pos="0">
                <a:srgbClr val="92D050">
                  <a:alpha val="6000"/>
                </a:srgbClr>
              </a:gs>
              <a:gs pos="50000">
                <a:schemeClr val="bg1"/>
              </a:gs>
              <a:gs pos="100000">
                <a:srgbClr val="92D050">
                  <a:alpha val="1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Шрифт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може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бути заданий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загальним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тегом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font: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[font-style font-variant font-weight]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font-size/line-height   font-family;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8712968" cy="4524315"/>
          </a:xfrm>
          <a:prstGeom prst="rect">
            <a:avLst/>
          </a:prstGeom>
          <a:gradFill>
            <a:gsLst>
              <a:gs pos="0">
                <a:srgbClr val="92D050">
                  <a:alpha val="27000"/>
                </a:srgbClr>
              </a:gs>
              <a:gs pos="50000">
                <a:schemeClr val="bg1"/>
              </a:gs>
              <a:gs pos="100000">
                <a:srgbClr val="92D050">
                  <a:alpha val="13000"/>
                </a:srgbClr>
              </a:gs>
            </a:gsLst>
            <a:lin ang="16200000" scaled="0"/>
          </a:gra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.layer1 { 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font: 16px sans-serif;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fr-FR" b="1" dirty="0">
                <a:latin typeface="Courier New" pitchFamily="49" charset="0"/>
                <a:cs typeface="Courier New" pitchFamily="49" charset="0"/>
              </a:rPr>
            </a:b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h1 {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 </a:t>
            </a:r>
            <a:r>
              <a:rPr lang="fr-F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font: 200%  arial, sans-serif;  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p.myclass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span.sp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font : italic normal  bold  1em/1.2em Arial;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fr-FR" b="1" dirty="0">
                <a:latin typeface="Courier New" pitchFamily="49" charset="0"/>
                <a:cs typeface="Courier New" pitchFamily="49" charset="0"/>
              </a:rPr>
            </a:b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class =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&gt;Paragraph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span class=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sp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&gt;Span&lt;/span&gt;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107340"/>
            <a:ext cx="1800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29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1031</Words>
  <Application>Microsoft Office PowerPoint</Application>
  <PresentationFormat>Экран (4:3)</PresentationFormat>
  <Paragraphs>215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Главная</vt:lpstr>
      <vt:lpstr>Стилі шрифтів</vt:lpstr>
      <vt:lpstr>Презентация PowerPoint</vt:lpstr>
      <vt:lpstr>CSS cвойства шрифтів</vt:lpstr>
      <vt:lpstr>CSS cвойства шрифтов</vt:lpstr>
      <vt:lpstr>Презентация PowerPoint</vt:lpstr>
      <vt:lpstr>Презентация PowerPoint</vt:lpstr>
      <vt:lpstr>Презентация PowerPoint</vt:lpstr>
      <vt:lpstr>Висота строки</vt:lpstr>
      <vt:lpstr>Презентация PowerPoint</vt:lpstr>
      <vt:lpstr>Властивості тексту</vt:lpstr>
      <vt:lpstr>Презентация PowerPoint</vt:lpstr>
      <vt:lpstr>Презентация PowerPoint</vt:lpstr>
      <vt:lpstr>Презентация PowerPoint</vt:lpstr>
      <vt:lpstr>Обробка прогалин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481</cp:revision>
  <dcterms:modified xsi:type="dcterms:W3CDTF">2022-10-04T04:16:11Z</dcterms:modified>
</cp:coreProperties>
</file>