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4"/>
  </p:notesMasterIdLst>
  <p:sldIdLst>
    <p:sldId id="256" r:id="rId2"/>
    <p:sldId id="261" r:id="rId3"/>
    <p:sldId id="263" r:id="rId4"/>
    <p:sldId id="292" r:id="rId5"/>
    <p:sldId id="262" r:id="rId6"/>
    <p:sldId id="293" r:id="rId7"/>
    <p:sldId id="264" r:id="rId8"/>
    <p:sldId id="267" r:id="rId9"/>
    <p:sldId id="269" r:id="rId10"/>
    <p:sldId id="270" r:id="rId11"/>
    <p:sldId id="272" r:id="rId12"/>
    <p:sldId id="300" r:id="rId13"/>
    <p:sldId id="281" r:id="rId14"/>
    <p:sldId id="294" r:id="rId15"/>
    <p:sldId id="287" r:id="rId16"/>
    <p:sldId id="286" r:id="rId17"/>
    <p:sldId id="299" r:id="rId18"/>
    <p:sldId id="289" r:id="rId19"/>
    <p:sldId id="302" r:id="rId20"/>
    <p:sldId id="295" r:id="rId21"/>
    <p:sldId id="296" r:id="rId22"/>
    <p:sldId id="29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6F2"/>
    <a:srgbClr val="ABD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264" autoAdjust="0"/>
  </p:normalViewPr>
  <p:slideViewPr>
    <p:cSldViewPr>
      <p:cViewPr varScale="1">
        <p:scale>
          <a:sx n="108" d="100"/>
          <a:sy n="108" d="100"/>
        </p:scale>
        <p:origin x="171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700808"/>
            <a:ext cx="6984776" cy="324036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Position</a:t>
            </a:r>
            <a:endParaRPr lang="ru-RU" sz="13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073" y="548680"/>
            <a:ext cx="8965853" cy="2031325"/>
          </a:xfrm>
          <a:prstGeom prst="rect">
            <a:avLst/>
          </a:prstGeom>
          <a:solidFill>
            <a:srgbClr val="FFFF00">
              <a:alpha val="8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рosition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fixed</a:t>
            </a:r>
            <a:endParaRPr lang="ru-RU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Це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абсолютне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позиціонування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але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водночас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переміщення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позиційного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блоку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завжди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розраховується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відносно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області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перегляду браузера.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err="1">
                <a:latin typeface="Courier New" pitchFamily="49" charset="0"/>
                <a:cs typeface="Courier New" pitchFamily="49" charset="0"/>
              </a:rPr>
              <a:t>під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час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прокручування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блок з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position:fixed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не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прокручується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разом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із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вікном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56176" y="75982"/>
            <a:ext cx="21146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00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1/fixed.html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07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3516" y="116632"/>
            <a:ext cx="4038444" cy="504056"/>
          </a:xfrm>
          <a:ln w="28575"/>
        </p:spPr>
        <p:txBody>
          <a:bodyPr>
            <a:noAutofit/>
          </a:bodyPr>
          <a:lstStyle/>
          <a:p>
            <a:pPr algn="l"/>
            <a:r>
              <a:rPr lang="ru-RU" sz="1800" dirty="0" err="1"/>
              <a:t>Застосування</a:t>
            </a:r>
            <a:r>
              <a:rPr lang="ru-RU" sz="1800" dirty="0"/>
              <a:t> </a:t>
            </a:r>
            <a:r>
              <a:rPr lang="uk-UA" sz="1800" dirty="0"/>
              <a:t> </a:t>
            </a:r>
            <a:r>
              <a:rPr lang="en-US" sz="1800" dirty="0"/>
              <a:t>position: absolute</a:t>
            </a:r>
            <a:endParaRPr lang="ru-RU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84677" y="908720"/>
            <a:ext cx="26661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00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1/example_1.html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D6BBB-8269-8386-706B-4EA9959E22D0}"/>
              </a:ext>
            </a:extLst>
          </p:cNvPr>
          <p:cNvSpPr txBox="1"/>
          <p:nvPr/>
        </p:nvSpPr>
        <p:spPr>
          <a:xfrm>
            <a:off x="179512" y="1475492"/>
            <a:ext cx="26661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00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1/example_2.html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B786D2-6A92-211A-69BA-FC838DEA92FF}"/>
              </a:ext>
            </a:extLst>
          </p:cNvPr>
          <p:cNvSpPr txBox="1"/>
          <p:nvPr/>
        </p:nvSpPr>
        <p:spPr>
          <a:xfrm>
            <a:off x="156282" y="2136056"/>
            <a:ext cx="311957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labs/lab_1/index.html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9933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2493291" y="361231"/>
            <a:ext cx="4247328" cy="1915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 2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251520" y="2276872"/>
            <a:ext cx="4360052" cy="1915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 4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74712"/>
            <a:ext cx="8640960" cy="63367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61230"/>
            <a:ext cx="2232248" cy="19156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 1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V="1">
            <a:off x="251520" y="44624"/>
            <a:ext cx="0" cy="681337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8892480" y="44624"/>
            <a:ext cx="0" cy="681337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395535" y="188640"/>
            <a:ext cx="84249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55976" y="-24602"/>
            <a:ext cx="8739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800px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741764" y="361231"/>
            <a:ext cx="2140050" cy="19156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 3</a:t>
            </a:r>
            <a:endParaRPr lang="ru-RU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547935" y="1052736"/>
            <a:ext cx="20798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43608" y="683404"/>
            <a:ext cx="8739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200px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2699792" y="1062028"/>
            <a:ext cx="39497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70654" y="683404"/>
            <a:ext cx="8739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400px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6668615" y="1071320"/>
            <a:ext cx="20798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59785" y="683404"/>
            <a:ext cx="8739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200px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4571999" y="2276873"/>
            <a:ext cx="2169763" cy="19156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 5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6731098" y="2276873"/>
            <a:ext cx="2150716" cy="19156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 6</a:t>
            </a:r>
            <a:endParaRPr lang="ru-RU" dirty="0"/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V="1">
            <a:off x="2483768" y="44624"/>
            <a:ext cx="0" cy="681337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3347864" y="344730"/>
            <a:ext cx="0" cy="193214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2654212" y="1373420"/>
            <a:ext cx="8739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300px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251520" y="4192513"/>
            <a:ext cx="2242889" cy="19156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 7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2493290" y="4192514"/>
            <a:ext cx="2108761" cy="19156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 8</a:t>
            </a:r>
            <a:endParaRPr lang="ru-RU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4612815" y="4192514"/>
            <a:ext cx="4268999" cy="19156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 9</a:t>
            </a:r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V="1">
            <a:off x="6732240" y="22312"/>
            <a:ext cx="0" cy="681337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V="1">
            <a:off x="4572000" y="174712"/>
            <a:ext cx="0" cy="681337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52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175851"/>
            <a:ext cx="4320480" cy="432048"/>
          </a:xfrm>
        </p:spPr>
        <p:txBody>
          <a:bodyPr>
            <a:normAutofit/>
          </a:bodyPr>
          <a:lstStyle/>
          <a:p>
            <a:r>
              <a:rPr lang="ru-RU" sz="1800" dirty="0"/>
              <a:t>Свойство </a:t>
            </a:r>
            <a:r>
              <a:rPr lang="en-US" sz="1800" dirty="0"/>
              <a:t>float</a:t>
            </a:r>
            <a:endParaRPr lang="ru-RU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620688"/>
            <a:ext cx="60486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Блок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зміщується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горизонтально і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прилипає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до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однієї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сторін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батька.</a:t>
            </a:r>
          </a:p>
          <a:p>
            <a:pPr marL="342900" indent="-342900">
              <a:buAutoNum type="arabicPeriod"/>
            </a:pP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AutoNum type="arabicPeriod"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Ширина блоку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починає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визначатися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його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вмістом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тобто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він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перестає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розповсюджуватися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по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всій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ширині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батьківського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контейнера)</a:t>
            </a:r>
          </a:p>
          <a:p>
            <a:pPr marL="342900" indent="-342900">
              <a:buAutoNum type="arabicPeriod"/>
            </a:pP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AutoNum type="arabicPeriod"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При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ньому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з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вільної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сторони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з'являється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вільний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простір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який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не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прилягає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до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батьківського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381" y="692696"/>
            <a:ext cx="2968123" cy="21200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496" y="3988822"/>
            <a:ext cx="87129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342900" indent="-342900">
              <a:buAutoNum type="arabicPeriod"/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pPr marL="0" indent="0">
              <a:buNone/>
            </a:pPr>
            <a:r>
              <a:rPr lang="en-US" dirty="0"/>
              <a:t>4. </a:t>
            </a:r>
            <a:r>
              <a:rPr lang="ru-RU" dirty="0" err="1"/>
              <a:t>Наступні</a:t>
            </a:r>
            <a:r>
              <a:rPr lang="ru-RU" dirty="0"/>
              <a:t> за ним блоки </a:t>
            </a:r>
            <a:r>
              <a:rPr lang="ru-RU" dirty="0" err="1"/>
              <a:t>підтягуються</a:t>
            </a:r>
            <a:r>
              <a:rPr lang="ru-RU" dirty="0"/>
              <a:t> і </a:t>
            </a:r>
            <a:r>
              <a:rPr lang="ru-RU" dirty="0" err="1"/>
              <a:t>займають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місце</a:t>
            </a:r>
            <a:r>
              <a:rPr lang="ru-RU" dirty="0"/>
              <a:t>,</a:t>
            </a:r>
          </a:p>
          <a:p>
            <a:pPr marL="0" indent="0">
              <a:buNone/>
            </a:pPr>
            <a:r>
              <a:rPr lang="ru-RU" dirty="0"/>
              <a:t>  не </a:t>
            </a:r>
            <a:r>
              <a:rPr lang="ru-RU" dirty="0" err="1"/>
              <a:t>помічая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5. </a:t>
            </a:r>
            <a:r>
              <a:rPr lang="en-US" dirty="0"/>
              <a:t>inline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в межах </a:t>
            </a:r>
            <a:r>
              <a:rPr lang="ru-RU" dirty="0" err="1"/>
              <a:t>блоків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перемістилися</a:t>
            </a:r>
            <a:r>
              <a:rPr lang="ru-RU" dirty="0"/>
              <a:t> </a:t>
            </a:r>
            <a:r>
              <a:rPr lang="ru-RU" dirty="0" err="1"/>
              <a:t>вгору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</a:t>
            </a:r>
            <a:r>
              <a:rPr lang="ru-RU" dirty="0" err="1"/>
              <a:t>починають</a:t>
            </a:r>
            <a:r>
              <a:rPr lang="ru-RU" dirty="0"/>
              <a:t> </a:t>
            </a:r>
            <a:r>
              <a:rPr lang="ru-RU" dirty="0" err="1"/>
              <a:t>обтікати</a:t>
            </a:r>
            <a:r>
              <a:rPr lang="ru-RU" dirty="0"/>
              <a:t> </a:t>
            </a:r>
            <a:r>
              <a:rPr lang="en-US" dirty="0">
                <a:solidFill>
                  <a:srgbClr val="0070C0"/>
                </a:solidFill>
              </a:rPr>
              <a:t>float</a:t>
            </a:r>
            <a:r>
              <a:rPr lang="en-US" dirty="0"/>
              <a:t> </a:t>
            </a:r>
            <a:r>
              <a:rPr lang="ru-RU" dirty="0"/>
              <a:t>блок </a:t>
            </a:r>
            <a:r>
              <a:rPr lang="uk-UA" dirty="0"/>
              <a:t>з вільного боку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6. </a:t>
            </a:r>
            <a:r>
              <a:rPr lang="en-US" dirty="0">
                <a:solidFill>
                  <a:srgbClr val="0070C0"/>
                </a:solidFill>
              </a:rPr>
              <a:t>float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не </a:t>
            </a:r>
            <a:r>
              <a:rPr lang="ru-RU" dirty="0" err="1"/>
              <a:t>беруть</a:t>
            </a:r>
            <a:r>
              <a:rPr lang="ru-RU" dirty="0"/>
              <a:t> участь у схемах з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</a:rPr>
              <a:t>margin-collapse</a:t>
            </a:r>
            <a:r>
              <a:rPr lang="en-US" dirty="0"/>
              <a:t>. 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en-US" dirty="0">
                <a:solidFill>
                  <a:srgbClr val="0070C0"/>
                </a:solidFill>
              </a:rPr>
              <a:t>margins</a:t>
            </a:r>
            <a:r>
              <a:rPr lang="ru-RU" dirty="0"/>
              <a:t> </a:t>
            </a:r>
            <a:r>
              <a:rPr lang="ru-RU" dirty="0" err="1"/>
              <a:t>підсумовуються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E5C9C-D50B-2375-A3A6-D3DFECFA31B9}"/>
              </a:ext>
            </a:extLst>
          </p:cNvPr>
          <p:cNvSpPr txBox="1"/>
          <p:nvPr/>
        </p:nvSpPr>
        <p:spPr>
          <a:xfrm>
            <a:off x="6646098" y="90199"/>
            <a:ext cx="211468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00</a:t>
            </a:r>
            <a:r>
              <a:rPr lang="en-US" dirty="0"/>
              <a:t>2/float.html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807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9512" y="4797152"/>
            <a:ext cx="8712968" cy="480131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88640"/>
            <a:ext cx="8712968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text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text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156" y="1498965"/>
            <a:ext cx="3125688" cy="2938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31840" y="1660158"/>
            <a:ext cx="290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ABDFEB"/>
                </a:solidFill>
                <a:latin typeface="Courier New" pitchFamily="49" charset="0"/>
                <a:cs typeface="Courier New" pitchFamily="49" charset="0"/>
              </a:rPr>
              <a:t>float:left</a:t>
            </a:r>
            <a:r>
              <a:rPr lang="en-US" sz="3200" b="1" dirty="0">
                <a:solidFill>
                  <a:srgbClr val="ABDFEB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3200" b="1" dirty="0">
              <a:solidFill>
                <a:srgbClr val="ABDFEB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4941168"/>
            <a:ext cx="7272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Yesterday, all my troubles seemed so far away,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Now it looks as though they’re here to stay,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Oh, I believe in yesterday.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Suddenly, I’m not half the man I used to be,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There’s a shadow hanging over me,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Oh, yesterday came suddenly.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Why she had to go I don’t know, she wouldn’t say,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 said something wrong, now I long for yesterday.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Yesterday,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Love was such an easy game to play,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Now I need a place to hide away,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Oh, I believe in yesterday.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Why she had to go I don’t know, she wouldn’t say,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I said something wrong, now I long for yesterday.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0999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04 -0.08004 " pathEditMode="relative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04 -0.08004 " pathEditMode="relative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8003 L -0.28455 -0.0786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84" y="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8004 L -0.29132 -0.0839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14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208 -0.55957 " pathEditMode="relative" ptsTypes="AA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208 -0.55957 " pathEditMode="relative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0.55194 L 0.34427 -0.5505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0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8" grpId="1"/>
      <p:bldP spid="8" grpId="2"/>
      <p:bldP spid="12" grpId="0"/>
      <p:bldP spid="1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7160" y="116632"/>
            <a:ext cx="6275040" cy="432048"/>
          </a:xfrm>
        </p:spPr>
        <p:txBody>
          <a:bodyPr>
            <a:noAutofit/>
          </a:bodyPr>
          <a:lstStyle/>
          <a:p>
            <a:pPr algn="l"/>
            <a:r>
              <a:rPr lang="uk-UA" sz="1800" dirty="0"/>
              <a:t>Зняття о</a:t>
            </a:r>
            <a:r>
              <a:rPr lang="ru-RU" sz="1800" dirty="0" err="1"/>
              <a:t>бтікання</a:t>
            </a:r>
            <a:r>
              <a:rPr lang="ru-RU" sz="1800" dirty="0"/>
              <a:t> текстового блоку </a:t>
            </a:r>
            <a:r>
              <a:rPr lang="ru-RU" sz="1800" dirty="0" err="1"/>
              <a:t>властивістю</a:t>
            </a:r>
            <a:r>
              <a:rPr lang="ru-RU" sz="1800" dirty="0"/>
              <a:t> </a:t>
            </a:r>
            <a:r>
              <a:rPr lang="ru-RU" sz="1800" dirty="0" err="1"/>
              <a:t>float</a:t>
            </a:r>
            <a:endParaRPr lang="ru-R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61111" y="1948267"/>
            <a:ext cx="4596130" cy="15081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&lt;div id="outer"&gt;</a:t>
            </a:r>
          </a:p>
          <a:p>
            <a:r>
              <a:rPr lang="en-US" dirty="0"/>
              <a:t>   &lt;</a:t>
            </a:r>
            <a:r>
              <a:rPr lang="en-US" dirty="0" err="1"/>
              <a:t>img</a:t>
            </a:r>
            <a:r>
              <a:rPr lang="en-US" dirty="0"/>
              <a:t> id="</a:t>
            </a:r>
            <a:r>
              <a:rPr lang="en-US" dirty="0" err="1"/>
              <a:t>im</a:t>
            </a:r>
            <a:r>
              <a:rPr lang="en-US" dirty="0"/>
              <a:t>"  </a:t>
            </a:r>
            <a:r>
              <a:rPr lang="en-US" dirty="0" err="1"/>
              <a:t>src</a:t>
            </a:r>
            <a:r>
              <a:rPr lang="ru-RU" dirty="0"/>
              <a:t>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"path"</a:t>
            </a:r>
            <a:r>
              <a:rPr lang="ru-RU" dirty="0"/>
              <a:t> </a:t>
            </a:r>
            <a:r>
              <a:rPr lang="en-US" dirty="0"/>
              <a:t>&gt;</a:t>
            </a:r>
          </a:p>
          <a:p>
            <a:r>
              <a:rPr lang="en-US" dirty="0"/>
              <a:t>   &lt;p&gt;Some text</a:t>
            </a:r>
            <a:r>
              <a:rPr lang="ru-RU" dirty="0"/>
              <a:t>&lt;/</a:t>
            </a:r>
            <a:r>
              <a:rPr lang="en-US" dirty="0"/>
              <a:t>p&gt;</a:t>
            </a:r>
          </a:p>
          <a:p>
            <a:r>
              <a:rPr lang="en-US" dirty="0"/>
              <a:t>&lt;/div&gt;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&lt;div class ="clear"&gt;&lt;/div&gt;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280" y="3645024"/>
            <a:ext cx="4182555" cy="2616101"/>
          </a:xfrm>
          <a:prstGeom prst="rect">
            <a:avLst/>
          </a:prstGeom>
          <a:solidFill>
            <a:srgbClr val="FFC0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#outer{ </a:t>
            </a:r>
          </a:p>
          <a:p>
            <a:r>
              <a:rPr lang="en-US" dirty="0"/>
              <a:t>   border:1px solid red; </a:t>
            </a:r>
          </a:p>
          <a:p>
            <a:r>
              <a:rPr lang="en-US" dirty="0"/>
              <a:t>   background:#ffe2e2;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{</a:t>
            </a:r>
            <a:r>
              <a:rPr lang="ru-RU" dirty="0"/>
              <a:t>  </a:t>
            </a:r>
            <a:r>
              <a:rPr lang="en-US" dirty="0" err="1"/>
              <a:t>float:right</a:t>
            </a:r>
            <a:r>
              <a:rPr lang="en-US" dirty="0"/>
              <a:t>;</a:t>
            </a:r>
            <a:r>
              <a:rPr lang="ru-RU" dirty="0"/>
              <a:t> 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sz="2000" dirty="0">
                <a:solidFill>
                  <a:srgbClr val="FF0000"/>
                </a:solidFill>
              </a:rPr>
              <a:t>.clear { clear : both ; }</a:t>
            </a:r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1187460"/>
            <a:ext cx="5718923" cy="369332"/>
          </a:xfrm>
          <a:prstGeom prst="rect">
            <a:avLst/>
          </a:prstGeom>
          <a:solidFill>
            <a:srgbClr val="FFFF00">
              <a:alpha val="10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clear : both  |  right   | left 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76256" y="116632"/>
            <a:ext cx="211468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00</a:t>
            </a:r>
            <a:r>
              <a:rPr lang="en-US" dirty="0"/>
              <a:t>2/clear.html</a:t>
            </a:r>
            <a:endParaRPr lang="ru-RU" dirty="0"/>
          </a:p>
        </p:txBody>
      </p:sp>
      <p:grpSp>
        <p:nvGrpSpPr>
          <p:cNvPr id="30" name="Группа 29"/>
          <p:cNvGrpSpPr/>
          <p:nvPr/>
        </p:nvGrpSpPr>
        <p:grpSpPr>
          <a:xfrm>
            <a:off x="4139952" y="3212976"/>
            <a:ext cx="1872208" cy="2592288"/>
            <a:chOff x="4139952" y="3212976"/>
            <a:chExt cx="1872208" cy="2592288"/>
          </a:xfrm>
        </p:grpSpPr>
        <p:cxnSp>
          <p:nvCxnSpPr>
            <p:cNvPr id="25" name="Прямая соединительная линия 24"/>
            <p:cNvCxnSpPr/>
            <p:nvPr/>
          </p:nvCxnSpPr>
          <p:spPr>
            <a:xfrm>
              <a:off x="4139952" y="5805264"/>
              <a:ext cx="1872208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flipV="1">
              <a:off x="6012160" y="3212976"/>
              <a:ext cx="0" cy="25922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 flipH="1">
              <a:off x="4572000" y="3212976"/>
              <a:ext cx="144016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9350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116632"/>
            <a:ext cx="5080150" cy="360040"/>
          </a:xfrm>
        </p:spPr>
        <p:txBody>
          <a:bodyPr>
            <a:noAutofit/>
          </a:bodyPr>
          <a:lstStyle/>
          <a:p>
            <a:r>
              <a:rPr lang="en-US" sz="1800" dirty="0"/>
              <a:t>Collapsing parent element</a:t>
            </a:r>
            <a:endParaRPr lang="ru-R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-17972" y="2948751"/>
            <a:ext cx="459613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&lt;div id="outer"&gt;</a:t>
            </a:r>
          </a:p>
          <a:p>
            <a:r>
              <a:rPr lang="ru-RU" dirty="0"/>
              <a:t>    </a:t>
            </a: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id="</a:t>
            </a:r>
            <a:r>
              <a:rPr lang="en-US" dirty="0" err="1"/>
              <a:t>im</a:t>
            </a:r>
            <a:r>
              <a:rPr lang="en-US" dirty="0"/>
              <a:t>"  </a:t>
            </a:r>
            <a:r>
              <a:rPr lang="en-US" dirty="0" err="1"/>
              <a:t>src</a:t>
            </a:r>
            <a:r>
              <a:rPr lang="ru-RU" dirty="0"/>
              <a:t>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"path"&gt;</a:t>
            </a:r>
          </a:p>
          <a:p>
            <a:r>
              <a:rPr lang="ru-RU" dirty="0"/>
              <a:t>    </a:t>
            </a:r>
            <a:r>
              <a:rPr lang="en-US" dirty="0"/>
              <a:t>&lt;p&gt;Some text</a:t>
            </a:r>
            <a:r>
              <a:rPr lang="ru-RU" dirty="0"/>
              <a:t>&lt;/</a:t>
            </a:r>
            <a:r>
              <a:rPr lang="en-US" dirty="0"/>
              <a:t>p&gt;</a:t>
            </a:r>
          </a:p>
          <a:p>
            <a:r>
              <a:rPr lang="en-US" dirty="0"/>
              <a:t>&lt;/div&gt;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860032" y="2898810"/>
            <a:ext cx="4182555" cy="1754326"/>
          </a:xfrm>
          <a:prstGeom prst="rect">
            <a:avLst/>
          </a:prstGeom>
          <a:solidFill>
            <a:srgbClr val="FFC0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#outer{ </a:t>
            </a:r>
          </a:p>
          <a:p>
            <a:r>
              <a:rPr lang="ru-RU" dirty="0"/>
              <a:t>   </a:t>
            </a:r>
            <a:r>
              <a:rPr lang="en-US" dirty="0"/>
              <a:t>border:1px solid red; </a:t>
            </a:r>
          </a:p>
          <a:p>
            <a:r>
              <a:rPr lang="ru-RU" dirty="0"/>
              <a:t>   </a:t>
            </a:r>
            <a:r>
              <a:rPr lang="en-US" dirty="0"/>
              <a:t>background:#ffe2e2;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#</a:t>
            </a:r>
            <a:r>
              <a:rPr lang="en-US" dirty="0" err="1"/>
              <a:t>im</a:t>
            </a:r>
            <a:r>
              <a:rPr lang="en-US" dirty="0"/>
              <a:t> {</a:t>
            </a:r>
            <a:r>
              <a:rPr lang="ru-RU" dirty="0"/>
              <a:t>  </a:t>
            </a:r>
            <a:r>
              <a:rPr lang="en-US" dirty="0" err="1"/>
              <a:t>float:right</a:t>
            </a:r>
            <a:r>
              <a:rPr lang="en-US" dirty="0"/>
              <a:t>;</a:t>
            </a:r>
            <a:r>
              <a:rPr lang="ru-RU" dirty="0"/>
              <a:t> </a:t>
            </a:r>
            <a:r>
              <a:rPr lang="en-US" dirty="0"/>
              <a:t>}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548680"/>
            <a:ext cx="6664326" cy="23325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504" y="4725144"/>
            <a:ext cx="9004992" cy="646331"/>
          </a:xfrm>
          <a:prstGeom prst="rect">
            <a:avLst/>
          </a:prstGeom>
          <a:solidFill>
            <a:srgbClr val="92D050">
              <a:alpha val="8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З таким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код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parent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елемент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collapsed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" і ми не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побачимо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background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блока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46098" y="90199"/>
            <a:ext cx="211468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00</a:t>
            </a:r>
            <a:r>
              <a:rPr lang="en-US" dirty="0"/>
              <a:t>2/clear.html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5398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188640"/>
            <a:ext cx="8640960" cy="63367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361231"/>
            <a:ext cx="8424936" cy="9361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95536" y="1479451"/>
            <a:ext cx="8424936" cy="19057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Slider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95535" y="3531493"/>
            <a:ext cx="8424935" cy="5760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ads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95536" y="5661248"/>
            <a:ext cx="8424936" cy="7920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95536" y="4291955"/>
            <a:ext cx="2736304" cy="11521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275856" y="4291955"/>
            <a:ext cx="2736304" cy="11521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156175" y="4291955"/>
            <a:ext cx="2664295" cy="11521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95535" y="2055515"/>
            <a:ext cx="5616625" cy="11521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156176" y="2055515"/>
            <a:ext cx="2664294" cy="11521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V="1">
            <a:off x="6012160" y="44624"/>
            <a:ext cx="0" cy="681337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395536" y="44624"/>
            <a:ext cx="0" cy="681337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8820472" y="44624"/>
            <a:ext cx="0" cy="681337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395535" y="188640"/>
            <a:ext cx="84249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55976" y="-24602"/>
            <a:ext cx="8739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800px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249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123" y="194400"/>
            <a:ext cx="280831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spcBef>
                <a:spcPct val="0"/>
              </a:spcBef>
              <a:buNone/>
              <a:defRPr kumimoji="0" sz="20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/>
              <a:t>Свойство  </a:t>
            </a:r>
            <a:r>
              <a:rPr lang="en-US" dirty="0"/>
              <a:t>z-index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6538" y="1484784"/>
            <a:ext cx="9001000" cy="646331"/>
          </a:xfrm>
          <a:prstGeom prst="rect">
            <a:avLst/>
          </a:prstGeom>
          <a:solidFill>
            <a:srgbClr val="FFFF00">
              <a:alpha val="4000"/>
            </a:srgbClr>
          </a:solidFill>
        </p:spPr>
        <p:txBody>
          <a:bodyPr wrap="square" rtlCol="0">
            <a:spAutoFit/>
          </a:bodyPr>
          <a:lstStyle>
            <a:defPPr>
              <a:defRPr lang="ru-RU"/>
            </a:defPPr>
            <a:lvl1pPr indent="0">
              <a:buNone/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Блоки </a:t>
            </a:r>
            <a:r>
              <a:rPr lang="ru-RU" dirty="0" err="1"/>
              <a:t>вкладені</a:t>
            </a:r>
            <a:r>
              <a:rPr lang="ru-RU" dirty="0"/>
              <a:t> один в одного, а блоки, </a:t>
            </a:r>
            <a:r>
              <a:rPr lang="ru-RU" dirty="0" err="1"/>
              <a:t>вміст</a:t>
            </a:r>
            <a:r>
              <a:rPr lang="ru-RU" dirty="0"/>
              <a:t>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перетинається</a:t>
            </a:r>
            <a:r>
              <a:rPr lang="ru-RU" dirty="0"/>
              <a:t>, </a:t>
            </a:r>
            <a:r>
              <a:rPr lang="ru-RU" dirty="0" err="1"/>
              <a:t>розташовані</a:t>
            </a:r>
            <a:r>
              <a:rPr lang="ru-RU" dirty="0"/>
              <a:t> як </a:t>
            </a:r>
            <a:r>
              <a:rPr lang="ru-RU" dirty="0" err="1"/>
              <a:t>шари</a:t>
            </a:r>
            <a:r>
              <a:rPr lang="ru-RU" dirty="0"/>
              <a:t> один над одним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79912" y="225178"/>
            <a:ext cx="374441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z-index: </a:t>
            </a:r>
            <a:r>
              <a:rPr lang="ru-RU" dirty="0"/>
              <a:t>число | </a:t>
            </a:r>
            <a:r>
              <a:rPr lang="en-US" dirty="0"/>
              <a:t>auto | inherit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764704"/>
            <a:ext cx="8784976" cy="646331"/>
          </a:xfrm>
          <a:prstGeom prst="rect">
            <a:avLst/>
          </a:prstGeom>
          <a:solidFill>
            <a:srgbClr val="FFFF00">
              <a:alpha val="10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indent="0">
              <a:buNone/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Як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використовуються</a:t>
            </a:r>
            <a:r>
              <a:rPr lang="ru-RU" dirty="0"/>
              <a:t> </a:t>
            </a:r>
            <a:r>
              <a:rPr lang="ru-RU" dirty="0" err="1"/>
              <a:t>цілі</a:t>
            </a:r>
            <a:r>
              <a:rPr lang="ru-RU" dirty="0"/>
              <a:t> числа (</a:t>
            </a:r>
            <a:r>
              <a:rPr lang="en-US" dirty="0"/>
              <a:t>positive, negative</a:t>
            </a:r>
            <a:r>
              <a:rPr lang="ru-RU" dirty="0"/>
              <a:t> та нуль).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20888"/>
            <a:ext cx="4480559" cy="41797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4048" y="2420888"/>
            <a:ext cx="4073490" cy="2031325"/>
          </a:xfrm>
          <a:prstGeom prst="rect">
            <a:avLst/>
          </a:prstGeom>
          <a:solidFill>
            <a:srgbClr val="92D050">
              <a:alpha val="4000"/>
            </a:srgbClr>
          </a:solidFill>
        </p:spPr>
        <p:txBody>
          <a:bodyPr wrap="square" rtlCol="0">
            <a:spAutoFit/>
          </a:bodyPr>
          <a:lstStyle>
            <a:defPPr>
              <a:defRPr lang="ru-RU"/>
            </a:defPPr>
            <a:lvl1pPr indent="0">
              <a:buNone/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Або </a:t>
            </a:r>
            <a:r>
              <a:rPr lang="ru-RU" dirty="0" err="1"/>
              <a:t>навіть</a:t>
            </a:r>
            <a:r>
              <a:rPr lang="ru-RU" dirty="0"/>
              <a:t> </a:t>
            </a:r>
            <a:r>
              <a:rPr lang="ru-RU" dirty="0" err="1"/>
              <a:t>таке</a:t>
            </a:r>
            <a:r>
              <a:rPr lang="ru-RU" dirty="0"/>
              <a:t> </a:t>
            </a:r>
            <a:r>
              <a:rPr lang="ru-RU" dirty="0" err="1"/>
              <a:t>розташування</a:t>
            </a:r>
            <a:endParaRPr lang="ru-RU" dirty="0"/>
          </a:p>
          <a:p>
            <a:r>
              <a:rPr lang="ru-RU" dirty="0" err="1"/>
              <a:t>називається</a:t>
            </a:r>
            <a:r>
              <a:rPr lang="ru-RU" dirty="0"/>
              <a:t> стеком.</a:t>
            </a:r>
          </a:p>
          <a:p>
            <a:endParaRPr lang="ru-RU" dirty="0"/>
          </a:p>
          <a:p>
            <a:r>
              <a:rPr lang="ru-RU" dirty="0" err="1"/>
              <a:t>Самий</a:t>
            </a:r>
            <a:r>
              <a:rPr lang="ru-RU" dirty="0"/>
              <a:t> </a:t>
            </a:r>
            <a:r>
              <a:rPr lang="ru-RU" dirty="0" err="1"/>
              <a:t>верхній</a:t>
            </a:r>
            <a:r>
              <a:rPr lang="ru-RU" dirty="0"/>
              <a:t> блок у стеку</a:t>
            </a:r>
          </a:p>
          <a:p>
            <a:r>
              <a:rPr lang="ru-RU" dirty="0" err="1"/>
              <a:t>збігається</a:t>
            </a:r>
            <a:r>
              <a:rPr lang="ru-RU" dirty="0"/>
              <a:t> з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змістом</a:t>
            </a:r>
            <a:endParaRPr lang="ru-RU" dirty="0"/>
          </a:p>
          <a:p>
            <a:r>
              <a:rPr lang="ru-RU" dirty="0" err="1"/>
              <a:t>інші</a:t>
            </a:r>
            <a:r>
              <a:rPr lang="ru-RU" dirty="0"/>
              <a:t> блоки, </a:t>
            </a:r>
            <a:r>
              <a:rPr lang="ru-RU" dirty="0" err="1"/>
              <a:t>розташовані</a:t>
            </a:r>
            <a:r>
              <a:rPr lang="ru-RU" dirty="0"/>
              <a:t> </a:t>
            </a:r>
            <a:r>
              <a:rPr lang="ru-RU" dirty="0" err="1"/>
              <a:t>нижче</a:t>
            </a:r>
            <a:r>
              <a:rPr lang="ru-RU" dirty="0"/>
              <a:t> в стеку.</a:t>
            </a:r>
          </a:p>
        </p:txBody>
      </p:sp>
    </p:spTree>
    <p:extLst>
      <p:ext uri="{BB962C8B-B14F-4D97-AF65-F5344CB8AC3E}">
        <p14:creationId xmlns:p14="http://schemas.microsoft.com/office/powerpoint/2010/main" val="2798556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123" y="194400"/>
            <a:ext cx="280831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spcBef>
                <a:spcPct val="0"/>
              </a:spcBef>
              <a:buNone/>
              <a:defRPr kumimoji="0" sz="20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/>
              <a:t>Свойство  </a:t>
            </a:r>
            <a:r>
              <a:rPr lang="en-US" dirty="0"/>
              <a:t>z-index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567281" y="167419"/>
            <a:ext cx="22525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00</a:t>
            </a:r>
            <a:r>
              <a:rPr lang="en-US" dirty="0"/>
              <a:t>1/zindex.html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5496" y="836712"/>
            <a:ext cx="8928992" cy="2585323"/>
          </a:xfrm>
          <a:prstGeom prst="rect">
            <a:avLst/>
          </a:prstGeom>
          <a:solidFill>
            <a:srgbClr val="FFFF00">
              <a:alpha val="4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indent="0">
              <a:buNone/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Порядок </a:t>
            </a:r>
            <a:r>
              <a:rPr lang="ru-RU" dirty="0" err="1"/>
              <a:t>появи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 у стеку (</a:t>
            </a:r>
            <a:r>
              <a:rPr lang="ru-RU" dirty="0" err="1"/>
              <a:t>починаючи</a:t>
            </a:r>
            <a:r>
              <a:rPr lang="ru-RU" dirty="0"/>
              <a:t> </a:t>
            </a:r>
            <a:r>
              <a:rPr lang="ru-RU" dirty="0" err="1"/>
              <a:t>знизу</a:t>
            </a:r>
            <a:r>
              <a:rPr lang="ru-RU" dirty="0"/>
              <a:t>):</a:t>
            </a:r>
            <a:endParaRPr lang="en-US" dirty="0"/>
          </a:p>
          <a:p>
            <a:endParaRPr lang="ru-RU" dirty="0"/>
          </a:p>
          <a:p>
            <a:pPr marL="342900" indent="-342900">
              <a:buAutoNum type="arabicPeriod"/>
            </a:pPr>
            <a:r>
              <a:rPr lang="en-US" dirty="0"/>
              <a:t>No position</a:t>
            </a:r>
            <a:r>
              <a:rPr lang="ru-RU" dirty="0"/>
              <a:t>, </a:t>
            </a:r>
            <a:r>
              <a:rPr lang="en-US" dirty="0"/>
              <a:t>no float </a:t>
            </a:r>
            <a:r>
              <a:rPr lang="ru-RU" dirty="0" err="1"/>
              <a:t>елементи</a:t>
            </a:r>
            <a:r>
              <a:rPr lang="ru-RU" dirty="0"/>
              <a:t> в порядку </a:t>
            </a:r>
            <a:r>
              <a:rPr lang="ru-RU" dirty="0" err="1"/>
              <a:t>появи</a:t>
            </a:r>
            <a:r>
              <a:rPr lang="ru-RU" dirty="0"/>
              <a:t> в </a:t>
            </a:r>
            <a:r>
              <a:rPr lang="ru-RU" dirty="0" err="1"/>
              <a:t>коді</a:t>
            </a:r>
            <a:r>
              <a:rPr lang="ru-RU" dirty="0"/>
              <a:t>.</a:t>
            </a:r>
          </a:p>
          <a:p>
            <a:pPr marL="342900" indent="-342900">
              <a:buAutoNum type="arabicPeriod"/>
            </a:pPr>
            <a:endParaRPr lang="ru-RU" dirty="0"/>
          </a:p>
          <a:p>
            <a:pPr marL="342900" indent="-342900">
              <a:buAutoNum type="arabicPeriod"/>
            </a:pPr>
            <a:r>
              <a:rPr lang="en-US" dirty="0"/>
              <a:t>float </a:t>
            </a:r>
            <a:r>
              <a:rPr lang="ru-RU" dirty="0" err="1"/>
              <a:t>елементи</a:t>
            </a:r>
            <a:r>
              <a:rPr lang="ru-RU" dirty="0"/>
              <a:t> у порядку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появи</a:t>
            </a:r>
            <a:r>
              <a:rPr lang="ru-RU" dirty="0"/>
              <a:t> в </a:t>
            </a:r>
            <a:r>
              <a:rPr lang="ru-RU" dirty="0" err="1"/>
              <a:t>коді</a:t>
            </a:r>
            <a:r>
              <a:rPr lang="ru-RU" dirty="0"/>
              <a:t>.</a:t>
            </a:r>
          </a:p>
          <a:p>
            <a:pPr marL="342900" indent="-342900">
              <a:buAutoNum type="arabicPeriod"/>
            </a:pPr>
            <a:endParaRPr lang="ru-RU" dirty="0"/>
          </a:p>
          <a:p>
            <a:pPr marL="342900" indent="-342900">
              <a:buAutoNum type="arabicPeriod"/>
            </a:pPr>
            <a:r>
              <a:rPr lang="en-US" dirty="0"/>
              <a:t>inline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в порядку </a:t>
            </a:r>
            <a:r>
              <a:rPr lang="ru-RU" dirty="0" err="1"/>
              <a:t>появи</a:t>
            </a:r>
            <a:r>
              <a:rPr lang="ru-RU" dirty="0"/>
              <a:t> в </a:t>
            </a:r>
            <a:r>
              <a:rPr lang="ru-RU" dirty="0" err="1"/>
              <a:t>коді</a:t>
            </a:r>
            <a:r>
              <a:rPr lang="ru-RU" dirty="0"/>
              <a:t>.</a:t>
            </a:r>
          </a:p>
          <a:p>
            <a:pPr marL="342900" indent="-342900">
              <a:buAutoNum type="arabicPeriod"/>
            </a:pPr>
            <a:endParaRPr lang="ru-RU" dirty="0"/>
          </a:p>
          <a:p>
            <a:pPr marL="342900" indent="-342900">
              <a:buAutoNum type="arabicPeriod"/>
            </a:pPr>
            <a:r>
              <a:rPr lang="en-US" dirty="0"/>
              <a:t>position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в порядку </a:t>
            </a:r>
            <a:r>
              <a:rPr lang="ru-RU" dirty="0" err="1"/>
              <a:t>появи</a:t>
            </a:r>
            <a:r>
              <a:rPr lang="ru-RU" dirty="0"/>
              <a:t> в </a:t>
            </a:r>
            <a:r>
              <a:rPr lang="ru-RU" dirty="0" err="1"/>
              <a:t>коді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07504" y="4509120"/>
            <a:ext cx="8856984" cy="1200329"/>
          </a:xfrm>
          <a:prstGeom prst="rect">
            <a:avLst/>
          </a:prstGeom>
          <a:solidFill>
            <a:schemeClr val="accent2">
              <a:alpha val="18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z-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index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починається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з 0 і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працює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лише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для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позиціонованих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елементів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position:relative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| absolute | fixed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Чим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більший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z-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індекс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тим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вищий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елемент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у стеку</a:t>
            </a:r>
          </a:p>
        </p:txBody>
      </p:sp>
    </p:spTree>
    <p:extLst>
      <p:ext uri="{BB962C8B-B14F-4D97-AF65-F5344CB8AC3E}">
        <p14:creationId xmlns:p14="http://schemas.microsoft.com/office/powerpoint/2010/main" val="278890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16632"/>
            <a:ext cx="8672898" cy="261610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Суть </a:t>
            </a:r>
            <a:r>
              <a:rPr lang="ru-RU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позиціонування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 -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люб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й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dirty="0">
                <a:latin typeface="Courier New" pitchFamily="49" charset="0"/>
                <a:cs typeface="Courier New" pitchFamily="49" charset="0"/>
              </a:rPr>
              <a:t>елемент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можна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розташувати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в будь-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якому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місці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сторінки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, задавши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йому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точні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координати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ru-RU" dirty="0">
              <a:latin typeface="Courier New" pitchFamily="49" charset="0"/>
              <a:cs typeface="Courier New" pitchFamily="49" charset="0"/>
            </a:endParaRP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Для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цього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у стилях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існує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властивість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: static | relative | absolute | fixed</a:t>
            </a:r>
          </a:p>
          <a:p>
            <a:endParaRPr lang="ru-RU" dirty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err="1">
                <a:latin typeface="Courier New" pitchFamily="49" charset="0"/>
                <a:cs typeface="Courier New" pitchFamily="49" charset="0"/>
              </a:rPr>
              <a:t>Існують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чотири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способи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позиціонування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блоків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за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допомогою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err="1">
                <a:latin typeface="Courier New" pitchFamily="49" charset="0"/>
                <a:cs typeface="Courier New" pitchFamily="49" charset="0"/>
              </a:rPr>
              <a:t>цієї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властивості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316" y="3789040"/>
            <a:ext cx="3305086" cy="27363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504" y="3789040"/>
            <a:ext cx="5184576" cy="1908215"/>
          </a:xfrm>
          <a:prstGeom prst="rect">
            <a:avLst/>
          </a:prstGeom>
          <a:solidFill>
            <a:srgbClr val="FFFF00">
              <a:alpha val="8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position : static;</a:t>
            </a:r>
            <a:endParaRPr lang="ru-RU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Це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спосіб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за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умовчанням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відсутність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будь-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якого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спеціального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позиціонування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а просто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викладання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боксів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одного за одним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зверху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вниз.</a:t>
            </a:r>
          </a:p>
        </p:txBody>
      </p:sp>
    </p:spTree>
    <p:extLst>
      <p:ext uri="{BB962C8B-B14F-4D97-AF65-F5344CB8AC3E}">
        <p14:creationId xmlns:p14="http://schemas.microsoft.com/office/powerpoint/2010/main" val="1111456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8856984" cy="64633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Як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визначається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ширина блоку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вмісту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якщо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ширина блоку не </a:t>
            </a:r>
            <a:r>
              <a:rPr lang="ru-R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встановлена</a:t>
            </a:r>
            <a:r>
              <a:rPr lang="ru-R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​​явно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тобто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width: auto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2120" y="2348880"/>
            <a:ext cx="3312368" cy="1200329"/>
          </a:xfrm>
          <a:prstGeom prst="rect">
            <a:avLst/>
          </a:prstGeom>
          <a:solidFill>
            <a:schemeClr val="accent2">
              <a:alpha val="6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2400" b="1" dirty="0">
                <a:latin typeface="Courier New" pitchFamily="49" charset="0"/>
                <a:cs typeface="Courier New" pitchFamily="49" charset="0"/>
              </a:rPr>
              <a:t>ширина контенту</a:t>
            </a:r>
          </a:p>
          <a:p>
            <a:pPr algn="ctr"/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5996" y="2679303"/>
            <a:ext cx="396044" cy="461665"/>
          </a:xfrm>
          <a:prstGeom prst="rect">
            <a:avLst/>
          </a:prstGeom>
          <a:solidFill>
            <a:schemeClr val="accent2">
              <a:alpha val="6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=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3399" y="920916"/>
            <a:ext cx="4032448" cy="416426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Ширина 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parent</a:t>
            </a:r>
            <a:endParaRPr lang="ru-RU" sz="2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2047488"/>
            <a:ext cx="2952328" cy="2677656"/>
          </a:xfrm>
          <a:prstGeom prst="rect">
            <a:avLst/>
          </a:prstGeom>
          <a:solidFill>
            <a:schemeClr val="accent2">
              <a:alpha val="6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margin-left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+ 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border-left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+ 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padding-left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+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margin-right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border-right + 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padding-right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189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751038"/>
            <a:ext cx="9144000" cy="58463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92080" y="137327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labs/lab_2_calculation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44624"/>
            <a:ext cx="4608512" cy="64633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Виконати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лабораторну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роботу за каталогом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004_calculation</a:t>
            </a:r>
            <a:endParaRPr lang="ru-RU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804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162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8" y="2492897"/>
            <a:ext cx="3739966" cy="30963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7504" y="44624"/>
            <a:ext cx="8928992" cy="2308324"/>
          </a:xfrm>
          <a:prstGeom prst="rect">
            <a:avLst/>
          </a:prstGeom>
          <a:solidFill>
            <a:srgbClr val="FFFF00">
              <a:alpha val="8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800" dirty="0"/>
              <a:t> position : relative;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ru-RU" sz="1800" dirty="0" err="1">
                <a:solidFill>
                  <a:schemeClr val="tx1"/>
                </a:solidFill>
              </a:rPr>
              <a:t>Відносне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позиціонування</a:t>
            </a:r>
            <a:r>
              <a:rPr lang="ru-RU" sz="1800" dirty="0">
                <a:solidFill>
                  <a:schemeClr val="tx1"/>
                </a:solidFill>
              </a:rPr>
              <a:t> – блок </a:t>
            </a:r>
            <a:r>
              <a:rPr lang="ru-RU" sz="1800" dirty="0" err="1">
                <a:solidFill>
                  <a:schemeClr val="tx1"/>
                </a:solidFill>
              </a:rPr>
              <a:t>продовжує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займати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місце</a:t>
            </a:r>
            <a:endParaRPr lang="ru-RU" sz="1800" dirty="0">
              <a:solidFill>
                <a:schemeClr val="tx1"/>
              </a:solidFill>
            </a:endParaRPr>
          </a:p>
          <a:p>
            <a:r>
              <a:rPr lang="ru-RU" sz="1800" dirty="0">
                <a:solidFill>
                  <a:schemeClr val="tx1"/>
                </a:solidFill>
              </a:rPr>
              <a:t>у </a:t>
            </a:r>
            <a:r>
              <a:rPr lang="ru-RU" sz="1800" dirty="0" err="1">
                <a:solidFill>
                  <a:schemeClr val="tx1"/>
                </a:solidFill>
              </a:rPr>
              <a:t>потоці</a:t>
            </a:r>
            <a:r>
              <a:rPr lang="ru-RU" sz="1800" dirty="0">
                <a:solidFill>
                  <a:schemeClr val="tx1"/>
                </a:solidFill>
              </a:rPr>
              <a:t>. </a:t>
            </a:r>
            <a:r>
              <a:rPr lang="ru-RU" sz="1800" dirty="0" err="1">
                <a:solidFill>
                  <a:schemeClr val="tx1"/>
                </a:solidFill>
              </a:rPr>
              <a:t>Тобто</a:t>
            </a:r>
            <a:r>
              <a:rPr lang="ru-RU" sz="1800" dirty="0">
                <a:solidFill>
                  <a:schemeClr val="tx1"/>
                </a:solidFill>
              </a:rPr>
              <a:t> задавши </a:t>
            </a:r>
            <a:r>
              <a:rPr lang="ru-RU" sz="1800" dirty="0" err="1">
                <a:solidFill>
                  <a:schemeClr val="tx1"/>
                </a:solidFill>
              </a:rPr>
              <a:t>йому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властивість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en-US" sz="1800" dirty="0"/>
              <a:t>{ </a:t>
            </a:r>
            <a:r>
              <a:rPr lang="en-US" sz="1800" dirty="0" err="1"/>
              <a:t>position:relative</a:t>
            </a:r>
            <a:r>
              <a:rPr lang="en-US" sz="1800" dirty="0"/>
              <a:t>; } </a:t>
            </a:r>
          </a:p>
          <a:p>
            <a:r>
              <a:rPr lang="ru-RU" sz="1800" dirty="0" err="1">
                <a:solidFill>
                  <a:schemeClr val="tx1"/>
                </a:solidFill>
              </a:rPr>
              <a:t>його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можна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також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рухати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задаючи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зсув</a:t>
            </a:r>
            <a:endParaRPr lang="ru-RU" sz="1800" dirty="0">
              <a:solidFill>
                <a:schemeClr val="tx1"/>
              </a:solidFill>
            </a:endParaRPr>
          </a:p>
          <a:p>
            <a:r>
              <a:rPr lang="ru-RU" sz="1800" dirty="0">
                <a:solidFill>
                  <a:schemeClr val="tx1"/>
                </a:solidFill>
              </a:rPr>
              <a:t>		</a:t>
            </a:r>
            <a:r>
              <a:rPr lang="en-US" sz="1800" dirty="0"/>
              <a:t>left, right, top, bottom </a:t>
            </a:r>
          </a:p>
          <a:p>
            <a:r>
              <a:rPr lang="ru-RU" sz="1800" dirty="0">
                <a:solidFill>
                  <a:schemeClr val="tx1"/>
                </a:solidFill>
              </a:rPr>
              <a:t>але </a:t>
            </a:r>
            <a:r>
              <a:rPr lang="ru-RU" sz="1800" dirty="0" err="1">
                <a:solidFill>
                  <a:schemeClr val="tx1"/>
                </a:solidFill>
              </a:rPr>
              <a:t>місце</a:t>
            </a:r>
            <a:r>
              <a:rPr lang="ru-RU" sz="1800" dirty="0">
                <a:solidFill>
                  <a:schemeClr val="tx1"/>
                </a:solidFill>
              </a:rPr>
              <a:t> за ним </a:t>
            </a:r>
            <a:r>
              <a:rPr lang="ru-RU" sz="1800" dirty="0" err="1">
                <a:solidFill>
                  <a:schemeClr val="tx1"/>
                </a:solidFill>
              </a:rPr>
              <a:t>резервується</a:t>
            </a:r>
            <a:r>
              <a:rPr lang="ru-RU" sz="1800" dirty="0">
                <a:solidFill>
                  <a:schemeClr val="tx1"/>
                </a:solidFill>
              </a:rPr>
              <a:t> і </a:t>
            </a:r>
            <a:r>
              <a:rPr lang="ru-RU" sz="1800" dirty="0" err="1">
                <a:solidFill>
                  <a:schemeClr val="tx1"/>
                </a:solidFill>
              </a:rPr>
              <a:t>це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місце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інші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елементи</a:t>
            </a:r>
            <a:endParaRPr lang="ru-RU" sz="1800" dirty="0">
              <a:solidFill>
                <a:schemeClr val="tx1"/>
              </a:solidFill>
            </a:endParaRPr>
          </a:p>
          <a:p>
            <a:r>
              <a:rPr lang="ru-RU" sz="1800" dirty="0" err="1">
                <a:solidFill>
                  <a:schemeClr val="tx1"/>
                </a:solidFill>
              </a:rPr>
              <a:t>зайняти</a:t>
            </a:r>
            <a:r>
              <a:rPr lang="ru-RU" sz="1800" dirty="0">
                <a:solidFill>
                  <a:schemeClr val="tx1"/>
                </a:solidFill>
              </a:rPr>
              <a:t> не </a:t>
            </a:r>
            <a:r>
              <a:rPr lang="ru-RU" sz="1800" dirty="0" err="1">
                <a:solidFill>
                  <a:schemeClr val="tx1"/>
                </a:solidFill>
              </a:rPr>
              <a:t>можуть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72200" y="63515"/>
            <a:ext cx="252643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00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1/position.html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3928" y="2471985"/>
            <a:ext cx="5112568" cy="3693319"/>
          </a:xfrm>
          <a:prstGeom prst="rect">
            <a:avLst/>
          </a:prstGeom>
          <a:solidFill>
            <a:srgbClr val="92D050">
              <a:alpha val="6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Частіше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position:relative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використовують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взагалі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без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завдання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зміщень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Тобто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свойства </a:t>
            </a:r>
          </a:p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left, right, top, bottom </a:t>
            </a:r>
            <a:endParaRPr lang="uk-UA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не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вказуються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взагалі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У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цьому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випадку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він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веде себе як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звичайний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статичний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блок, але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оскільки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він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все ж таки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має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властивість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position:relative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то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щодо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нього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позиціонуватимуться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інші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блоки  у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яких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задані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властивості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position:absolute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41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476672"/>
            <a:ext cx="5256584" cy="1800200"/>
          </a:xfrm>
          <a:prstGeom prst="rect">
            <a:avLst/>
          </a:prstGeom>
          <a:solidFill>
            <a:schemeClr val="accent2">
              <a:lumMod val="20000"/>
              <a:lumOff val="80000"/>
              <a:alpha val="36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4509120"/>
            <a:ext cx="5256584" cy="1800200"/>
          </a:xfrm>
          <a:prstGeom prst="rect">
            <a:avLst/>
          </a:prstGeom>
          <a:solidFill>
            <a:schemeClr val="accent2">
              <a:lumMod val="20000"/>
              <a:lumOff val="80000"/>
              <a:alpha val="36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67544" y="2429272"/>
            <a:ext cx="5256584" cy="1800200"/>
          </a:xfrm>
          <a:prstGeom prst="rect">
            <a:avLst/>
          </a:prstGeom>
          <a:solidFill>
            <a:schemeClr val="accent1">
              <a:lumMod val="20000"/>
              <a:lumOff val="80000"/>
              <a:alpha val="36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249289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position:relative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284364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left:100px;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7704" y="313167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top:100px;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923928" y="2420888"/>
            <a:ext cx="1008112" cy="1728192"/>
            <a:chOff x="3923928" y="2420888"/>
            <a:chExt cx="1008112" cy="1728192"/>
          </a:xfrm>
        </p:grpSpPr>
        <p:cxnSp>
          <p:nvCxnSpPr>
            <p:cNvPr id="3" name="Прямая со стрелкой 2"/>
            <p:cNvCxnSpPr/>
            <p:nvPr/>
          </p:nvCxnSpPr>
          <p:spPr>
            <a:xfrm>
              <a:off x="3923928" y="2420888"/>
              <a:ext cx="0" cy="1728192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995936" y="2771636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100px</a:t>
              </a:r>
              <a:endParaRPr lang="ru-RU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5" name="Прямоугольник 14"/>
          <p:cNvSpPr/>
          <p:nvPr/>
        </p:nvSpPr>
        <p:spPr>
          <a:xfrm>
            <a:off x="475569" y="2402886"/>
            <a:ext cx="5256584" cy="182658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01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636 0.00023 " pathEditMode="relative" ptsTypes="AA">
                                      <p:cBhvr>
                                        <p:cTn id="1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636 0.00023 " pathEditMode="relative" ptsTypes="AA">
                                      <p:cBhvr>
                                        <p:cTn id="1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636 0.00023 " pathEditMode="relative" ptsTypes="AA">
                                      <p:cBhvr>
                                        <p:cTn id="19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accel="50000" decel="50000" fill="hold" grpId="2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14635 0.00023 L 0.14635 0.2502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9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14635 0.00023 L 0.14635 0.2502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9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14636 0.00023 L 0.14636 0.2502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9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77778E-6 -2.82211E-6 L 2.77778E-6 0.2502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/>
      <p:bldP spid="9" grpId="1"/>
      <p:bldP spid="9" grpId="2"/>
      <p:bldP spid="10" grpId="0"/>
      <p:bldP spid="10" grpId="1"/>
      <p:bldP spid="10" grpId="2"/>
      <p:bldP spid="13" grpId="0"/>
      <p:bldP spid="13" grpId="1"/>
      <p:bldP spid="15" grpId="0" animBg="1"/>
      <p:bldP spid="1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420888"/>
            <a:ext cx="5261235" cy="43558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1214" y="188640"/>
            <a:ext cx="8781571" cy="2031325"/>
          </a:xfrm>
          <a:prstGeom prst="rect">
            <a:avLst/>
          </a:prstGeom>
          <a:solidFill>
            <a:srgbClr val="FFFF00">
              <a:alpha val="8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position : absolute;</a:t>
            </a:r>
          </a:p>
          <a:p>
            <a:endParaRPr lang="en-US" dirty="0"/>
          </a:p>
          <a:p>
            <a:r>
              <a:rPr lang="ru-RU" dirty="0">
                <a:solidFill>
                  <a:schemeClr val="tx1"/>
                </a:solidFill>
              </a:rPr>
              <a:t>Блок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абсолютним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позиціонуванням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розташовується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заданими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Координатам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left, right, top, bottom </a:t>
            </a:r>
            <a:endParaRPr lang="uk-UA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uk-UA" dirty="0">
              <a:solidFill>
                <a:srgbClr val="0070C0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З того </a:t>
            </a:r>
            <a:r>
              <a:rPr lang="ru-RU" dirty="0" err="1">
                <a:solidFill>
                  <a:schemeClr val="tx1"/>
                </a:solidFill>
              </a:rPr>
              <a:t>місця</a:t>
            </a:r>
            <a:r>
              <a:rPr lang="ru-RU" dirty="0">
                <a:solidFill>
                  <a:schemeClr val="tx1"/>
                </a:solidFill>
              </a:rPr>
              <a:t>, де </a:t>
            </a:r>
            <a:r>
              <a:rPr lang="ru-RU" dirty="0" err="1">
                <a:solidFill>
                  <a:schemeClr val="tx1"/>
                </a:solidFill>
              </a:rPr>
              <a:t>він</a:t>
            </a:r>
            <a:r>
              <a:rPr lang="ru-RU" dirty="0">
                <a:solidFill>
                  <a:schemeClr val="tx1"/>
                </a:solidFill>
              </a:rPr>
              <a:t> мав би бути, </a:t>
            </a:r>
            <a:r>
              <a:rPr lang="ru-RU" dirty="0" err="1">
                <a:solidFill>
                  <a:schemeClr val="tx1"/>
                </a:solidFill>
              </a:rPr>
              <a:t>він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видаляється</a:t>
            </a:r>
            <a:r>
              <a:rPr lang="ru-RU" dirty="0">
                <a:solidFill>
                  <a:schemeClr val="tx1"/>
                </a:solidFill>
              </a:rPr>
              <a:t>, і </a:t>
            </a:r>
            <a:r>
              <a:rPr lang="ru-RU" dirty="0" err="1">
                <a:solidFill>
                  <a:schemeClr val="tx1"/>
                </a:solidFill>
              </a:rPr>
              <a:t>він</a:t>
            </a:r>
            <a:r>
              <a:rPr lang="ru-RU" dirty="0">
                <a:solidFill>
                  <a:schemeClr val="tx1"/>
                </a:solidFill>
              </a:rPr>
              <a:t> "</a:t>
            </a:r>
            <a:r>
              <a:rPr lang="ru-RU" dirty="0" err="1">
                <a:solidFill>
                  <a:schemeClr val="tx1"/>
                </a:solidFill>
              </a:rPr>
              <a:t>виключається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загального</a:t>
            </a:r>
            <a:r>
              <a:rPr lang="ru-RU" dirty="0">
                <a:solidFill>
                  <a:schemeClr val="tx1"/>
                </a:solidFill>
              </a:rPr>
              <a:t> потоку </a:t>
            </a:r>
            <a:r>
              <a:rPr lang="ru-RU" dirty="0" err="1">
                <a:solidFill>
                  <a:schemeClr val="tx1"/>
                </a:solidFill>
              </a:rPr>
              <a:t>блоків</a:t>
            </a:r>
            <a:r>
              <a:rPr lang="ru-RU" dirty="0">
                <a:solidFill>
                  <a:schemeClr val="tx1"/>
                </a:solidFill>
              </a:rPr>
              <a:t>".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75A744-758D-2EA5-DC33-8F26FFAFAB03}"/>
              </a:ext>
            </a:extLst>
          </p:cNvPr>
          <p:cNvSpPr txBox="1"/>
          <p:nvPr/>
        </p:nvSpPr>
        <p:spPr>
          <a:xfrm>
            <a:off x="6372200" y="188640"/>
            <a:ext cx="252643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00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1/position.html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75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476672"/>
            <a:ext cx="5256584" cy="1800200"/>
          </a:xfrm>
          <a:prstGeom prst="rect">
            <a:avLst/>
          </a:prstGeom>
          <a:solidFill>
            <a:schemeClr val="accent2">
              <a:lumMod val="20000"/>
              <a:lumOff val="80000"/>
              <a:alpha val="36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4509120"/>
            <a:ext cx="5256584" cy="1800200"/>
          </a:xfrm>
          <a:prstGeom prst="rect">
            <a:avLst/>
          </a:prstGeom>
          <a:solidFill>
            <a:schemeClr val="accent2">
              <a:lumMod val="20000"/>
              <a:lumOff val="80000"/>
              <a:alpha val="36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67544" y="2429272"/>
            <a:ext cx="5256584" cy="1800200"/>
          </a:xfrm>
          <a:prstGeom prst="rect">
            <a:avLst/>
          </a:prstGeom>
          <a:solidFill>
            <a:schemeClr val="accent1">
              <a:lumMod val="20000"/>
              <a:lumOff val="80000"/>
              <a:alpha val="36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249289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position:absolute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284364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left:100px;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7704" y="313167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top:10px;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77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636 0.00023 " pathEditMode="relative" ptsTypes="AA">
                                      <p:cBhvr>
                                        <p:cTn id="1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636 0.00023 " pathEditMode="relative" ptsTypes="AA">
                                      <p:cBhvr>
                                        <p:cTn id="1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636 0.00023 " pathEditMode="relative" ptsTypes="AA">
                                      <p:cBhvr>
                                        <p:cTn id="19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4 3.06037E-6 L 0.14236 -0.2903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452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4 1.15429E-6 L 0.14236 -0.2903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4527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27 1.9431E-7 L 0.14722 -0.2903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452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7.61046E-7 L 0.00017 -0.2903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45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648 L -1.66667E-6 -0.3030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4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/>
      <p:bldP spid="9" grpId="1"/>
      <p:bldP spid="9" grpId="2"/>
      <p:bldP spid="10" grpId="0"/>
      <p:bldP spid="10" grpId="1"/>
      <p:bldP spid="10" grpId="2"/>
      <p:bldP spid="13" grpId="0"/>
      <p:bldP spid="1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620688"/>
            <a:ext cx="9001000" cy="2862322"/>
          </a:xfrm>
          <a:prstGeom prst="rect">
            <a:avLst/>
          </a:prstGeom>
          <a:solidFill>
            <a:srgbClr val="FFFF00">
              <a:alpha val="13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Наприклад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щоб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позиціонувати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блок абсолютно,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його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потрібно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встановити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необхідний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тип координат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позиціонування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та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переміщення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position:absolute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left:100px;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top:100px;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bottom:100px; 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right:100px;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116632"/>
            <a:ext cx="3610744" cy="418058"/>
          </a:xfrm>
        </p:spPr>
        <p:txBody>
          <a:bodyPr>
            <a:normAutofit/>
          </a:bodyPr>
          <a:lstStyle/>
          <a:p>
            <a:r>
              <a:rPr lang="ru-RU" sz="1800" dirty="0" err="1"/>
              <a:t>Абсолютне</a:t>
            </a:r>
            <a:r>
              <a:rPr lang="ru-RU" sz="1800" dirty="0"/>
              <a:t> </a:t>
            </a:r>
            <a:r>
              <a:rPr lang="ru-RU" sz="1800" dirty="0" err="1"/>
              <a:t>позиціонування</a:t>
            </a:r>
            <a:endParaRPr lang="ru-RU" sz="1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779912" y="1751593"/>
            <a:ext cx="5256584" cy="1447125"/>
          </a:xfrm>
          <a:prstGeom prst="rect">
            <a:avLst/>
          </a:prstGeom>
          <a:solidFill>
            <a:srgbClr val="00B0F0">
              <a:alpha val="7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700" b="1" dirty="0" err="1">
                <a:latin typeface="Courier New" pitchFamily="49" charset="0"/>
                <a:cs typeface="Courier New" pitchFamily="49" charset="0"/>
              </a:rPr>
              <a:t>Координати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 і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right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700" b="1" dirty="0" err="1">
                <a:latin typeface="Courier New" pitchFamily="49" charset="0"/>
                <a:cs typeface="Courier New" pitchFamily="49" charset="0"/>
              </a:rPr>
              <a:t>вказують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700" b="1" dirty="0" err="1">
                <a:latin typeface="Courier New" pitchFamily="49" charset="0"/>
                <a:cs typeface="Courier New" pitchFamily="49" charset="0"/>
              </a:rPr>
              <a:t>відстань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700" b="1" dirty="0" err="1">
                <a:latin typeface="Courier New" pitchFamily="49" charset="0"/>
                <a:cs typeface="Courier New" pitchFamily="49" charset="0"/>
              </a:rPr>
              <a:t>позиціонованого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 блоку </a:t>
            </a:r>
            <a:r>
              <a:rPr lang="ru-RU" sz="1700" b="1" dirty="0" err="1">
                <a:latin typeface="Courier New" pitchFamily="49" charset="0"/>
                <a:cs typeface="Courier New" pitchFamily="49" charset="0"/>
              </a:rPr>
              <a:t>від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700" b="1" dirty="0" err="1">
                <a:latin typeface="Courier New" pitchFamily="49" charset="0"/>
                <a:cs typeface="Courier New" pitchFamily="49" charset="0"/>
              </a:rPr>
              <a:t>країв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700" b="1" dirty="0" err="1">
                <a:latin typeface="Courier New" pitchFamily="49" charset="0"/>
                <a:cs typeface="Courier New" pitchFamily="49" charset="0"/>
              </a:rPr>
              <a:t>першого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parent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 блоку, </a:t>
            </a:r>
            <a:r>
              <a:rPr lang="ru-RU" sz="1700" b="1" dirty="0" err="1">
                <a:latin typeface="Courier New" pitchFamily="49" charset="0"/>
                <a:cs typeface="Courier New" pitchFamily="49" charset="0"/>
              </a:rPr>
              <a:t>який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700" b="1" dirty="0" err="1">
                <a:latin typeface="Courier New" pitchFamily="49" charset="0"/>
                <a:cs typeface="Courier New" pitchFamily="49" charset="0"/>
              </a:rPr>
              <a:t>має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700" b="1" dirty="0" err="1">
                <a:latin typeface="Courier New" pitchFamily="49" charset="0"/>
                <a:cs typeface="Courier New" pitchFamily="49" charset="0"/>
              </a:rPr>
              <a:t>властивість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position relative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7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або</a:t>
            </a:r>
            <a:r>
              <a:rPr lang="ru-RU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absolute</a:t>
            </a:r>
            <a:r>
              <a:rPr lang="ru-RU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17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79512" y="3573016"/>
            <a:ext cx="8856984" cy="1656184"/>
          </a:xfrm>
          <a:prstGeom prst="rect">
            <a:avLst/>
          </a:prstGeom>
          <a:solidFill>
            <a:schemeClr val="accent2">
              <a:lumMod val="20000"/>
              <a:lumOff val="80000"/>
              <a:alpha val="36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Особливості</a:t>
            </a:r>
            <a:endParaRPr lang="ru-RU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Будь-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які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координати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left, right, top, bottom</a:t>
            </a:r>
            <a:r>
              <a:rPr lang="uk-UA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необов’язкові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Якщо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координати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не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вказуються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то блок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залишається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таким же, як і без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позиціонування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але по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осі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 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в</a:t>
            </a:r>
            <a:r>
              <a:rPr lang="uk-UA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ін</a:t>
            </a:r>
            <a:r>
              <a:rPr lang="uk-UA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uk-UA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виходе</a:t>
            </a:r>
            <a:r>
              <a:rPr lang="uk-UA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наперед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91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7940" y="65205"/>
            <a:ext cx="8958555" cy="13475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2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Пам'ятайте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!!!</a:t>
            </a:r>
            <a:endParaRPr lang="ru-RU" sz="2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Якщо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елементу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ми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присвоюємо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властивість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position:absolute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то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він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виключається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із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загального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потоку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блоків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і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його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координати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відраховуються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endParaRPr lang="ru-RU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1906" y="3729806"/>
            <a:ext cx="9001000" cy="658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Ширина абсолютно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позиціонованого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блоку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визначається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шириною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його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контенту.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006CA7-1287-913E-768F-67119258F6BD}"/>
              </a:ext>
            </a:extLst>
          </p:cNvPr>
          <p:cNvSpPr txBox="1"/>
          <p:nvPr/>
        </p:nvSpPr>
        <p:spPr>
          <a:xfrm>
            <a:off x="77941" y="1569566"/>
            <a:ext cx="8999832" cy="9233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Якщо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у блока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немає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parents n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елементів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з </a:t>
            </a:r>
            <a:r>
              <a:rPr lang="ru-RU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relative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або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absolute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відлік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коордінат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 блока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виконується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відносно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html (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тобто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відносно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області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перегляду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вікна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браузера)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73A97D-A2EF-4FD8-C6C7-44CDBECEA5D0}"/>
              </a:ext>
            </a:extLst>
          </p:cNvPr>
          <p:cNvSpPr txBox="1"/>
          <p:nvPr/>
        </p:nvSpPr>
        <p:spPr>
          <a:xfrm>
            <a:off x="91906" y="2649686"/>
            <a:ext cx="8999832" cy="9233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Якщо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у блока  є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parent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елемент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із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з </a:t>
            </a:r>
            <a:r>
              <a:rPr lang="ru-RU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relative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або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absolute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відлік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коордінат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блока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здійснюється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відносно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найближчого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такого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parent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елемента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080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12968" cy="706090"/>
          </a:xfrm>
          <a:ln w="19050"/>
        </p:spPr>
        <p:txBody>
          <a:bodyPr anchor="t">
            <a:normAutofit/>
          </a:bodyPr>
          <a:lstStyle/>
          <a:p>
            <a:r>
              <a:rPr lang="ru-RU" sz="2000" dirty="0"/>
              <a:t>Яка </a:t>
            </a:r>
            <a:r>
              <a:rPr lang="ru-RU" sz="2000" dirty="0" err="1"/>
              <a:t>різниця</a:t>
            </a:r>
            <a:r>
              <a:rPr lang="ru-RU" sz="2000" dirty="0"/>
              <a:t> </a:t>
            </a:r>
            <a:r>
              <a:rPr lang="ru-RU" sz="2000" dirty="0" err="1"/>
              <a:t>між</a:t>
            </a:r>
            <a:r>
              <a:rPr lang="ru-RU" sz="2000" dirty="0"/>
              <a:t> </a:t>
            </a:r>
            <a:r>
              <a:rPr lang="ru-RU" sz="2000" dirty="0" err="1"/>
              <a:t>позиціонуванням</a:t>
            </a:r>
            <a:r>
              <a:rPr lang="ru-RU" sz="2000" dirty="0"/>
              <a:t> блоку та </a:t>
            </a:r>
            <a:r>
              <a:rPr lang="ru-RU" sz="2000" dirty="0" err="1"/>
              <a:t>його</a:t>
            </a:r>
            <a:r>
              <a:rPr lang="ru-RU" sz="2000" dirty="0"/>
              <a:t> </a:t>
            </a:r>
            <a:r>
              <a:rPr lang="ru-RU" sz="2000" dirty="0" err="1"/>
              <a:t>властивостями</a:t>
            </a:r>
            <a:r>
              <a:rPr lang="ru-RU" sz="2000" dirty="0"/>
              <a:t> поля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/>
              <a:t>відступу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268760"/>
            <a:ext cx="8799110" cy="147732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8000"/>
                </a:schemeClr>
              </a:gs>
              <a:gs pos="5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margin 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padding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border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це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невіддільні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властивості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блоку,</a:t>
            </a:r>
          </a:p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які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завжди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присутні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разом з блоком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При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позиціонуванні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ми переносимо в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потрібну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там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тосчку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весь блок, з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усіма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його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атрибутами</a:t>
            </a:r>
            <a:r>
              <a:rPr lang="ru-RU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margin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padding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border</a:t>
            </a:r>
            <a:endParaRPr lang="ru-RU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870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2321</TotalTime>
  <Words>1234</Words>
  <Application>Microsoft Office PowerPoint</Application>
  <PresentationFormat>Экран (4:3)</PresentationFormat>
  <Paragraphs>220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Arial</vt:lpstr>
      <vt:lpstr>Calibri</vt:lpstr>
      <vt:lpstr>Courier New</vt:lpstr>
      <vt:lpstr>Lucida Sans Unicode</vt:lpstr>
      <vt:lpstr>Verdana</vt:lpstr>
      <vt:lpstr>Wingdings 2</vt:lpstr>
      <vt:lpstr>Wingdings 3</vt:lpstr>
      <vt:lpstr>Тема1</vt:lpstr>
      <vt:lpstr>Position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Абсолютне позиціонування</vt:lpstr>
      <vt:lpstr>Презентация PowerPoint</vt:lpstr>
      <vt:lpstr>Яка різниця між позиціонуванням блоку та його властивостями поля або відступу</vt:lpstr>
      <vt:lpstr>Презентация PowerPoint</vt:lpstr>
      <vt:lpstr>Застосування  position: absolute</vt:lpstr>
      <vt:lpstr>Презентация PowerPoint</vt:lpstr>
      <vt:lpstr>Свойство float</vt:lpstr>
      <vt:lpstr>Презентация PowerPoint</vt:lpstr>
      <vt:lpstr>Зняття обтікання текстового блоку властивістю float</vt:lpstr>
      <vt:lpstr>Collapsing parent element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dc:creator>roman</dc:creator>
  <cp:lastModifiedBy>Роман Никифоров</cp:lastModifiedBy>
  <cp:revision>475</cp:revision>
  <dcterms:modified xsi:type="dcterms:W3CDTF">2023-06-01T14:59:01Z</dcterms:modified>
</cp:coreProperties>
</file>