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1" r:id="rId2"/>
    <p:sldId id="307" r:id="rId3"/>
    <p:sldId id="272" r:id="rId4"/>
    <p:sldId id="284" r:id="rId5"/>
    <p:sldId id="357" r:id="rId6"/>
    <p:sldId id="369" r:id="rId7"/>
    <p:sldId id="305" r:id="rId8"/>
    <p:sldId id="411" r:id="rId9"/>
    <p:sldId id="412" r:id="rId10"/>
    <p:sldId id="313" r:id="rId11"/>
    <p:sldId id="410" r:id="rId12"/>
    <p:sldId id="409" r:id="rId13"/>
    <p:sldId id="334" r:id="rId14"/>
    <p:sldId id="333" r:id="rId15"/>
    <p:sldId id="335" r:id="rId16"/>
    <p:sldId id="336" r:id="rId17"/>
    <p:sldId id="312" r:id="rId18"/>
    <p:sldId id="314" r:id="rId19"/>
    <p:sldId id="315" r:id="rId20"/>
    <p:sldId id="308" r:id="rId21"/>
    <p:sldId id="275" r:id="rId22"/>
    <p:sldId id="276" r:id="rId23"/>
    <p:sldId id="353" r:id="rId24"/>
    <p:sldId id="350" r:id="rId25"/>
    <p:sldId id="351" r:id="rId26"/>
    <p:sldId id="269" r:id="rId27"/>
    <p:sldId id="278" r:id="rId28"/>
    <p:sldId id="317" r:id="rId29"/>
    <p:sldId id="367" r:id="rId30"/>
    <p:sldId id="360" r:id="rId31"/>
    <p:sldId id="361" r:id="rId32"/>
    <p:sldId id="362" r:id="rId33"/>
    <p:sldId id="364" r:id="rId34"/>
    <p:sldId id="363" r:id="rId35"/>
    <p:sldId id="372" r:id="rId36"/>
    <p:sldId id="373" r:id="rId37"/>
    <p:sldId id="413" r:id="rId38"/>
    <p:sldId id="374" r:id="rId39"/>
    <p:sldId id="286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38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16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#tr_CS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hyperlink" Target="http://www.w3.org/TR/css3-multicol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slpi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44624"/>
            <a:ext cx="4464496" cy="369332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en-US" dirty="0"/>
              <a:t>CSS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496" y="548680"/>
            <a:ext cx="8841826" cy="26642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CSS 3</a:t>
            </a:r>
            <a:r>
              <a:rPr lang="ru-RU" b="1" dirty="0">
                <a:solidFill>
                  <a:schemeClr val="tx1"/>
                </a:solidFill>
              </a:rPr>
              <a:t> – модульный. </a:t>
            </a:r>
            <a:r>
              <a:rPr lang="ru-RU" b="1" dirty="0" err="1">
                <a:solidFill>
                  <a:schemeClr val="tx1"/>
                </a:solidFill>
              </a:rPr>
              <a:t>Кожен</a:t>
            </a:r>
            <a:r>
              <a:rPr lang="ru-RU" b="1" dirty="0">
                <a:solidFill>
                  <a:schemeClr val="tx1"/>
                </a:solidFill>
              </a:rPr>
              <a:t> модуль </a:t>
            </a:r>
            <a:r>
              <a:rPr lang="ru-RU" b="1" dirty="0" err="1">
                <a:solidFill>
                  <a:schemeClr val="tx1"/>
                </a:solidFill>
              </a:rPr>
              <a:t>розробляється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окремою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групою</a:t>
            </a:r>
            <a:r>
              <a:rPr lang="ru-RU" b="1" dirty="0">
                <a:solidFill>
                  <a:schemeClr val="tx1"/>
                </a:solidFill>
              </a:rPr>
              <a:t> на</a:t>
            </a:r>
            <a:r>
              <a:rPr lang="en-US" dirty="0">
                <a:solidFill>
                  <a:schemeClr val="tx1"/>
                </a:solidFill>
              </a:rPr>
              <a:t>W3C.</a:t>
            </a:r>
          </a:p>
          <a:p>
            <a:r>
              <a:rPr lang="en-US" b="1" dirty="0">
                <a:solidFill>
                  <a:schemeClr val="tx1"/>
                </a:solidFill>
                <a:hlinkClick r:id="rId2"/>
              </a:rPr>
              <a:t>http://www.w3.org/TR/#tr_CSS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процесі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специфікації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певного</a:t>
            </a:r>
            <a:r>
              <a:rPr lang="ru-RU" dirty="0">
                <a:solidFill>
                  <a:schemeClr val="tx1"/>
                </a:solidFill>
              </a:rPr>
              <a:t> модуля є так </a:t>
            </a:r>
            <a:r>
              <a:rPr lang="ru-RU" dirty="0" err="1">
                <a:solidFill>
                  <a:schemeClr val="tx1"/>
                </a:solidFill>
              </a:rPr>
              <a:t>звані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стани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en-US" b="1" dirty="0">
                <a:solidFill>
                  <a:schemeClr val="tx1"/>
                </a:solidFill>
              </a:rPr>
              <a:t>module’s status</a:t>
            </a:r>
            <a:endParaRPr lang="ru-RU" b="1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1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/>
          </p:cNvSpPr>
          <p:nvPr/>
        </p:nvSpPr>
        <p:spPr>
          <a:xfrm>
            <a:off x="107504" y="52084"/>
            <a:ext cx="3240360" cy="41805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620688"/>
            <a:ext cx="5220072" cy="286232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background-color: color;</a:t>
            </a:r>
          </a:p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r>
              <a:rPr lang="en-US" dirty="0"/>
              <a:t>background-repeat: repeat-style;</a:t>
            </a:r>
          </a:p>
          <a:p>
            <a:r>
              <a:rPr lang="en-US" dirty="0"/>
              <a:t>background-position: position;</a:t>
            </a:r>
          </a:p>
          <a:p>
            <a:r>
              <a:rPr lang="en-US" dirty="0"/>
              <a:t>background-attachment: attach;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background-size: size;</a:t>
            </a:r>
          </a:p>
          <a:p>
            <a:r>
              <a:rPr lang="en-US" dirty="0">
                <a:solidFill>
                  <a:srgbClr val="C00000"/>
                </a:solidFill>
              </a:rPr>
              <a:t>background-clip: clip;</a:t>
            </a:r>
          </a:p>
          <a:p>
            <a:r>
              <a:rPr lang="en-US" dirty="0">
                <a:solidFill>
                  <a:srgbClr val="C00000"/>
                </a:solidFill>
              </a:rPr>
              <a:t>background-origin: origin;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33" y="3861048"/>
            <a:ext cx="8849333" cy="70788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background: color </a:t>
            </a:r>
            <a:r>
              <a:rPr lang="en-US" dirty="0" err="1"/>
              <a:t>url</a:t>
            </a:r>
            <a:r>
              <a:rPr lang="en-US" dirty="0"/>
              <a:t>() position/size repeat-style </a:t>
            </a:r>
          </a:p>
          <a:p>
            <a:r>
              <a:rPr lang="en-US" dirty="0"/>
              <a:t>            attach origin clip;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155" y="5097378"/>
            <a:ext cx="8849333" cy="707886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background: red </a:t>
            </a:r>
            <a:r>
              <a:rPr lang="en-US" dirty="0" err="1"/>
              <a:t>url</a:t>
            </a:r>
            <a:r>
              <a:rPr lang="en-US" dirty="0"/>
              <a:t>(im.png)  0 0 / auto </a:t>
            </a:r>
            <a:r>
              <a:rPr lang="en-US" dirty="0" err="1"/>
              <a:t>auto</a:t>
            </a:r>
            <a:r>
              <a:rPr lang="en-US" dirty="0"/>
              <a:t> no-repeat </a:t>
            </a:r>
          </a:p>
          <a:p>
            <a:r>
              <a:rPr lang="en-US" dirty="0"/>
              <a:t>            scroll padding-box </a:t>
            </a:r>
            <a:r>
              <a:rPr lang="en-US" dirty="0" err="1"/>
              <a:t>padding-box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150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/>
          </p:cNvSpPr>
          <p:nvPr/>
        </p:nvSpPr>
        <p:spPr>
          <a:xfrm>
            <a:off x="107504" y="52084"/>
            <a:ext cx="3240360" cy="41805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Multiple Background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8531172" cy="49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8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2200" y="64436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backgrounds.html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55" y="683404"/>
            <a:ext cx="7109639" cy="40011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 { background-image: value, value; }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5154" y="1273984"/>
            <a:ext cx="8849333" cy="1938992"/>
          </a:xfrm>
          <a:prstGeom prst="rect">
            <a:avLst/>
          </a:prstGeom>
          <a:solidFill>
            <a:schemeClr val="bg1">
              <a:lumMod val="6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h2 {</a:t>
            </a:r>
          </a:p>
          <a:p>
            <a:r>
              <a:rPr lang="en-US" dirty="0">
                <a:solidFill>
                  <a:srgbClr val="C00000"/>
                </a:solidFill>
              </a:rPr>
              <a:t>	background-image: 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('bunny.png'), 						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('landscape.jpg'); </a:t>
            </a:r>
          </a:p>
          <a:p>
            <a:r>
              <a:rPr lang="en-US" dirty="0">
                <a:solidFill>
                  <a:srgbClr val="C00000"/>
                </a:solidFill>
              </a:rPr>
              <a:t>	background-position: 95% 85%, 50% 50%; </a:t>
            </a:r>
          </a:p>
          <a:p>
            <a:r>
              <a:rPr lang="en-US" dirty="0">
                <a:solidFill>
                  <a:srgbClr val="C00000"/>
                </a:solidFill>
              </a:rPr>
              <a:t>	background-repeat: no-repeat;</a:t>
            </a: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429000"/>
            <a:ext cx="8849333" cy="1323439"/>
          </a:xfrm>
          <a:prstGeom prst="rect">
            <a:avLst/>
          </a:prstGeom>
          <a:solidFill>
            <a:schemeClr val="bg1">
              <a:lumMod val="6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Якщо</a:t>
            </a:r>
            <a:r>
              <a:rPr lang="ru-RU" dirty="0"/>
              <a:t> ми </a:t>
            </a:r>
            <a:r>
              <a:rPr lang="ru-RU" dirty="0" err="1"/>
              <a:t>застосовуємо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шарів</a:t>
            </a:r>
            <a:r>
              <a:rPr lang="ru-RU" dirty="0"/>
              <a:t> для </a:t>
            </a:r>
            <a:r>
              <a:rPr lang="ru-RU" dirty="0" err="1"/>
              <a:t>background</a:t>
            </a:r>
            <a:r>
              <a:rPr lang="ru-RU" dirty="0"/>
              <a:t>, то вони </a:t>
            </a:r>
            <a:r>
              <a:rPr lang="ru-RU" dirty="0" err="1"/>
              <a:t>розташовуються</a:t>
            </a:r>
            <a:r>
              <a:rPr lang="ru-RU" dirty="0"/>
              <a:t> по </a:t>
            </a:r>
            <a:r>
              <a:rPr lang="ru-RU" dirty="0" err="1"/>
              <a:t>осі</a:t>
            </a:r>
            <a:r>
              <a:rPr lang="ru-RU" dirty="0"/>
              <a:t> Z в </a:t>
            </a:r>
            <a:r>
              <a:rPr lang="ru-RU" dirty="0" err="1"/>
              <a:t>реверсієвому</a:t>
            </a:r>
            <a:r>
              <a:rPr lang="ru-RU" dirty="0"/>
              <a:t> порядку,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вгорі</a:t>
            </a:r>
            <a:r>
              <a:rPr lang="ru-RU" dirty="0"/>
              <a:t> буде </a:t>
            </a:r>
            <a:r>
              <a:rPr lang="ru-RU" dirty="0" err="1"/>
              <a:t>зображення</a:t>
            </a:r>
            <a:r>
              <a:rPr lang="ru-RU" dirty="0"/>
              <a:t>, яке </a:t>
            </a:r>
            <a:r>
              <a:rPr lang="ru-RU" dirty="0" err="1"/>
              <a:t>вказано</a:t>
            </a:r>
            <a:r>
              <a:rPr lang="ru-RU" dirty="0"/>
              <a:t> в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коді</a:t>
            </a:r>
            <a:endParaRPr lang="ru-RU" dirty="0"/>
          </a:p>
          <a:p>
            <a:r>
              <a:rPr lang="ru-RU" dirty="0"/>
              <a:t>(</a:t>
            </a:r>
            <a:r>
              <a:rPr lang="ru-RU" dirty="0" err="1"/>
              <a:t>Наступний</a:t>
            </a:r>
            <a:r>
              <a:rPr lang="ru-RU" dirty="0"/>
              <a:t> слайд)</a:t>
            </a:r>
          </a:p>
        </p:txBody>
      </p:sp>
    </p:spTree>
    <p:extLst>
      <p:ext uri="{BB962C8B-B14F-4D97-AF65-F5344CB8AC3E}">
        <p14:creationId xmlns:p14="http://schemas.microsoft.com/office/powerpoint/2010/main" val="236135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789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2200" y="64436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backgrounds.html</a:t>
            </a:r>
            <a:endParaRPr lang="ru-RU" b="1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107504" y="52084"/>
            <a:ext cx="3240360" cy="41805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5154" y="548680"/>
            <a:ext cx="8849333" cy="1938992"/>
          </a:xfrm>
          <a:prstGeom prst="rect">
            <a:avLst/>
          </a:prstGeom>
          <a:solidFill>
            <a:schemeClr val="bg1">
              <a:lumMod val="6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h2 {</a:t>
            </a:r>
          </a:p>
          <a:p>
            <a:r>
              <a:rPr lang="en-US" dirty="0">
                <a:solidFill>
                  <a:srgbClr val="C00000"/>
                </a:solidFill>
              </a:rPr>
              <a:t>	background-image: 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('bunny.png'), 						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('landscape.jpg'); </a:t>
            </a:r>
          </a:p>
          <a:p>
            <a:r>
              <a:rPr lang="en-US" dirty="0">
                <a:solidFill>
                  <a:srgbClr val="C00000"/>
                </a:solidFill>
              </a:rPr>
              <a:t>	background-repeat: repeat-x, no-repeat;</a:t>
            </a:r>
          </a:p>
          <a:p>
            <a:r>
              <a:rPr lang="en-US" dirty="0">
                <a:solidFill>
                  <a:srgbClr val="C00000"/>
                </a:solidFill>
              </a:rPr>
              <a:t>	background-position: 95% 85%, 50% 50%; </a:t>
            </a: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2609617"/>
            <a:ext cx="8849333" cy="2554545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Якщо</a:t>
            </a:r>
            <a:r>
              <a:rPr lang="ru-RU" dirty="0"/>
              <a:t> нам треба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background-repeat</a:t>
            </a:r>
            <a:r>
              <a:rPr lang="ru-RU" dirty="0"/>
              <a:t> для кожного 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окремо</a:t>
            </a:r>
            <a:r>
              <a:rPr lang="ru-RU" dirty="0"/>
              <a:t>, то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вказуємо</a:t>
            </a:r>
            <a:r>
              <a:rPr lang="ru-RU" dirty="0"/>
              <a:t> через кому. </a:t>
            </a:r>
            <a:endParaRPr lang="en-US" dirty="0"/>
          </a:p>
          <a:p>
            <a:r>
              <a:rPr lang="ru-RU" dirty="0" err="1"/>
              <a:t>Аналогічно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background-position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background-repeat</a:t>
            </a:r>
            <a:r>
              <a:rPr lang="ru-RU" dirty="0"/>
              <a:t> без </a:t>
            </a:r>
            <a:r>
              <a:rPr lang="ru-RU" dirty="0" err="1"/>
              <a:t>перерахування</a:t>
            </a:r>
            <a:r>
              <a:rPr lang="ru-RU" dirty="0"/>
              <a:t>, </a:t>
            </a:r>
            <a:r>
              <a:rPr lang="ru-RU" dirty="0" err="1"/>
              <a:t>воно</a:t>
            </a:r>
            <a:r>
              <a:rPr lang="ru-RU" dirty="0"/>
              <a:t> буде </a:t>
            </a:r>
            <a:r>
              <a:rPr lang="ru-RU" dirty="0" err="1"/>
              <a:t>застосовне</a:t>
            </a:r>
            <a:r>
              <a:rPr lang="ru-RU" dirty="0"/>
              <a:t> до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шарів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тобто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234424"/>
            <a:ext cx="8849333" cy="1323439"/>
          </a:xfrm>
          <a:prstGeom prst="rect">
            <a:avLst/>
          </a:prstGeom>
          <a:solidFill>
            <a:schemeClr val="bg1">
              <a:lumMod val="6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h2 {</a:t>
            </a:r>
          </a:p>
          <a:p>
            <a:r>
              <a:rPr lang="en-US" dirty="0">
                <a:solidFill>
                  <a:srgbClr val="C00000"/>
                </a:solidFill>
              </a:rPr>
              <a:t>background-image: 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('bunny.png'),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('landscape.jpg'); </a:t>
            </a:r>
          </a:p>
          <a:p>
            <a:r>
              <a:rPr lang="en-US" dirty="0">
                <a:solidFill>
                  <a:srgbClr val="0070C0"/>
                </a:solidFill>
              </a:rPr>
              <a:t>background-repeat: no-repeat;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95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2200" y="64436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backgrounds.html</a:t>
            </a:r>
            <a:endParaRPr lang="ru-RU" b="1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107504" y="52084"/>
            <a:ext cx="3240360" cy="41805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5154" y="548680"/>
            <a:ext cx="8849333" cy="707886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записувати</a:t>
            </a:r>
            <a:r>
              <a:rPr lang="ru-RU" dirty="0"/>
              <a:t> у </a:t>
            </a:r>
            <a:r>
              <a:rPr lang="ru-RU" dirty="0" err="1"/>
              <a:t>скороченій</a:t>
            </a:r>
            <a:r>
              <a:rPr lang="ru-RU" dirty="0"/>
              <a:t> </a:t>
            </a:r>
            <a:r>
              <a:rPr lang="ru-RU" dirty="0" err="1"/>
              <a:t>формі</a:t>
            </a:r>
            <a:r>
              <a:rPr lang="ru-RU" dirty="0"/>
              <a:t> для кожного 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окремо</a:t>
            </a:r>
            <a:r>
              <a:rPr lang="ru-RU" dirty="0"/>
              <a:t>, </a:t>
            </a:r>
            <a:r>
              <a:rPr lang="ru-RU" dirty="0" err="1"/>
              <a:t>перераховуючи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через кому.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3" y="1844824"/>
            <a:ext cx="8856983" cy="1631216"/>
          </a:xfrm>
          <a:prstGeom prst="rect">
            <a:avLst/>
          </a:prstGeom>
          <a:solidFill>
            <a:schemeClr val="bg1">
              <a:lumMod val="6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h2 {</a:t>
            </a:r>
          </a:p>
          <a:p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background:</a:t>
            </a:r>
          </a:p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/bunny.jpg) no-repeat 95% 85%,</a:t>
            </a:r>
          </a:p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/landscape.jpg) repeat</a:t>
            </a:r>
            <a:r>
              <a:rPr lang="ru-RU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x 50% 50%; 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6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44208" y="64436"/>
            <a:ext cx="25202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backgrounds.html</a:t>
            </a:r>
            <a:endParaRPr lang="ru-RU" b="1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107504" y="52084"/>
            <a:ext cx="3240360" cy="41805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92696"/>
            <a:ext cx="7109639" cy="40011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E{ background-size: value; }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284984"/>
            <a:ext cx="8856984" cy="2554545"/>
          </a:xfrm>
          <a:prstGeom prst="rect">
            <a:avLst/>
          </a:prstGeom>
          <a:solidFill>
            <a:schemeClr val="bg1">
              <a:lumMod val="6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h2 {</a:t>
            </a:r>
          </a:p>
          <a:p>
            <a:r>
              <a:rPr lang="en-US" dirty="0">
                <a:solidFill>
                  <a:srgbClr val="C00000"/>
                </a:solidFill>
              </a:rPr>
              <a:t>background: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/bunny.jpg) no-repeat 95% 85%,</a:t>
            </a:r>
          </a:p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url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/bunny.jpg) no-repeat 95% 85%,</a:t>
            </a:r>
          </a:p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url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/landscape.jpg) no-repeat 50% 50%;</a:t>
            </a:r>
          </a:p>
          <a:p>
            <a:r>
              <a:rPr lang="en-US" dirty="0">
                <a:solidFill>
                  <a:srgbClr val="C00000"/>
                </a:solidFill>
              </a:rPr>
              <a:t>   background-size: </a:t>
            </a:r>
            <a:r>
              <a:rPr lang="en-US" dirty="0"/>
              <a:t>auto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20px 100px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</a:rPr>
              <a:t>50%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162487"/>
            <a:ext cx="8856984" cy="1938992"/>
          </a:xfrm>
          <a:prstGeom prst="rect">
            <a:avLst/>
          </a:prstGeom>
          <a:solidFill>
            <a:schemeClr val="bg1">
              <a:lumMod val="6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задаватися</a:t>
            </a:r>
            <a:r>
              <a:rPr lang="ru-RU" dirty="0"/>
              <a:t> в </a:t>
            </a:r>
            <a:r>
              <a:rPr lang="en-US" dirty="0" err="1"/>
              <a:t>px</a:t>
            </a:r>
            <a:r>
              <a:rPr lang="en-US" dirty="0"/>
              <a:t>, %</a:t>
            </a:r>
            <a:endParaRPr lang="ru-RU" dirty="0"/>
          </a:p>
          <a:p>
            <a:r>
              <a:rPr lang="ru-RU" dirty="0"/>
              <a:t>1. </a:t>
            </a:r>
            <a:r>
              <a:rPr lang="ru-RU" dirty="0" err="1"/>
              <a:t>Двома</a:t>
            </a:r>
            <a:r>
              <a:rPr lang="ru-RU" dirty="0"/>
              <a:t> числами 	 </a:t>
            </a:r>
            <a:r>
              <a:rPr lang="en-US" dirty="0"/>
              <a:t>background-size: </a:t>
            </a:r>
            <a:r>
              <a:rPr lang="en-US" dirty="0">
                <a:solidFill>
                  <a:srgbClr val="0070C0"/>
                </a:solidFill>
              </a:rPr>
              <a:t>width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height</a:t>
            </a:r>
            <a:r>
              <a:rPr lang="en-US" dirty="0"/>
              <a:t>;</a:t>
            </a:r>
          </a:p>
          <a:p>
            <a:r>
              <a:rPr lang="ru-RU" dirty="0"/>
              <a:t>2. Одним числом – </a:t>
            </a:r>
            <a:r>
              <a:rPr lang="ru-RU" dirty="0" err="1"/>
              <a:t>тоді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width</a:t>
            </a:r>
            <a:r>
              <a:rPr lang="ru-RU" dirty="0"/>
              <a:t>, а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height</a:t>
            </a:r>
            <a:r>
              <a:rPr lang="ru-RU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auto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яка </a:t>
            </a:r>
          </a:p>
          <a:p>
            <a:r>
              <a:rPr lang="ru-RU" dirty="0"/>
              <a:t>    </a:t>
            </a:r>
            <a:r>
              <a:rPr lang="ru-RU" dirty="0" err="1"/>
              <a:t>обчислюється</a:t>
            </a:r>
            <a:r>
              <a:rPr lang="ru-RU" dirty="0"/>
              <a:t> </a:t>
            </a:r>
            <a:r>
              <a:rPr lang="ru-RU" dirty="0" err="1"/>
              <a:t>пропорційно</a:t>
            </a:r>
            <a:r>
              <a:rPr lang="ru-RU" dirty="0"/>
              <a:t> до </a:t>
            </a:r>
            <a:r>
              <a:rPr lang="ru-RU" dirty="0" err="1"/>
              <a:t>ширини</a:t>
            </a:r>
            <a:r>
              <a:rPr lang="ru-RU" dirty="0"/>
              <a:t>.</a:t>
            </a:r>
          </a:p>
          <a:p>
            <a:r>
              <a:rPr lang="ru-RU" dirty="0"/>
              <a:t>3. Одним </a:t>
            </a:r>
            <a:r>
              <a:rPr lang="ru-RU" dirty="0" err="1"/>
              <a:t>ключовим</a:t>
            </a:r>
            <a:r>
              <a:rPr lang="ru-RU" dirty="0"/>
              <a:t> словом </a:t>
            </a:r>
            <a:r>
              <a:rPr lang="ru-RU" dirty="0" err="1">
                <a:solidFill>
                  <a:srgbClr val="0070C0"/>
                </a:solidFill>
              </a:rPr>
              <a:t>auto</a:t>
            </a:r>
            <a:r>
              <a:rPr lang="ru-RU" dirty="0"/>
              <a:t> - </a:t>
            </a:r>
            <a:r>
              <a:rPr lang="ru-RU" dirty="0" err="1"/>
              <a:t>вихідний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зображення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09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216" y="44624"/>
            <a:ext cx="23762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backgrounds.html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44624"/>
            <a:ext cx="8856984" cy="1015663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E{ background-size: </a:t>
            </a:r>
            <a:r>
              <a:rPr lang="en-US" dirty="0">
                <a:solidFill>
                  <a:srgbClr val="C00000"/>
                </a:solidFill>
              </a:rPr>
              <a:t>contain</a:t>
            </a:r>
            <a:r>
              <a:rPr lang="en-US" dirty="0"/>
              <a:t>; }</a:t>
            </a:r>
          </a:p>
          <a:p>
            <a:r>
              <a:rPr lang="ru-RU" dirty="0" err="1">
                <a:solidFill>
                  <a:srgbClr val="0070C0"/>
                </a:solidFill>
              </a:rPr>
              <a:t>Изображення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масштабується</a:t>
            </a:r>
            <a:r>
              <a:rPr lang="ru-RU" dirty="0">
                <a:solidFill>
                  <a:srgbClr val="0070C0"/>
                </a:solidFill>
              </a:rPr>
              <a:t> до максимально </a:t>
            </a:r>
            <a:r>
              <a:rPr lang="ru-RU" dirty="0" err="1">
                <a:solidFill>
                  <a:srgbClr val="0070C0"/>
                </a:solidFill>
              </a:rPr>
              <a:t>можливого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розміру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ru-RU" dirty="0" err="1">
                <a:solidFill>
                  <a:srgbClr val="0070C0"/>
                </a:solidFill>
              </a:rPr>
              <a:t>що</a:t>
            </a:r>
            <a:r>
              <a:rPr lang="ru-RU" dirty="0">
                <a:solidFill>
                  <a:srgbClr val="0070C0"/>
                </a:solidFill>
              </a:rPr>
              <a:t> не </a:t>
            </a:r>
            <a:r>
              <a:rPr lang="ru-RU" dirty="0" err="1">
                <a:solidFill>
                  <a:srgbClr val="0070C0"/>
                </a:solidFill>
              </a:rPr>
              <a:t>перевищує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висоти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або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ширини</a:t>
            </a:r>
            <a:r>
              <a:rPr lang="ru-RU" dirty="0">
                <a:solidFill>
                  <a:srgbClr val="0070C0"/>
                </a:solidFill>
              </a:rPr>
              <a:t> контейнера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124744"/>
            <a:ext cx="8856984" cy="1015663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E{ background-size: </a:t>
            </a:r>
            <a:r>
              <a:rPr lang="en-US" dirty="0">
                <a:solidFill>
                  <a:srgbClr val="C00000"/>
                </a:solidFill>
              </a:rPr>
              <a:t>cover</a:t>
            </a:r>
            <a:r>
              <a:rPr lang="en-US" dirty="0"/>
              <a:t>; }</a:t>
            </a:r>
            <a:endParaRPr lang="ru-RU" dirty="0"/>
          </a:p>
          <a:p>
            <a:r>
              <a:rPr lang="ru-RU" dirty="0" err="1">
                <a:solidFill>
                  <a:srgbClr val="0070C0"/>
                </a:solidFill>
              </a:rPr>
              <a:t>Зображення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масштабується</a:t>
            </a:r>
            <a:r>
              <a:rPr lang="ru-RU" dirty="0">
                <a:solidFill>
                  <a:srgbClr val="0070C0"/>
                </a:solidFill>
              </a:rPr>
              <a:t> до </a:t>
            </a:r>
            <a:r>
              <a:rPr lang="ru-RU" dirty="0" err="1">
                <a:solidFill>
                  <a:srgbClr val="0070C0"/>
                </a:solidFill>
              </a:rPr>
              <a:t>більшого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значення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висоти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або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ширини</a:t>
            </a:r>
            <a:r>
              <a:rPr lang="ru-RU" dirty="0">
                <a:solidFill>
                  <a:srgbClr val="0070C0"/>
                </a:solidFill>
              </a:rPr>
              <a:t> контейнера.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7488832" cy="41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8224" y="64436"/>
            <a:ext cx="23762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backgrounds.html</a:t>
            </a:r>
            <a:endParaRPr lang="ru-RU" b="1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107504" y="52084"/>
            <a:ext cx="3240360" cy="41805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92696"/>
            <a:ext cx="8856984" cy="954107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E{ background-clip: keyword; }</a:t>
            </a:r>
            <a:endParaRPr lang="ru-RU" dirty="0"/>
          </a:p>
          <a:p>
            <a:r>
              <a:rPr lang="ru-RU" sz="1800" dirty="0" err="1"/>
              <a:t>Визначає</a:t>
            </a:r>
            <a:r>
              <a:rPr lang="ru-RU" sz="1800" dirty="0"/>
              <a:t>, </a:t>
            </a:r>
            <a:r>
              <a:rPr lang="ru-RU" sz="1800" dirty="0" err="1"/>
              <a:t>якою</a:t>
            </a:r>
            <a:r>
              <a:rPr lang="ru-RU" sz="1800" dirty="0"/>
              <a:t> </a:t>
            </a:r>
            <a:r>
              <a:rPr lang="ru-RU" sz="1800" dirty="0" err="1"/>
              <a:t>частиною</a:t>
            </a:r>
            <a:r>
              <a:rPr lang="ru-RU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box-</a:t>
            </a:r>
            <a:r>
              <a:rPr lang="ru-RU" sz="1800" dirty="0" err="1">
                <a:solidFill>
                  <a:srgbClr val="0070C0"/>
                </a:solidFill>
              </a:rPr>
              <a:t>моделі</a:t>
            </a:r>
            <a:r>
              <a:rPr lang="ru-RU" sz="1800" dirty="0">
                <a:solidFill>
                  <a:srgbClr val="0070C0"/>
                </a:solidFill>
              </a:rPr>
              <a:t> </a:t>
            </a:r>
            <a:r>
              <a:rPr lang="ru-RU" sz="1800" dirty="0" err="1"/>
              <a:t>обмежений</a:t>
            </a:r>
            <a:r>
              <a:rPr lang="ru-RU" sz="1800" dirty="0"/>
              <a:t> фон</a:t>
            </a:r>
          </a:p>
          <a:p>
            <a:r>
              <a:rPr lang="ru-RU" sz="1800" dirty="0"/>
              <a:t>За </a:t>
            </a:r>
            <a:r>
              <a:rPr lang="ru-RU" sz="1800" dirty="0" err="1"/>
              <a:t>замовчуванням</a:t>
            </a:r>
            <a:r>
              <a:rPr lang="ru-RU" sz="1800" dirty="0"/>
              <a:t> </a:t>
            </a:r>
            <a:r>
              <a:rPr lang="ru-RU" sz="1800" dirty="0" err="1"/>
              <a:t>використовується</a:t>
            </a:r>
            <a:r>
              <a:rPr lang="ru-RU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padding-box</a:t>
            </a:r>
            <a:endParaRPr lang="ru-RU" sz="1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30" y="1988840"/>
            <a:ext cx="8844557" cy="707886"/>
          </a:xfrm>
          <a:prstGeom prst="rect">
            <a:avLst/>
          </a:prstGeom>
          <a:solidFill>
            <a:schemeClr val="bg1">
              <a:lumMod val="6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keyword</a:t>
            </a:r>
            <a:endParaRPr lang="ru-RU" dirty="0"/>
          </a:p>
          <a:p>
            <a:r>
              <a:rPr lang="ru-RU" dirty="0" err="1">
                <a:solidFill>
                  <a:srgbClr val="C00000"/>
                </a:solidFill>
              </a:rPr>
              <a:t>content-box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 |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padding-box</a:t>
            </a:r>
            <a:r>
              <a:rPr lang="ru-RU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| 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border-box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0805"/>
            <a:ext cx="9144000" cy="11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44208" y="64436"/>
            <a:ext cx="25202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backgrounds.html</a:t>
            </a:r>
            <a:endParaRPr lang="ru-RU" b="1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107504" y="52084"/>
            <a:ext cx="3240360" cy="41805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1728" y="2060848"/>
            <a:ext cx="8712968" cy="2431435"/>
          </a:xfrm>
          <a:prstGeom prst="rect">
            <a:avLst/>
          </a:prstGeom>
          <a:solidFill>
            <a:schemeClr val="bg1">
              <a:lumMod val="6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keyword</a:t>
            </a:r>
            <a:endParaRPr lang="ru-RU" dirty="0"/>
          </a:p>
          <a:p>
            <a:r>
              <a:rPr lang="ru-RU" dirty="0" err="1">
                <a:solidFill>
                  <a:srgbClr val="C00000"/>
                </a:solidFill>
              </a:rPr>
              <a:t>padding-box</a:t>
            </a:r>
            <a:r>
              <a:rPr lang="en-US" dirty="0">
                <a:solidFill>
                  <a:srgbClr val="C00000"/>
                </a:solidFill>
              </a:rPr>
              <a:t> - </a:t>
            </a:r>
            <a:r>
              <a:rPr lang="ru-RU" sz="1800" dirty="0"/>
              <a:t>фон </a:t>
            </a:r>
            <a:r>
              <a:rPr lang="ru-RU" sz="1800" dirty="0" err="1"/>
              <a:t>позиціонується</a:t>
            </a:r>
            <a:r>
              <a:rPr lang="ru-RU" sz="1800" dirty="0"/>
              <a:t> </a:t>
            </a:r>
            <a:r>
              <a:rPr lang="ru-RU" sz="1800" dirty="0" err="1"/>
              <a:t>щодо</a:t>
            </a:r>
            <a:r>
              <a:rPr lang="ru-RU" sz="1800" dirty="0"/>
              <a:t> краю</a:t>
            </a:r>
          </a:p>
          <a:p>
            <a:r>
              <a:rPr lang="ru-RU" sz="1800" dirty="0"/>
              <a:t>                </a:t>
            </a:r>
            <a:r>
              <a:rPr lang="ru-RU" sz="1800" dirty="0" err="1"/>
              <a:t>елемента</a:t>
            </a:r>
            <a:r>
              <a:rPr lang="ru-RU" sz="1800" dirty="0"/>
              <a:t> з </a:t>
            </a:r>
            <a:r>
              <a:rPr lang="ru-RU" sz="1800" dirty="0" err="1"/>
              <a:t>урахуванням</a:t>
            </a:r>
            <a:r>
              <a:rPr lang="ru-RU" sz="1800" dirty="0"/>
              <a:t> </a:t>
            </a:r>
            <a:r>
              <a:rPr lang="ru-RU" sz="1800" dirty="0" err="1"/>
              <a:t>ширини</a:t>
            </a:r>
            <a:r>
              <a:rPr lang="ru-RU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border</a:t>
            </a:r>
            <a:endParaRPr lang="ru-RU" sz="1800" dirty="0">
              <a:solidFill>
                <a:srgbClr val="0070C0"/>
              </a:solidFill>
            </a:endParaRPr>
          </a:p>
          <a:p>
            <a:r>
              <a:rPr lang="ru-RU" dirty="0" err="1">
                <a:solidFill>
                  <a:srgbClr val="C00000"/>
                </a:solidFill>
              </a:rPr>
              <a:t>border-box</a:t>
            </a:r>
            <a:r>
              <a:rPr lang="en-US" dirty="0">
                <a:solidFill>
                  <a:srgbClr val="C00000"/>
                </a:solidFill>
              </a:rPr>
              <a:t> -  </a:t>
            </a:r>
            <a:r>
              <a:rPr lang="ru-RU" sz="1800" dirty="0"/>
              <a:t>фон </a:t>
            </a:r>
            <a:r>
              <a:rPr lang="ru-RU" sz="1800" dirty="0" err="1"/>
              <a:t>позиціонується</a:t>
            </a:r>
            <a:r>
              <a:rPr lang="ru-RU" sz="1800" dirty="0"/>
              <a:t> </a:t>
            </a:r>
            <a:r>
              <a:rPr lang="ru-RU" sz="1800" dirty="0" err="1"/>
              <a:t>щодо</a:t>
            </a:r>
            <a:r>
              <a:rPr lang="ru-RU" sz="1800" dirty="0"/>
              <a:t> кордону,</a:t>
            </a:r>
          </a:p>
          <a:p>
            <a:r>
              <a:rPr lang="ru-RU" sz="1800" dirty="0"/>
              <a:t>                при </a:t>
            </a:r>
            <a:r>
              <a:rPr lang="ru-RU" sz="1800" dirty="0" err="1"/>
              <a:t>цьому</a:t>
            </a:r>
            <a:r>
              <a:rPr lang="ru-RU" sz="1800" dirty="0"/>
              <a:t> </a:t>
            </a:r>
            <a:r>
              <a:rPr lang="ru-RU" sz="1800" dirty="0" err="1"/>
              <a:t>лінія</a:t>
            </a:r>
            <a:r>
              <a:rPr lang="ru-RU" sz="1800" dirty="0"/>
              <a:t> кордону </a:t>
            </a:r>
            <a:r>
              <a:rPr lang="ru-RU" sz="1800" dirty="0" err="1"/>
              <a:t>може</a:t>
            </a:r>
            <a:r>
              <a:rPr lang="ru-RU" sz="1800" dirty="0"/>
              <a:t> </a:t>
            </a:r>
            <a:r>
              <a:rPr lang="ru-RU" sz="1800" dirty="0" err="1"/>
              <a:t>перекривати</a:t>
            </a:r>
            <a:endParaRPr lang="ru-RU" sz="1800" dirty="0"/>
          </a:p>
          <a:p>
            <a:r>
              <a:rPr lang="ru-RU" sz="1800" dirty="0"/>
              <a:t>                </a:t>
            </a:r>
            <a:r>
              <a:rPr lang="ru-RU" sz="1800" dirty="0" err="1"/>
              <a:t>зображення</a:t>
            </a:r>
            <a:endParaRPr lang="en-US" sz="1800" dirty="0"/>
          </a:p>
          <a:p>
            <a:r>
              <a:rPr lang="ru-RU" dirty="0" err="1">
                <a:solidFill>
                  <a:srgbClr val="C00000"/>
                </a:solidFill>
              </a:rPr>
              <a:t>content-box</a:t>
            </a:r>
            <a:r>
              <a:rPr lang="ru-RU" dirty="0">
                <a:solidFill>
                  <a:srgbClr val="C00000"/>
                </a:solidFill>
              </a:rPr>
              <a:t> - </a:t>
            </a:r>
            <a:r>
              <a:rPr lang="ru-RU" sz="1800" dirty="0"/>
              <a:t>фон </a:t>
            </a:r>
            <a:r>
              <a:rPr lang="ru-RU" sz="1800" dirty="0" err="1"/>
              <a:t>позиціонується</a:t>
            </a:r>
            <a:r>
              <a:rPr lang="ru-RU" sz="1800" dirty="0"/>
              <a:t> </a:t>
            </a:r>
            <a:r>
              <a:rPr lang="ru-RU" sz="1800" dirty="0" err="1"/>
              <a:t>щодо</a:t>
            </a:r>
            <a:endParaRPr lang="ru-RU" sz="1800" dirty="0"/>
          </a:p>
          <a:p>
            <a:r>
              <a:rPr lang="ru-RU" sz="1800" dirty="0"/>
              <a:t>                </a:t>
            </a:r>
            <a:r>
              <a:rPr lang="ru-RU" sz="1800" dirty="0" err="1"/>
              <a:t>вмісту</a:t>
            </a:r>
            <a:r>
              <a:rPr lang="ru-RU" sz="1800" dirty="0"/>
              <a:t> </a:t>
            </a:r>
            <a:r>
              <a:rPr lang="ru-RU" sz="1800" dirty="0" err="1"/>
              <a:t>елемента</a:t>
            </a:r>
            <a:endParaRPr lang="ru-RU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71936" y="548680"/>
            <a:ext cx="8856984" cy="677108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E{ background-origin: keyword; } </a:t>
            </a:r>
          </a:p>
          <a:p>
            <a:r>
              <a:rPr lang="ru-RU" sz="1800" dirty="0" err="1"/>
              <a:t>Визначає</a:t>
            </a:r>
            <a:r>
              <a:rPr lang="ru-RU" sz="1800" dirty="0"/>
              <a:t> область </a:t>
            </a:r>
            <a:r>
              <a:rPr lang="ru-RU" sz="1800" dirty="0" err="1"/>
              <a:t>позиціонування</a:t>
            </a:r>
            <a:r>
              <a:rPr lang="ru-RU" sz="1800" dirty="0"/>
              <a:t> фонового </a:t>
            </a:r>
            <a:r>
              <a:rPr lang="ru-RU" sz="1800" dirty="0" err="1"/>
              <a:t>малюнка</a:t>
            </a:r>
            <a:r>
              <a:rPr lang="ru-RU" sz="1800" dirty="0"/>
              <a:t>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30462"/>
            <a:ext cx="8821416" cy="70788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не </a:t>
            </a:r>
            <a:r>
              <a:rPr lang="ru-RU" dirty="0" err="1"/>
              <a:t>застосовується</a:t>
            </a:r>
            <a:r>
              <a:rPr lang="ru-RU" dirty="0"/>
              <a:t>, коли </a:t>
            </a:r>
            <a:r>
              <a:rPr lang="ru-RU" dirty="0" err="1"/>
              <a:t>значення</a:t>
            </a:r>
            <a:endParaRPr lang="en-US" dirty="0"/>
          </a:p>
          <a:p>
            <a:r>
              <a:rPr lang="ru-RU" dirty="0" err="1">
                <a:solidFill>
                  <a:srgbClr val="0070C0"/>
                </a:solidFill>
              </a:rPr>
              <a:t>background-attachment</a:t>
            </a:r>
            <a:r>
              <a:rPr lang="ru-RU" dirty="0"/>
              <a:t> задано як </a:t>
            </a:r>
            <a:r>
              <a:rPr lang="ru-RU" dirty="0" err="1">
                <a:solidFill>
                  <a:srgbClr val="0070C0"/>
                </a:solidFill>
              </a:rPr>
              <a:t>fixed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67723"/>
            <a:ext cx="6840760" cy="21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44624"/>
            <a:ext cx="4464496" cy="369332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консорціуму</a:t>
            </a:r>
            <a:r>
              <a:rPr lang="ru-RU" dirty="0"/>
              <a:t> </a:t>
            </a:r>
            <a:r>
              <a:rPr lang="en-US" dirty="0"/>
              <a:t>W3C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79511" y="548680"/>
            <a:ext cx="8856985" cy="5832648"/>
            <a:chOff x="179512" y="797894"/>
            <a:chExt cx="8856985" cy="5832648"/>
          </a:xfrm>
        </p:grpSpPr>
        <p:sp>
          <p:nvSpPr>
            <p:cNvPr id="9" name="Стрелка вправо 8"/>
            <p:cNvSpPr/>
            <p:nvPr/>
          </p:nvSpPr>
          <p:spPr>
            <a:xfrm rot="5400000">
              <a:off x="4427984" y="2547478"/>
              <a:ext cx="360040" cy="317256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94670" y="797894"/>
              <a:ext cx="8841826" cy="6794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FF0000"/>
                  </a:solidFill>
                </a:rPr>
                <a:t>Working Draft </a:t>
              </a:r>
              <a:r>
                <a:rPr lang="en-US" dirty="0">
                  <a:solidFill>
                    <a:schemeClr val="tx1"/>
                  </a:solidFill>
                </a:rPr>
                <a:t>- </a:t>
              </a:r>
              <a:r>
                <a:rPr lang="ru-RU" dirty="0">
                  <a:solidFill>
                    <a:schemeClr val="tx1"/>
                  </a:solidFill>
                </a:rPr>
                <a:t>документ </a:t>
              </a:r>
              <a:r>
                <a:rPr lang="ru-RU" dirty="0" err="1">
                  <a:solidFill>
                    <a:schemeClr val="tx1"/>
                  </a:solidFill>
                </a:rPr>
                <a:t>опублікований</a:t>
              </a:r>
              <a:r>
                <a:rPr lang="ru-RU" dirty="0">
                  <a:solidFill>
                    <a:schemeClr val="tx1"/>
                  </a:solidFill>
                </a:rPr>
                <a:t> та </a:t>
              </a:r>
              <a:r>
                <a:rPr lang="ru-RU" dirty="0" err="1">
                  <a:solidFill>
                    <a:schemeClr val="tx1"/>
                  </a:solidFill>
                </a:rPr>
                <a:t>готовий</a:t>
              </a:r>
              <a:r>
                <a:rPr lang="ru-RU" dirty="0">
                  <a:solidFill>
                    <a:schemeClr val="tx1"/>
                  </a:solidFill>
                </a:rPr>
                <a:t> до </a:t>
              </a:r>
              <a:r>
                <a:rPr lang="ru-RU" dirty="0" err="1">
                  <a:solidFill>
                    <a:schemeClr val="tx1"/>
                  </a:solidFill>
                </a:rPr>
                <a:t>рецензування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серед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творців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браузерів</a:t>
              </a:r>
              <a:r>
                <a:rPr lang="ru-RU" dirty="0">
                  <a:solidFill>
                    <a:schemeClr val="tx1"/>
                  </a:solidFill>
                </a:rPr>
                <a:t>, </a:t>
              </a:r>
              <a:r>
                <a:rPr lang="ru-RU" dirty="0" err="1">
                  <a:solidFill>
                    <a:schemeClr val="tx1"/>
                  </a:solidFill>
                </a:rPr>
                <a:t>робочих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груп</a:t>
              </a:r>
              <a:r>
                <a:rPr lang="ru-RU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82314" y="1865572"/>
              <a:ext cx="8854182" cy="66051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LastCall</a:t>
              </a:r>
              <a:r>
                <a:rPr lang="ru-RU" dirty="0">
                  <a:solidFill>
                    <a:schemeClr val="tx1"/>
                  </a:solidFill>
                </a:rPr>
                <a:t> - </a:t>
              </a:r>
              <a:r>
                <a:rPr lang="ru-RU" dirty="0" err="1">
                  <a:solidFill>
                    <a:schemeClr val="tx1"/>
                  </a:solidFill>
                </a:rPr>
                <a:t>розгляд</a:t>
              </a:r>
              <a:r>
                <a:rPr lang="ru-RU" dirty="0">
                  <a:solidFill>
                    <a:schemeClr val="tx1"/>
                  </a:solidFill>
                </a:rPr>
                <a:t> документа </a:t>
              </a:r>
              <a:r>
                <a:rPr lang="ru-RU" dirty="0" err="1">
                  <a:solidFill>
                    <a:schemeClr val="tx1"/>
                  </a:solidFill>
                </a:rPr>
                <a:t>майже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закінчено</a:t>
              </a:r>
              <a:r>
                <a:rPr lang="ru-RU" dirty="0">
                  <a:solidFill>
                    <a:schemeClr val="tx1"/>
                  </a:solidFill>
                </a:rPr>
                <a:t> і </a:t>
              </a:r>
              <a:r>
                <a:rPr lang="ru-RU" dirty="0" err="1">
                  <a:solidFill>
                    <a:schemeClr val="tx1"/>
                  </a:solidFill>
                </a:rPr>
                <a:t>він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готовий</a:t>
              </a:r>
              <a:r>
                <a:rPr lang="ru-RU" dirty="0">
                  <a:solidFill>
                    <a:schemeClr val="tx1"/>
                  </a:solidFill>
                </a:rPr>
                <a:t> для переходу на </a:t>
              </a:r>
              <a:r>
                <a:rPr lang="ru-RU" dirty="0" err="1">
                  <a:solidFill>
                    <a:schemeClr val="tx1"/>
                  </a:solidFill>
                </a:rPr>
                <a:t>наступний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рівень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79512" y="2934384"/>
              <a:ext cx="8856984" cy="117587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FF0000"/>
                  </a:solidFill>
                </a:rPr>
                <a:t>Candidate Recommendation </a:t>
              </a:r>
              <a:r>
                <a:rPr lang="en-US" dirty="0">
                  <a:solidFill>
                    <a:schemeClr val="tx1"/>
                  </a:solidFill>
                </a:rPr>
                <a:t>- </a:t>
              </a:r>
              <a:r>
                <a:rPr lang="ru-RU" dirty="0">
                  <a:solidFill>
                    <a:schemeClr val="tx1"/>
                  </a:solidFill>
                </a:rPr>
                <a:t>у W3C </a:t>
              </a:r>
              <a:r>
                <a:rPr lang="ru-RU" dirty="0" err="1">
                  <a:solidFill>
                    <a:schemeClr val="tx1"/>
                  </a:solidFill>
                </a:rPr>
                <a:t>визнали</a:t>
              </a:r>
              <a:r>
                <a:rPr lang="ru-RU" dirty="0">
                  <a:solidFill>
                    <a:schemeClr val="tx1"/>
                  </a:solidFill>
                </a:rPr>
                <a:t> документ </a:t>
              </a:r>
              <a:r>
                <a:rPr lang="ru-RU" dirty="0" err="1">
                  <a:solidFill>
                    <a:schemeClr val="tx1"/>
                  </a:solidFill>
                </a:rPr>
                <a:t>осмисленим</a:t>
              </a:r>
              <a:r>
                <a:rPr lang="ru-RU" dirty="0">
                  <a:solidFill>
                    <a:schemeClr val="tx1"/>
                  </a:solidFill>
                </a:rPr>
                <a:t>, рецензентам не </a:t>
              </a:r>
              <a:r>
                <a:rPr lang="ru-RU" dirty="0" err="1">
                  <a:solidFill>
                    <a:schemeClr val="tx1"/>
                  </a:solidFill>
                </a:rPr>
                <a:t>вдалося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знайти</a:t>
              </a:r>
              <a:r>
                <a:rPr lang="ru-RU" dirty="0">
                  <a:solidFill>
                    <a:schemeClr val="tx1"/>
                  </a:solidFill>
                </a:rPr>
                <a:t> в </a:t>
              </a:r>
              <a:r>
                <a:rPr lang="ru-RU" dirty="0" err="1">
                  <a:solidFill>
                    <a:schemeClr val="tx1"/>
                  </a:solidFill>
                </a:rPr>
                <a:t>ньому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істотних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похибок</a:t>
              </a:r>
              <a:r>
                <a:rPr lang="ru-RU" dirty="0">
                  <a:solidFill>
                    <a:schemeClr val="tx1"/>
                  </a:solidFill>
                </a:rPr>
                <a:t>, і </a:t>
              </a:r>
              <a:r>
                <a:rPr lang="ru-RU" dirty="0" err="1">
                  <a:solidFill>
                    <a:schemeClr val="tx1"/>
                  </a:solidFill>
                </a:rPr>
                <a:t>всі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технічні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вимоги</a:t>
              </a:r>
              <a:r>
                <a:rPr lang="ru-RU" dirty="0">
                  <a:solidFill>
                    <a:schemeClr val="tx1"/>
                  </a:solidFill>
                </a:rPr>
                <a:t> в </a:t>
              </a:r>
              <a:r>
                <a:rPr lang="ru-RU" dirty="0" err="1">
                  <a:solidFill>
                    <a:schemeClr val="tx1"/>
                  </a:solidFill>
                </a:rPr>
                <a:t>ньому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дотримані</a:t>
              </a:r>
              <a:r>
                <a:rPr lang="ru-RU" dirty="0">
                  <a:solidFill>
                    <a:schemeClr val="tx1"/>
                  </a:solidFill>
                </a:rPr>
                <a:t>, </a:t>
              </a:r>
              <a:r>
                <a:rPr lang="ru-RU" dirty="0" err="1">
                  <a:solidFill>
                    <a:schemeClr val="tx1"/>
                  </a:solidFill>
                </a:rPr>
                <a:t>виробники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можуть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реалізовувати</a:t>
              </a:r>
              <a:r>
                <a:rPr lang="ru-RU" dirty="0">
                  <a:solidFill>
                    <a:schemeClr val="tx1"/>
                  </a:solidFill>
                </a:rPr>
                <a:t> модуль у </a:t>
              </a:r>
              <a:r>
                <a:rPr lang="ru-RU" dirty="0" err="1">
                  <a:solidFill>
                    <a:schemeClr val="tx1"/>
                  </a:solidFill>
                </a:rPr>
                <a:t>своїх</a:t>
              </a:r>
              <a:r>
                <a:rPr lang="ru-RU" dirty="0">
                  <a:solidFill>
                    <a:schemeClr val="tx1"/>
                  </a:solidFill>
                </a:rPr>
                <a:t> браузерах.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79512" y="4532064"/>
              <a:ext cx="8856984" cy="123438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Proposed Recommendation</a:t>
              </a:r>
              <a:r>
                <a:rPr lang="ru-RU" dirty="0">
                  <a:solidFill>
                    <a:schemeClr val="tx1"/>
                  </a:solidFill>
                </a:rPr>
                <a:t> - модуль </a:t>
              </a:r>
              <a:r>
                <a:rPr lang="ru-RU" dirty="0" err="1">
                  <a:solidFill>
                    <a:schemeClr val="tx1"/>
                  </a:solidFill>
                </a:rPr>
                <a:t>реалізований</a:t>
              </a:r>
              <a:r>
                <a:rPr lang="ru-RU" dirty="0">
                  <a:solidFill>
                    <a:schemeClr val="tx1"/>
                  </a:solidFill>
                </a:rPr>
                <a:t> не </a:t>
              </a:r>
              <a:r>
                <a:rPr lang="ru-RU" dirty="0" err="1">
                  <a:solidFill>
                    <a:schemeClr val="tx1"/>
                  </a:solidFill>
                </a:rPr>
                <a:t>менш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ніж</a:t>
              </a:r>
              <a:r>
                <a:rPr lang="ru-RU" dirty="0">
                  <a:solidFill>
                    <a:schemeClr val="tx1"/>
                  </a:solidFill>
                </a:rPr>
                <a:t> у 2-х браузерах та проблем не </a:t>
              </a:r>
              <a:r>
                <a:rPr lang="ru-RU" dirty="0" err="1">
                  <a:solidFill>
                    <a:schemeClr val="tx1"/>
                  </a:solidFill>
                </a:rPr>
                <a:t>виявлено</a:t>
              </a:r>
              <a:r>
                <a:rPr lang="ru-RU" dirty="0">
                  <a:solidFill>
                    <a:schemeClr val="tx1"/>
                  </a:solidFill>
                </a:rPr>
                <a:t>. Документ </a:t>
              </a:r>
              <a:r>
                <a:rPr lang="ru-RU" dirty="0" err="1">
                  <a:solidFill>
                    <a:schemeClr val="tx1"/>
                  </a:solidFill>
                </a:rPr>
                <a:t>посилається</a:t>
              </a:r>
              <a:r>
                <a:rPr lang="ru-RU" dirty="0">
                  <a:solidFill>
                    <a:schemeClr val="tx1"/>
                  </a:solidFill>
                </a:rPr>
                <a:t> на </a:t>
              </a:r>
              <a:r>
                <a:rPr lang="ru-RU" dirty="0" err="1">
                  <a:solidFill>
                    <a:schemeClr val="tx1"/>
                  </a:solidFill>
                </a:rPr>
                <a:t>схвалення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rgbClr val="0070C0"/>
                  </a:solidFill>
                </a:rPr>
                <a:t>W3C Advisory Committee</a:t>
              </a:r>
              <a:r>
                <a:rPr lang="ru-RU" b="1" dirty="0">
                  <a:solidFill>
                    <a:srgbClr val="0070C0"/>
                  </a:solidFill>
                </a:rPr>
                <a:t> </a:t>
              </a:r>
              <a:r>
                <a:rPr lang="ru-RU" dirty="0">
                  <a:solidFill>
                    <a:schemeClr val="tx1"/>
                  </a:solidFill>
                </a:rPr>
                <a:t>(</a:t>
              </a:r>
              <a:r>
                <a:rPr lang="ru-RU" dirty="0" err="1">
                  <a:solidFill>
                    <a:schemeClr val="tx1"/>
                  </a:solidFill>
                </a:rPr>
                <a:t>Консультативний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комітет</a:t>
              </a:r>
              <a:r>
                <a:rPr lang="ru-RU" dirty="0">
                  <a:solidFill>
                    <a:schemeClr val="tx1"/>
                  </a:solidFill>
                </a:rPr>
                <a:t> W3C) </a:t>
              </a:r>
              <a:r>
                <a:rPr lang="ru-RU" dirty="0" err="1">
                  <a:solidFill>
                    <a:schemeClr val="tx1"/>
                  </a:solidFill>
                </a:rPr>
                <a:t>Якщо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комітет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схвалив</a:t>
              </a:r>
              <a:r>
                <a:rPr lang="ru-RU" dirty="0">
                  <a:solidFill>
                    <a:schemeClr val="tx1"/>
                  </a:solidFill>
                </a:rPr>
                <a:t> модуль – </a:t>
              </a:r>
              <a:r>
                <a:rPr lang="ru-RU" dirty="0" err="1">
                  <a:solidFill>
                    <a:schemeClr val="tx1"/>
                  </a:solidFill>
                </a:rPr>
                <a:t>перехід</a:t>
              </a:r>
              <a:r>
                <a:rPr lang="ru-RU" dirty="0">
                  <a:solidFill>
                    <a:schemeClr val="tx1"/>
                  </a:solidFill>
                </a:rPr>
                <a:t> на </a:t>
              </a:r>
              <a:r>
                <a:rPr lang="ru-RU" dirty="0" err="1">
                  <a:solidFill>
                    <a:schemeClr val="tx1"/>
                  </a:solidFill>
                </a:rPr>
                <a:t>наступний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ru-RU" dirty="0" err="1">
                  <a:solidFill>
                    <a:schemeClr val="tx1"/>
                  </a:solidFill>
                </a:rPr>
                <a:t>рівень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Стрелка вправо 10"/>
            <p:cNvSpPr/>
            <p:nvPr/>
          </p:nvSpPr>
          <p:spPr>
            <a:xfrm rot="5400000">
              <a:off x="4392262" y="4158549"/>
              <a:ext cx="413830" cy="317256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93233" y="6198494"/>
              <a:ext cx="8843264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Recommendation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Стрелка вправо 12"/>
            <p:cNvSpPr/>
            <p:nvPr/>
          </p:nvSpPr>
          <p:spPr>
            <a:xfrm rot="5400000">
              <a:off x="4426953" y="5795634"/>
              <a:ext cx="344448" cy="317256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трелка вправо 13"/>
            <p:cNvSpPr/>
            <p:nvPr/>
          </p:nvSpPr>
          <p:spPr>
            <a:xfrm rot="5400000">
              <a:off x="4391479" y="1515699"/>
              <a:ext cx="379086" cy="317256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8278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2160240" cy="418058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rgba</a:t>
            </a:r>
            <a:r>
              <a:rPr lang="en-US" sz="1800" dirty="0"/>
              <a:t> ()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77529"/>
            <a:ext cx="5328592" cy="40011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rgba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 0,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0,   0,    0.5  );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1403648" y="1124745"/>
            <a:ext cx="576064" cy="1043720"/>
            <a:chOff x="3275856" y="1700809"/>
            <a:chExt cx="576064" cy="1043720"/>
          </a:xfrm>
        </p:grpSpPr>
        <p:sp>
          <p:nvSpPr>
            <p:cNvPr id="5" name="TextBox 4"/>
            <p:cNvSpPr txBox="1"/>
            <p:nvPr/>
          </p:nvSpPr>
          <p:spPr>
            <a:xfrm>
              <a:off x="3275856" y="2375197"/>
              <a:ext cx="57606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/>
                <a:t> </a:t>
              </a:r>
              <a:r>
                <a:rPr lang="en-US" b="1" dirty="0"/>
                <a:t>R</a:t>
              </a:r>
              <a:endParaRPr lang="ru-RU" b="1" dirty="0"/>
            </a:p>
          </p:txBody>
        </p:sp>
        <p:cxnSp>
          <p:nvCxnSpPr>
            <p:cNvPr id="7" name="Прямая со стрелкой 6"/>
            <p:cNvCxnSpPr>
              <a:stCxn id="5" idx="0"/>
            </p:cNvCxnSpPr>
            <p:nvPr/>
          </p:nvCxnSpPr>
          <p:spPr>
            <a:xfrm flipH="1" flipV="1">
              <a:off x="3543436" y="1700809"/>
              <a:ext cx="20452" cy="674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2195736" y="1124744"/>
            <a:ext cx="576064" cy="1043720"/>
            <a:chOff x="1259632" y="1700809"/>
            <a:chExt cx="576064" cy="1043720"/>
          </a:xfrm>
        </p:grpSpPr>
        <p:sp>
          <p:nvSpPr>
            <p:cNvPr id="15" name="TextBox 14"/>
            <p:cNvSpPr txBox="1"/>
            <p:nvPr/>
          </p:nvSpPr>
          <p:spPr>
            <a:xfrm>
              <a:off x="1259632" y="2375197"/>
              <a:ext cx="57606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/>
                <a:t> </a:t>
              </a:r>
              <a:r>
                <a:rPr lang="en-US" b="1" dirty="0"/>
                <a:t>G</a:t>
              </a:r>
              <a:endParaRPr lang="ru-RU" b="1" dirty="0"/>
            </a:p>
          </p:txBody>
        </p:sp>
        <p:cxnSp>
          <p:nvCxnSpPr>
            <p:cNvPr id="16" name="Прямая со стрелкой 15"/>
            <p:cNvCxnSpPr>
              <a:stCxn id="15" idx="0"/>
            </p:cNvCxnSpPr>
            <p:nvPr/>
          </p:nvCxnSpPr>
          <p:spPr>
            <a:xfrm flipH="1" flipV="1">
              <a:off x="1527212" y="1700809"/>
              <a:ext cx="20452" cy="674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3707904" y="1124744"/>
            <a:ext cx="1440160" cy="1043720"/>
            <a:chOff x="5508104" y="1700808"/>
            <a:chExt cx="1440160" cy="1043720"/>
          </a:xfrm>
        </p:grpSpPr>
        <p:sp>
          <p:nvSpPr>
            <p:cNvPr id="18" name="TextBox 17"/>
            <p:cNvSpPr txBox="1"/>
            <p:nvPr/>
          </p:nvSpPr>
          <p:spPr>
            <a:xfrm>
              <a:off x="5508104" y="2375196"/>
              <a:ext cx="1440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b="1" dirty="0"/>
                <a:t> </a:t>
              </a:r>
              <a:r>
                <a:rPr lang="en-US" b="1" dirty="0"/>
                <a:t>opacity</a:t>
              </a:r>
              <a:endParaRPr lang="ru-RU" b="1" dirty="0"/>
            </a:p>
          </p:txBody>
        </p:sp>
        <p:cxnSp>
          <p:nvCxnSpPr>
            <p:cNvPr id="19" name="Прямая со стрелкой 18"/>
            <p:cNvCxnSpPr/>
            <p:nvPr/>
          </p:nvCxnSpPr>
          <p:spPr>
            <a:xfrm flipV="1">
              <a:off x="6170664" y="1700808"/>
              <a:ext cx="0" cy="674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2987824" y="1124744"/>
            <a:ext cx="576064" cy="1043720"/>
            <a:chOff x="1259632" y="1700809"/>
            <a:chExt cx="576064" cy="1043720"/>
          </a:xfrm>
        </p:grpSpPr>
        <p:sp>
          <p:nvSpPr>
            <p:cNvPr id="21" name="TextBox 20"/>
            <p:cNvSpPr txBox="1"/>
            <p:nvPr/>
          </p:nvSpPr>
          <p:spPr>
            <a:xfrm>
              <a:off x="1259632" y="2375197"/>
              <a:ext cx="57606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/>
                <a:t> </a:t>
              </a:r>
              <a:r>
                <a:rPr lang="en-US" b="1" dirty="0"/>
                <a:t>B</a:t>
              </a:r>
              <a:endParaRPr lang="ru-RU" b="1" dirty="0"/>
            </a:p>
          </p:txBody>
        </p:sp>
        <p:cxnSp>
          <p:nvCxnSpPr>
            <p:cNvPr id="27" name="Прямая со стрелкой 26"/>
            <p:cNvCxnSpPr>
              <a:stCxn id="21" idx="0"/>
            </p:cNvCxnSpPr>
            <p:nvPr/>
          </p:nvCxnSpPr>
          <p:spPr>
            <a:xfrm flipH="1" flipV="1">
              <a:off x="1527212" y="1700809"/>
              <a:ext cx="20452" cy="674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9" name="Прямоугольник 8"/>
          <p:cNvSpPr/>
          <p:nvPr/>
        </p:nvSpPr>
        <p:spPr>
          <a:xfrm>
            <a:off x="144016" y="3140968"/>
            <a:ext cx="8892480" cy="132343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.foo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moz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-box-shadow :10px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30px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rgba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(255, 0,  0, 0.8);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box-shadow : 3px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3px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10px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rgba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(255, 0,  0,  0.8);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20272" y="44624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border.html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639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2376264" cy="418058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/>
              <a:t> box-shadow</a:t>
            </a:r>
            <a:endParaRPr lang="ru-RU" sz="1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07504" y="1988840"/>
            <a:ext cx="8352928" cy="1479480"/>
            <a:chOff x="107504" y="764704"/>
            <a:chExt cx="8352928" cy="147948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7504" y="764704"/>
              <a:ext cx="8352928" cy="400110"/>
            </a:xfrm>
            <a:prstGeom prst="rect">
              <a:avLst/>
            </a:prstGeom>
            <a:solidFill>
              <a:srgbClr val="92D050">
                <a:alpha val="18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box-shadow : </a:t>
              </a:r>
              <a:r>
                <a:rPr lang="ru-RU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3px </a:t>
              </a:r>
              <a:r>
                <a:rPr lang="ru-RU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3px </a:t>
              </a:r>
              <a:r>
                <a:rPr lang="ru-RU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10px </a:t>
              </a:r>
              <a:r>
                <a:rPr lang="ru-RU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[5px]   black;</a:t>
              </a:r>
              <a:endPara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2422518" y="1196752"/>
              <a:ext cx="576064" cy="1043720"/>
              <a:chOff x="3275856" y="1700809"/>
              <a:chExt cx="576064" cy="10437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75856" y="2375197"/>
                <a:ext cx="576064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:r>
                  <a:rPr lang="en-US" b="1" dirty="0"/>
                  <a:t>X</a:t>
                </a:r>
                <a:endParaRPr lang="ru-RU" b="1" dirty="0"/>
              </a:p>
            </p:txBody>
          </p:sp>
          <p:cxnSp>
            <p:nvCxnSpPr>
              <p:cNvPr id="7" name="Прямая со стрелкой 6"/>
              <p:cNvCxnSpPr>
                <a:stCxn id="5" idx="0"/>
              </p:cNvCxnSpPr>
              <p:nvPr/>
            </p:nvCxnSpPr>
            <p:spPr>
              <a:xfrm flipH="1" flipV="1">
                <a:off x="3543436" y="1700809"/>
                <a:ext cx="20452" cy="6743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14" name="Группа 13"/>
            <p:cNvGrpSpPr/>
            <p:nvPr/>
          </p:nvGrpSpPr>
          <p:grpSpPr>
            <a:xfrm>
              <a:off x="3491880" y="1196752"/>
              <a:ext cx="576064" cy="1043720"/>
              <a:chOff x="3275856" y="1700809"/>
              <a:chExt cx="576064" cy="10437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75856" y="2375197"/>
                <a:ext cx="576064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:r>
                  <a:rPr lang="en-US" b="1" dirty="0"/>
                  <a:t>Y</a:t>
                </a:r>
                <a:endParaRPr lang="ru-RU" b="1" dirty="0"/>
              </a:p>
            </p:txBody>
          </p:sp>
          <p:cxnSp>
            <p:nvCxnSpPr>
              <p:cNvPr id="16" name="Прямая со стрелкой 15"/>
              <p:cNvCxnSpPr>
                <a:stCxn id="15" idx="0"/>
              </p:cNvCxnSpPr>
              <p:nvPr/>
            </p:nvCxnSpPr>
            <p:spPr>
              <a:xfrm flipH="1" flipV="1">
                <a:off x="3543436" y="1700809"/>
                <a:ext cx="20452" cy="6743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24" name="Группа 23"/>
            <p:cNvGrpSpPr/>
            <p:nvPr/>
          </p:nvGrpSpPr>
          <p:grpSpPr>
            <a:xfrm>
              <a:off x="4283968" y="1200464"/>
              <a:ext cx="1080120" cy="1043720"/>
              <a:chOff x="5508104" y="1700808"/>
              <a:chExt cx="1080120" cy="10437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508104" y="2375196"/>
                <a:ext cx="1080120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:r>
                  <a:rPr lang="en-US" b="1" dirty="0"/>
                  <a:t>blur</a:t>
                </a:r>
                <a:endParaRPr lang="ru-RU" b="1" dirty="0"/>
              </a:p>
            </p:txBody>
          </p:sp>
          <p:cxnSp>
            <p:nvCxnSpPr>
              <p:cNvPr id="19" name="Прямая со стрелкой 18"/>
              <p:cNvCxnSpPr>
                <a:stCxn id="18" idx="0"/>
              </p:cNvCxnSpPr>
              <p:nvPr/>
            </p:nvCxnSpPr>
            <p:spPr>
              <a:xfrm flipV="1">
                <a:off x="6048164" y="1700808"/>
                <a:ext cx="0" cy="6743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25" name="Группа 24"/>
            <p:cNvGrpSpPr/>
            <p:nvPr/>
          </p:nvGrpSpPr>
          <p:grpSpPr>
            <a:xfrm>
              <a:off x="5652120" y="1200464"/>
              <a:ext cx="1008112" cy="1043720"/>
              <a:chOff x="6876256" y="1700808"/>
              <a:chExt cx="1008112" cy="104372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876256" y="2375196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spread</a:t>
                </a:r>
                <a:endParaRPr lang="ru-RU" b="1" dirty="0"/>
              </a:p>
            </p:txBody>
          </p:sp>
          <p:cxnSp>
            <p:nvCxnSpPr>
              <p:cNvPr id="23" name="Прямая со стрелкой 22"/>
              <p:cNvCxnSpPr>
                <a:stCxn id="22" idx="0"/>
              </p:cNvCxnSpPr>
              <p:nvPr/>
            </p:nvCxnSpPr>
            <p:spPr>
              <a:xfrm flipV="1">
                <a:off x="7380312" y="1700808"/>
                <a:ext cx="0" cy="6743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20" name="Группа 19"/>
            <p:cNvGrpSpPr/>
            <p:nvPr/>
          </p:nvGrpSpPr>
          <p:grpSpPr>
            <a:xfrm>
              <a:off x="6948264" y="1196752"/>
              <a:ext cx="1008112" cy="1043720"/>
              <a:chOff x="6876256" y="1700808"/>
              <a:chExt cx="1008112" cy="104372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876256" y="2375196"/>
                <a:ext cx="1008112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:r>
                  <a:rPr lang="en-US" b="1" dirty="0"/>
                  <a:t>color</a:t>
                </a:r>
                <a:endParaRPr lang="ru-RU" b="1" dirty="0"/>
              </a:p>
            </p:txBody>
          </p:sp>
          <p:cxnSp>
            <p:nvCxnSpPr>
              <p:cNvPr id="28" name="Прямая со стрелкой 27"/>
              <p:cNvCxnSpPr/>
              <p:nvPr/>
            </p:nvCxnSpPr>
            <p:spPr>
              <a:xfrm flipV="1">
                <a:off x="7348038" y="1700808"/>
                <a:ext cx="0" cy="6743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sp>
        <p:nvSpPr>
          <p:cNvPr id="6" name="TextBox 5"/>
          <p:cNvSpPr txBox="1"/>
          <p:nvPr/>
        </p:nvSpPr>
        <p:spPr>
          <a:xfrm>
            <a:off x="107504" y="764704"/>
            <a:ext cx="878497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box-shadow:</a:t>
            </a:r>
            <a:r>
              <a:rPr lang="en-US" b="1" dirty="0">
                <a:solidFill>
                  <a:schemeClr val="accent2"/>
                </a:solidFill>
              </a:rPr>
              <a:t> none | &lt;shadow&gt; [,&lt;shadow&gt;]*</a:t>
            </a:r>
            <a:r>
              <a:rPr lang="en-US" dirty="0"/>
              <a:t>  </a:t>
            </a:r>
          </a:p>
          <a:p>
            <a:r>
              <a:rPr lang="ru-RU" b="1" dirty="0"/>
              <a:t>де  </a:t>
            </a:r>
            <a:r>
              <a:rPr lang="en-US" b="1" dirty="0"/>
              <a:t>shadow</a:t>
            </a:r>
            <a:r>
              <a:rPr lang="ru-RU" b="1" dirty="0"/>
              <a:t>  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inset? &amp;&amp; [ &lt;x&gt; &lt;y&gt; &lt;blur-radius&gt;? &lt;spread-radius&gt;? &lt;color&gt;? ]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466" y="4674227"/>
            <a:ext cx="878497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ru-RU" b="1" dirty="0" err="1">
                <a:solidFill>
                  <a:srgbClr val="FF0000"/>
                </a:solidFill>
              </a:rPr>
              <a:t>nset</a:t>
            </a:r>
            <a:r>
              <a:rPr lang="ru-RU" b="1" dirty="0"/>
              <a:t> - за </a:t>
            </a:r>
            <a:r>
              <a:rPr lang="ru-RU" b="1" dirty="0" err="1"/>
              <a:t>замовчуванням</a:t>
            </a:r>
            <a:r>
              <a:rPr lang="ru-RU" b="1" dirty="0"/>
              <a:t> не заданий і </a:t>
            </a:r>
            <a:r>
              <a:rPr lang="ru-RU" b="1" dirty="0" err="1"/>
              <a:t>тінь</a:t>
            </a:r>
            <a:r>
              <a:rPr lang="ru-RU" b="1" dirty="0"/>
              <a:t> буде </a:t>
            </a:r>
            <a:r>
              <a:rPr lang="ru-RU" b="1" dirty="0" err="1"/>
              <a:t>зовні</a:t>
            </a:r>
            <a:r>
              <a:rPr lang="ru-RU" b="1" dirty="0"/>
              <a:t> </a:t>
            </a:r>
            <a:r>
              <a:rPr lang="ru-RU" b="1" dirty="0" err="1"/>
              <a:t>елемента</a:t>
            </a:r>
            <a:r>
              <a:rPr lang="ru-RU" b="1" dirty="0"/>
              <a:t> При </a:t>
            </a:r>
            <a:r>
              <a:rPr lang="ru-RU" b="1" dirty="0" err="1"/>
              <a:t>наявності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00000"/>
                </a:solidFill>
              </a:rPr>
              <a:t>inset</a:t>
            </a:r>
            <a:r>
              <a:rPr lang="ru-RU" b="1" dirty="0"/>
              <a:t>, </a:t>
            </a:r>
            <a:r>
              <a:rPr lang="ru-RU" b="1" dirty="0" err="1"/>
              <a:t>тінь</a:t>
            </a:r>
            <a:r>
              <a:rPr lang="ru-RU" b="1" dirty="0"/>
              <a:t> </a:t>
            </a:r>
            <a:r>
              <a:rPr lang="ru-RU" b="1" dirty="0" err="1"/>
              <a:t>падатиме</a:t>
            </a:r>
            <a:r>
              <a:rPr lang="ru-RU" b="1" dirty="0"/>
              <a:t> </a:t>
            </a:r>
            <a:r>
              <a:rPr lang="ru-RU" b="1" dirty="0" err="1"/>
              <a:t>всередині</a:t>
            </a:r>
            <a:r>
              <a:rPr lang="ru-RU" b="1" dirty="0"/>
              <a:t> блоку і створить </a:t>
            </a:r>
            <a:r>
              <a:rPr lang="ru-RU" b="1" dirty="0" err="1"/>
              <a:t>ефект</a:t>
            </a:r>
            <a:r>
              <a:rPr lang="ru-RU" b="1" dirty="0"/>
              <a:t> </a:t>
            </a:r>
            <a:r>
              <a:rPr lang="ru-RU" b="1" dirty="0" err="1"/>
              <a:t>вдавленості</a:t>
            </a:r>
            <a:r>
              <a:rPr lang="ru-RU" b="1" dirty="0"/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12" y="5695113"/>
            <a:ext cx="878497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spread</a:t>
            </a:r>
            <a:r>
              <a:rPr lang="ru-RU" b="1" dirty="0"/>
              <a:t> –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приймати</a:t>
            </a:r>
            <a:r>
              <a:rPr lang="ru-RU" b="1" dirty="0"/>
              <a:t> </a:t>
            </a:r>
            <a:r>
              <a:rPr lang="ru-RU" b="1" dirty="0" err="1"/>
              <a:t>негативні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при </a:t>
            </a:r>
            <a:r>
              <a:rPr lang="ru-RU" b="1" dirty="0" err="1"/>
              <a:t>цьому</a:t>
            </a:r>
            <a:r>
              <a:rPr lang="ru-RU" b="1" dirty="0"/>
              <a:t> </a:t>
            </a:r>
            <a:r>
              <a:rPr lang="ru-RU" b="1" dirty="0" err="1"/>
              <a:t>тінь</a:t>
            </a:r>
            <a:r>
              <a:rPr lang="ru-RU" b="1" dirty="0"/>
              <a:t> </a:t>
            </a:r>
            <a:r>
              <a:rPr lang="ru-RU" b="1" dirty="0" err="1"/>
              <a:t>зменшуватиметься</a:t>
            </a:r>
            <a:r>
              <a:rPr lang="ru-RU" b="1" dirty="0"/>
              <a:t> у </a:t>
            </a:r>
            <a:r>
              <a:rPr lang="ru-RU" b="1" dirty="0" err="1"/>
              <a:t>розмірах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44624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border.html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4839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562" y="116632"/>
            <a:ext cx="2363198" cy="418058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/>
              <a:t> text-shadow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2852936"/>
            <a:ext cx="7272808" cy="40011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text-shadow :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3px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3px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10px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black;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411760" y="3372160"/>
            <a:ext cx="576064" cy="1043720"/>
            <a:chOff x="3275856" y="1700809"/>
            <a:chExt cx="576064" cy="1043720"/>
          </a:xfrm>
        </p:grpSpPr>
        <p:sp>
          <p:nvSpPr>
            <p:cNvPr id="5" name="TextBox 4"/>
            <p:cNvSpPr txBox="1"/>
            <p:nvPr/>
          </p:nvSpPr>
          <p:spPr>
            <a:xfrm>
              <a:off x="3275856" y="2375197"/>
              <a:ext cx="57606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/>
                <a:t> </a:t>
              </a:r>
              <a:r>
                <a:rPr lang="en-US" b="1" dirty="0"/>
                <a:t>X</a:t>
              </a:r>
              <a:endParaRPr lang="ru-RU" b="1" dirty="0"/>
            </a:p>
          </p:txBody>
        </p:sp>
        <p:cxnSp>
          <p:nvCxnSpPr>
            <p:cNvPr id="7" name="Прямая со стрелкой 6"/>
            <p:cNvCxnSpPr>
              <a:stCxn id="5" idx="0"/>
            </p:cNvCxnSpPr>
            <p:nvPr/>
          </p:nvCxnSpPr>
          <p:spPr>
            <a:xfrm flipH="1" flipV="1">
              <a:off x="3543436" y="1700809"/>
              <a:ext cx="20452" cy="674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3419872" y="3372159"/>
            <a:ext cx="576064" cy="1043720"/>
            <a:chOff x="3275856" y="1700809"/>
            <a:chExt cx="576064" cy="1043720"/>
          </a:xfrm>
        </p:grpSpPr>
        <p:sp>
          <p:nvSpPr>
            <p:cNvPr id="15" name="TextBox 14"/>
            <p:cNvSpPr txBox="1"/>
            <p:nvPr/>
          </p:nvSpPr>
          <p:spPr>
            <a:xfrm>
              <a:off x="3275856" y="2375197"/>
              <a:ext cx="57606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/>
                <a:t> </a:t>
              </a:r>
              <a:r>
                <a:rPr lang="en-US" b="1" dirty="0"/>
                <a:t>Y</a:t>
              </a:r>
              <a:endParaRPr lang="ru-RU" b="1" dirty="0"/>
            </a:p>
          </p:txBody>
        </p:sp>
        <p:cxnSp>
          <p:nvCxnSpPr>
            <p:cNvPr id="16" name="Прямая со стрелкой 15"/>
            <p:cNvCxnSpPr>
              <a:stCxn id="15" idx="0"/>
            </p:cNvCxnSpPr>
            <p:nvPr/>
          </p:nvCxnSpPr>
          <p:spPr>
            <a:xfrm flipH="1" flipV="1">
              <a:off x="3543436" y="1700809"/>
              <a:ext cx="20452" cy="674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4355976" y="3372160"/>
            <a:ext cx="1008112" cy="1043719"/>
            <a:chOff x="5436096" y="1700809"/>
            <a:chExt cx="1008112" cy="1043719"/>
          </a:xfrm>
        </p:grpSpPr>
        <p:sp>
          <p:nvSpPr>
            <p:cNvPr id="18" name="TextBox 17"/>
            <p:cNvSpPr txBox="1"/>
            <p:nvPr/>
          </p:nvSpPr>
          <p:spPr>
            <a:xfrm>
              <a:off x="5436096" y="2375196"/>
              <a:ext cx="1008112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 blur</a:t>
              </a:r>
              <a:endParaRPr lang="ru-RU" b="1" dirty="0"/>
            </a:p>
          </p:txBody>
        </p:sp>
        <p:cxnSp>
          <p:nvCxnSpPr>
            <p:cNvPr id="19" name="Прямая со стрелкой 18"/>
            <p:cNvCxnSpPr>
              <a:stCxn id="18" idx="0"/>
            </p:cNvCxnSpPr>
            <p:nvPr/>
          </p:nvCxnSpPr>
          <p:spPr>
            <a:xfrm flipV="1">
              <a:off x="5940152" y="1700809"/>
              <a:ext cx="0" cy="6743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>
            <a:off x="5796136" y="3372160"/>
            <a:ext cx="1080120" cy="1043719"/>
            <a:chOff x="6876256" y="1700809"/>
            <a:chExt cx="1080120" cy="1043719"/>
          </a:xfrm>
        </p:grpSpPr>
        <p:sp>
          <p:nvSpPr>
            <p:cNvPr id="22" name="TextBox 21"/>
            <p:cNvSpPr txBox="1"/>
            <p:nvPr/>
          </p:nvSpPr>
          <p:spPr>
            <a:xfrm>
              <a:off x="6876256" y="2375196"/>
              <a:ext cx="108012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/>
                <a:t> </a:t>
              </a:r>
              <a:r>
                <a:rPr lang="en-US" b="1" dirty="0"/>
                <a:t>color</a:t>
              </a:r>
              <a:endParaRPr lang="ru-RU" b="1" dirty="0"/>
            </a:p>
          </p:txBody>
        </p:sp>
        <p:cxnSp>
          <p:nvCxnSpPr>
            <p:cNvPr id="23" name="Прямая со стрелкой 22"/>
            <p:cNvCxnSpPr>
              <a:stCxn id="22" idx="0"/>
            </p:cNvCxnSpPr>
            <p:nvPr/>
          </p:nvCxnSpPr>
          <p:spPr>
            <a:xfrm flipV="1">
              <a:off x="7416316" y="1700809"/>
              <a:ext cx="0" cy="6743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0" y="4631904"/>
            <a:ext cx="8784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.box{ text-shadow: 1px </a:t>
            </a:r>
            <a:r>
              <a:rPr lang="en-US" b="1" dirty="0" err="1"/>
              <a:t>1px</a:t>
            </a:r>
            <a:r>
              <a:rPr lang="en-US" b="1" dirty="0"/>
              <a:t> 3px #777; }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4" y="5423992"/>
            <a:ext cx="8784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.box{ text-shadow: </a:t>
            </a:r>
            <a:r>
              <a:rPr lang="en-US" b="1" dirty="0" err="1"/>
              <a:t>rgba</a:t>
            </a:r>
            <a:r>
              <a:rPr lang="en-US" b="1" dirty="0"/>
              <a:t>(0,0,0, .4); </a:t>
            </a:r>
            <a:r>
              <a:rPr lang="ru-RU" b="1" dirty="0"/>
              <a:t> </a:t>
            </a:r>
            <a:r>
              <a:rPr lang="en-US" b="1" dirty="0"/>
              <a:t>0 0 5px }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620688"/>
            <a:ext cx="8784976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text-shadow</a:t>
            </a:r>
            <a:r>
              <a:rPr lang="en-US" b="1" dirty="0">
                <a:solidFill>
                  <a:schemeClr val="accent2"/>
                </a:solidFill>
              </a:rPr>
              <a:t>: none | [&lt;shadow&gt;,]* &lt;shadow&gt;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ru-RU" b="1" dirty="0"/>
              <a:t>где  </a:t>
            </a:r>
            <a:r>
              <a:rPr lang="en-US" b="1" dirty="0"/>
              <a:t>shadow </a:t>
            </a:r>
          </a:p>
          <a:p>
            <a:r>
              <a:rPr lang="en-US" b="1" dirty="0"/>
              <a:t>1-</a:t>
            </a:r>
            <a:r>
              <a:rPr lang="ru-RU" b="1" dirty="0"/>
              <a:t>й вариант </a:t>
            </a:r>
            <a:endParaRPr lang="en-US" b="1" dirty="0"/>
          </a:p>
          <a:p>
            <a:r>
              <a:rPr lang="ru-RU" dirty="0"/>
              <a:t>	</a:t>
            </a:r>
            <a:r>
              <a:rPr lang="en-US" b="1" dirty="0">
                <a:solidFill>
                  <a:schemeClr val="accent2"/>
                </a:solidFill>
              </a:rPr>
              <a:t>color&gt;? &lt;offset-x&gt; &lt;offset-y&gt; &lt;blur-radius&gt;?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</a:p>
          <a:p>
            <a:r>
              <a:rPr lang="ru-RU" b="1" dirty="0"/>
              <a:t>2</a:t>
            </a:r>
            <a:r>
              <a:rPr lang="en-US" b="1" dirty="0"/>
              <a:t>-</a:t>
            </a:r>
            <a:r>
              <a:rPr lang="ru-RU" b="1" dirty="0"/>
              <a:t>й вариант</a:t>
            </a:r>
            <a:endParaRPr lang="ru-RU" dirty="0"/>
          </a:p>
          <a:p>
            <a:r>
              <a:rPr lang="en-US" dirty="0"/>
              <a:t> </a:t>
            </a:r>
            <a:r>
              <a:rPr lang="ru-RU" dirty="0"/>
              <a:t>	</a:t>
            </a:r>
            <a:r>
              <a:rPr lang="en-US" b="1" dirty="0">
                <a:solidFill>
                  <a:schemeClr val="accent2"/>
                </a:solidFill>
              </a:rPr>
              <a:t>&lt;offset-x&gt;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&lt;offset-y&gt; &lt;blur-radius&gt;? &lt;color&gt;? 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44624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border.html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6118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758276"/>
            <a:ext cx="604867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.box{</a:t>
            </a:r>
          </a:p>
          <a:p>
            <a:r>
              <a:rPr lang="en-US" sz="2400" b="1" dirty="0"/>
              <a:t>	font:100px </a:t>
            </a:r>
            <a:r>
              <a:rPr lang="en-US" sz="2400" b="1" dirty="0" err="1"/>
              <a:t>arial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color:#333;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text-align:center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background:#565656;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2"/>
                </a:solidFill>
              </a:rPr>
              <a:t>text-shadow: 0 1px 0 #777,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		        0 -1px 0 #000;</a:t>
            </a:r>
          </a:p>
          <a:p>
            <a:r>
              <a:rPr lang="en-US" sz="2400" b="1" dirty="0"/>
              <a:t> }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88640"/>
            <a:ext cx="87849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Свойство </a:t>
            </a:r>
            <a:r>
              <a:rPr lang="en-US" b="1" dirty="0">
                <a:solidFill>
                  <a:schemeClr val="accent2"/>
                </a:solidFill>
              </a:rPr>
              <a:t>text-shadow</a:t>
            </a:r>
            <a:r>
              <a:rPr lang="en-US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дозволяє</a:t>
            </a:r>
            <a:r>
              <a:rPr lang="ru-RU" b="1" dirty="0"/>
              <a:t> </a:t>
            </a:r>
            <a:r>
              <a:rPr lang="ru-RU" b="1" dirty="0" err="1"/>
              <a:t>додавати</a:t>
            </a:r>
            <a:r>
              <a:rPr lang="ru-RU" b="1" dirty="0"/>
              <a:t> до текстового </a:t>
            </a:r>
            <a:r>
              <a:rPr lang="ru-RU" b="1" dirty="0" err="1"/>
              <a:t>вузла</a:t>
            </a:r>
            <a:r>
              <a:rPr lang="ru-RU" b="1" dirty="0"/>
              <a:t>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тіней</a:t>
            </a:r>
            <a:r>
              <a:rPr lang="ru-RU" b="1" dirty="0"/>
              <a:t>, </a:t>
            </a:r>
            <a:r>
              <a:rPr lang="ru-RU" b="1" dirty="0" err="1"/>
              <a:t>вказавши</a:t>
            </a:r>
            <a:r>
              <a:rPr lang="ru-RU" b="1" dirty="0"/>
              <a:t> </a:t>
            </a:r>
            <a:r>
              <a:rPr lang="ru-RU" b="1" dirty="0" err="1"/>
              <a:t>додаткові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через кому: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209526"/>
            <a:ext cx="878497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Е {</a:t>
            </a:r>
          </a:p>
          <a:p>
            <a:r>
              <a:rPr lang="ru-RU" sz="2400" b="1" dirty="0"/>
              <a:t>  </a:t>
            </a:r>
            <a:r>
              <a:rPr lang="ru-RU" sz="2400" b="1" dirty="0" err="1"/>
              <a:t>text-shadow</a:t>
            </a:r>
            <a:r>
              <a:rPr lang="ru-RU" sz="2400" b="1" dirty="0"/>
              <a:t>:</a:t>
            </a:r>
            <a:r>
              <a:rPr lang="en-US" sz="2400" b="1" dirty="0"/>
              <a:t> value</a:t>
            </a:r>
            <a:r>
              <a:rPr lang="ru-RU" sz="2400" b="1" dirty="0"/>
              <a:t>, </a:t>
            </a:r>
            <a:r>
              <a:rPr lang="en-US" sz="2400" b="1" dirty="0"/>
              <a:t>value</a:t>
            </a:r>
            <a:r>
              <a:rPr lang="ru-RU" sz="2400" b="1" dirty="0"/>
              <a:t> </a:t>
            </a:r>
            <a:r>
              <a:rPr lang="en-US" sz="2400" b="1" dirty="0"/>
              <a:t>value</a:t>
            </a:r>
            <a:r>
              <a:rPr lang="ru-RU" sz="2400" b="1" dirty="0"/>
              <a:t>; </a:t>
            </a:r>
          </a:p>
          <a:p>
            <a:r>
              <a:rPr lang="ru-RU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537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562" y="116632"/>
            <a:ext cx="2363198" cy="418058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/>
              <a:t> text-stroke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503362"/>
            <a:ext cx="8928992" cy="1631216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Е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text-fill-color: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цвет_заливки_букв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text-stroke-color: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цвет_контура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text-stroke-width: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толщина_контура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18" y="4135720"/>
            <a:ext cx="868625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.box{</a:t>
            </a:r>
          </a:p>
          <a:p>
            <a:r>
              <a:rPr lang="en-US" sz="2400" b="1" dirty="0"/>
              <a:t>	font-size:100px;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text-align:center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color:white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-</a:t>
            </a:r>
            <a:r>
              <a:rPr lang="en-US" sz="2400" b="1" dirty="0" err="1"/>
              <a:t>webkit</a:t>
            </a:r>
            <a:r>
              <a:rPr lang="en-US" sz="2400" b="1" dirty="0"/>
              <a:t>-text-fill-color: white;</a:t>
            </a:r>
          </a:p>
          <a:p>
            <a:r>
              <a:rPr lang="en-US" sz="2400" b="1" dirty="0"/>
              <a:t>	-</a:t>
            </a:r>
            <a:r>
              <a:rPr lang="en-US" sz="2400" b="1" dirty="0" err="1"/>
              <a:t>webkit</a:t>
            </a:r>
            <a:r>
              <a:rPr lang="en-US" sz="2400" b="1" dirty="0"/>
              <a:t>-text-stroke: 3px #555;</a:t>
            </a:r>
          </a:p>
          <a:p>
            <a:r>
              <a:rPr lang="en-US" sz="2400" b="1" dirty="0"/>
              <a:t>}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2068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Обведення</a:t>
            </a:r>
            <a:r>
              <a:rPr lang="ru-RU" b="1" dirty="0"/>
              <a:t> букв за контуром(пока </a:t>
            </a:r>
            <a:r>
              <a:rPr lang="uk-UA" b="1" dirty="0"/>
              <a:t>погано підтримується</a:t>
            </a:r>
            <a:r>
              <a:rPr lang="ru-RU" b="1" dirty="0"/>
              <a:t>)</a:t>
            </a:r>
            <a:endParaRPr lang="en-US" b="1" dirty="0"/>
          </a:p>
          <a:p>
            <a:r>
              <a:rPr lang="en-US" b="1" dirty="0">
                <a:hlinkClick r:id="rId2"/>
              </a:rPr>
              <a:t>http://caniuse.com/#search=text-stroke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3271624"/>
            <a:ext cx="8928992" cy="707886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Скорочений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варіант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>
                <a:latin typeface="Courier New" pitchFamily="49" charset="0"/>
                <a:cs typeface="Courier New" pitchFamily="49" charset="0"/>
              </a:rPr>
              <a:t>Е {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text-stroke:  width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color;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44624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border.html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7293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562" y="116632"/>
            <a:ext cx="2363198" cy="418058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/>
              <a:t> resize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340768"/>
            <a:ext cx="8928992" cy="40011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none | horizontal | vertical | both;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038196"/>
            <a:ext cx="604867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.box {</a:t>
            </a:r>
          </a:p>
          <a:p>
            <a:r>
              <a:rPr lang="en-US" sz="2400" b="1" dirty="0"/>
              <a:t>	width:200px;</a:t>
            </a:r>
          </a:p>
          <a:p>
            <a:r>
              <a:rPr lang="en-US" sz="2400" b="1" dirty="0"/>
              <a:t>	height:100px;</a:t>
            </a:r>
          </a:p>
          <a:p>
            <a:r>
              <a:rPr lang="en-US" sz="2400" b="1" dirty="0"/>
              <a:t>	border:1px solid black;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overflow:hidden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resize:both</a:t>
            </a:r>
            <a:r>
              <a:rPr lang="en-US" sz="2400" b="1" dirty="0"/>
              <a:t>; 	</a:t>
            </a:r>
          </a:p>
          <a:p>
            <a:r>
              <a:rPr lang="en-US" sz="2400" b="1" dirty="0"/>
              <a:t> }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2068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Призначений</a:t>
            </a:r>
            <a:r>
              <a:rPr lang="ru-RU" b="1" dirty="0"/>
              <a:t> для </a:t>
            </a:r>
            <a:r>
              <a:rPr lang="ru-RU" b="1" dirty="0" err="1"/>
              <a:t>роботи</a:t>
            </a:r>
            <a:r>
              <a:rPr lang="ru-RU" b="1" dirty="0"/>
              <a:t> з </a:t>
            </a:r>
            <a:r>
              <a:rPr lang="ru-RU" b="1" dirty="0" err="1"/>
              <a:t>елементами</a:t>
            </a:r>
            <a:r>
              <a:rPr lang="ru-RU" b="1" dirty="0"/>
              <a:t>, </a:t>
            </a:r>
            <a:r>
              <a:rPr lang="ru-RU" b="1" dirty="0" err="1"/>
              <a:t>розмір</a:t>
            </a:r>
            <a:r>
              <a:rPr lang="ru-RU" b="1" dirty="0"/>
              <a:t> </a:t>
            </a:r>
            <a:r>
              <a:rPr lang="ru-RU" b="1" dirty="0" err="1"/>
              <a:t>яких</a:t>
            </a:r>
            <a:r>
              <a:rPr lang="ru-RU" b="1" dirty="0"/>
              <a:t> </a:t>
            </a:r>
            <a:r>
              <a:rPr lang="ru-RU" b="1" dirty="0" err="1"/>
              <a:t>виходить</a:t>
            </a:r>
            <a:r>
              <a:rPr lang="ru-RU" b="1" dirty="0"/>
              <a:t> за </a:t>
            </a:r>
            <a:r>
              <a:rPr lang="ru-RU" b="1" dirty="0" err="1"/>
              <a:t>межі</a:t>
            </a:r>
            <a:r>
              <a:rPr lang="ru-RU" b="1" dirty="0"/>
              <a:t> контейнера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44624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border.html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25145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964488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background: linear-gradient(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side(corner)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angle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,]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color-stop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color-stop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8642" y="3140968"/>
                <a:ext cx="8943350" cy="3447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side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–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напрям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градієнта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задається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аналогічно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властивості</a:t>
                </a:r>
                <a:endParaRPr lang="ru-RU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background-position,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тобто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top, bottom, left, right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side -  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например –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top center, left bottom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и т.д.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ru-RU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а</a:t>
                </a:r>
                <a:r>
                  <a:rPr lang="en-US" b="1" dirty="0" err="1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ngle</a:t>
                </a:r>
                <a:r>
                  <a:rPr lang="ru-RU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– 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кут –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куди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спрямований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градієнт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задається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як</a:t>
                </a:r>
                <a:r>
                  <a:rPr lang="ru-RU" sz="2000" b="1" dirty="0">
                    <a:solidFill>
                      <a:srgbClr val="7030A0"/>
                    </a:solidFill>
                    <a:latin typeface="Courier New" pitchFamily="49" charset="0"/>
                    <a:cs typeface="Courier New" pitchFamily="49" charset="0"/>
                  </a:rPr>
                  <a:t>				</a:t>
                </a:r>
                <a:r>
                  <a:rPr lang="en-US" sz="2000" b="1" dirty="0" err="1">
                    <a:solidFill>
                      <a:srgbClr val="7030A0"/>
                    </a:solidFill>
                    <a:latin typeface="Courier New" pitchFamily="49" charset="0"/>
                    <a:cs typeface="Courier New" pitchFamily="49" charset="0"/>
                  </a:rPr>
                  <a:t>deg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2000" b="1" dirty="0">
                    <a:latin typeface="Courier New" pitchFamily="49" charset="0"/>
                    <a:cs typeface="Courier New" pitchFamily="49" charset="0"/>
                  </a:rPr>
                  <a:t>  –  градусы </a:t>
                </a:r>
              </a:p>
              <a:p>
                <a:r>
                  <a:rPr lang="ru-RU" sz="2000" b="1" dirty="0">
                    <a:solidFill>
                      <a:srgbClr val="7030A0"/>
                    </a:solidFill>
                    <a:latin typeface="Courier New" pitchFamily="49" charset="0"/>
                    <a:cs typeface="Courier New" pitchFamily="49" charset="0"/>
                  </a:rPr>
                  <a:t>				</a:t>
                </a:r>
                <a:r>
                  <a:rPr lang="en-US" sz="2000" b="1" dirty="0">
                    <a:solidFill>
                      <a:srgbClr val="7030A0"/>
                    </a:solidFill>
                    <a:latin typeface="Courier New" pitchFamily="49" charset="0"/>
                    <a:cs typeface="Courier New" pitchFamily="49" charset="0"/>
                  </a:rPr>
                  <a:t>grad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2000" b="1" dirty="0">
                    <a:latin typeface="Courier New" pitchFamily="49" charset="0"/>
                    <a:cs typeface="Courier New" pitchFamily="49" charset="0"/>
                  </a:rPr>
                  <a:t> -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6.2832</a:t>
                </a:r>
                <a:endParaRPr lang="ru-RU" sz="2000" b="1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ru-RU" sz="2000" b="1" dirty="0">
                    <a:solidFill>
                      <a:srgbClr val="7030A0"/>
                    </a:solidFill>
                    <a:latin typeface="Courier New" pitchFamily="49" charset="0"/>
                    <a:cs typeface="Courier New" pitchFamily="49" charset="0"/>
                  </a:rPr>
                  <a:t>				</a:t>
                </a:r>
                <a:r>
                  <a:rPr lang="en-US" sz="2000" b="1" dirty="0">
                    <a:solidFill>
                      <a:srgbClr val="7030A0"/>
                    </a:solidFill>
                    <a:latin typeface="Courier New" pitchFamily="49" charset="0"/>
                    <a:cs typeface="Courier New" pitchFamily="49" charset="0"/>
                  </a:rPr>
                  <a:t>rad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2000" b="1" dirty="0">
                    <a:latin typeface="Courier New" pitchFamily="49" charset="0"/>
                    <a:cs typeface="Courier New" pitchFamily="49" charset="0"/>
                  </a:rPr>
                  <a:t>  -  радианы</a:t>
                </a:r>
              </a:p>
              <a:p>
                <a:r>
                  <a:rPr lang="ru-RU" sz="2000" b="1" dirty="0">
                    <a:solidFill>
                      <a:srgbClr val="7030A0"/>
                    </a:solidFill>
                    <a:latin typeface="Courier New" pitchFamily="49" charset="0"/>
                    <a:cs typeface="Courier New" pitchFamily="49" charset="0"/>
                  </a:rPr>
                  <a:t>				</a:t>
                </a:r>
                <a:r>
                  <a:rPr lang="en-US" sz="2000" b="1" dirty="0">
                    <a:solidFill>
                      <a:srgbClr val="7030A0"/>
                    </a:solidFill>
                    <a:latin typeface="Courier New" pitchFamily="49" charset="0"/>
                    <a:cs typeface="Courier New" pitchFamily="49" charset="0"/>
                  </a:rPr>
                  <a:t>turn</a:t>
                </a:r>
                <a:r>
                  <a:rPr lang="ru-RU" sz="2000" b="1" dirty="0">
                    <a:latin typeface="Courier New" pitchFamily="49" charset="0"/>
                    <a:cs typeface="Courier New" pitchFamily="49" charset="0"/>
                  </a:rPr>
                  <a:t>  –  оборот</a:t>
                </a:r>
              </a:p>
              <a:p>
                <a:endParaRPr lang="ru-RU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ru-RU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 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turn = 360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° = 2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chemeClr val="tx1"/>
                        </a:solidFill>
                        <a:latin typeface="Cambria Math"/>
                        <a:cs typeface="Courier New"/>
                      </a:rPr>
                      <m:t>𝝅</m:t>
                    </m:r>
                  </m:oMath>
                </a14:m>
                <a:endParaRPr lang="ru-RU" sz="2400" b="1" dirty="0">
                  <a:solidFill>
                    <a:srgbClr val="0070C0"/>
                  </a:solidFill>
                </a:endParaRPr>
              </a:p>
              <a:p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1 grad = 1/400turn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2" y="3140968"/>
                <a:ext cx="8943350" cy="3447098"/>
              </a:xfrm>
              <a:prstGeom prst="rect">
                <a:avLst/>
              </a:prstGeom>
              <a:blipFill>
                <a:blip r:embed="rId2"/>
                <a:stretch>
                  <a:fillRect l="-953" t="-704" b="-36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504" y="1196752"/>
            <a:ext cx="8964488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Обозначения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або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те,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в дужках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повторюватися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0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1 раз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- те,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в дужках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повторюватися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0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багато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разів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то что в квадратных скобках может в записи не 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    присутствовать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5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4" y="95204"/>
            <a:ext cx="957532" cy="9575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9995" y="663275"/>
            <a:ext cx="622609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stop - color  [ &lt;percentage&gt;  | &lt;length&gt; ]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477" y="2051556"/>
            <a:ext cx="771489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Градієнт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починається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правого боку,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спрямований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вліво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20" y="2780928"/>
            <a:ext cx="5643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Градієнт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починається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червоного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кольору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20" y="3501008"/>
            <a:ext cx="87393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Перехід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синій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колір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максимум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відстоятиме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лівого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краю блоку на 30%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ширини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цього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блоку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36095" y="67158"/>
            <a:ext cx="228755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gradients.html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6107" y="1196752"/>
            <a:ext cx="881838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linear-gradient(to left, </a:t>
            </a:r>
            <a:r>
              <a:rPr lang="ru-RU" sz="2400" b="1" dirty="0"/>
              <a:t> </a:t>
            </a:r>
            <a:r>
              <a:rPr lang="en-US" sz="2400" b="1" dirty="0"/>
              <a:t>red, blue 30%, green)</a:t>
            </a:r>
            <a:endParaRPr lang="ru-RU" sz="2400" b="1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123728" y="1139552"/>
            <a:ext cx="2431568" cy="912004"/>
            <a:chOff x="2123728" y="1139552"/>
            <a:chExt cx="2431568" cy="912004"/>
          </a:xfrm>
        </p:grpSpPr>
        <p:sp>
          <p:nvSpPr>
            <p:cNvPr id="3" name="Овал 2"/>
            <p:cNvSpPr/>
            <p:nvPr/>
          </p:nvSpPr>
          <p:spPr>
            <a:xfrm>
              <a:off x="3033447" y="1139552"/>
              <a:ext cx="1521849" cy="57606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 стрелкой 19"/>
            <p:cNvCxnSpPr>
              <a:stCxn id="3" idx="4"/>
            </p:cNvCxnSpPr>
            <p:nvPr/>
          </p:nvCxnSpPr>
          <p:spPr>
            <a:xfrm flipH="1">
              <a:off x="2123728" y="1715616"/>
              <a:ext cx="1670644" cy="3359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Группа 22"/>
          <p:cNvGrpSpPr/>
          <p:nvPr/>
        </p:nvGrpSpPr>
        <p:grpSpPr>
          <a:xfrm>
            <a:off x="3609512" y="1052736"/>
            <a:ext cx="2114616" cy="1584176"/>
            <a:chOff x="9112" y="-297034"/>
            <a:chExt cx="2114616" cy="1584176"/>
          </a:xfrm>
        </p:grpSpPr>
        <p:sp>
          <p:nvSpPr>
            <p:cNvPr id="24" name="Овал 23"/>
            <p:cNvSpPr/>
            <p:nvPr/>
          </p:nvSpPr>
          <p:spPr>
            <a:xfrm>
              <a:off x="1263399" y="-297034"/>
              <a:ext cx="860329" cy="74403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/>
            <p:cNvCxnSpPr>
              <a:stCxn id="24" idx="4"/>
            </p:cNvCxnSpPr>
            <p:nvPr/>
          </p:nvCxnSpPr>
          <p:spPr>
            <a:xfrm flipH="1">
              <a:off x="9112" y="447000"/>
              <a:ext cx="1684452" cy="8401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/>
          <p:cNvGrpSpPr/>
          <p:nvPr/>
        </p:nvGrpSpPr>
        <p:grpSpPr>
          <a:xfrm>
            <a:off x="5786455" y="1124744"/>
            <a:ext cx="1665865" cy="2376264"/>
            <a:chOff x="3033447" y="1139552"/>
            <a:chExt cx="1665865" cy="2376264"/>
          </a:xfrm>
        </p:grpSpPr>
        <p:sp>
          <p:nvSpPr>
            <p:cNvPr id="30" name="Овал 29"/>
            <p:cNvSpPr/>
            <p:nvPr/>
          </p:nvSpPr>
          <p:spPr>
            <a:xfrm>
              <a:off x="3033447" y="1139552"/>
              <a:ext cx="1665865" cy="57606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 стрелкой 30"/>
            <p:cNvCxnSpPr>
              <a:stCxn id="30" idx="4"/>
            </p:cNvCxnSpPr>
            <p:nvPr/>
          </p:nvCxnSpPr>
          <p:spPr>
            <a:xfrm flipH="1">
              <a:off x="3115136" y="1715616"/>
              <a:ext cx="751244" cy="1800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7308304" y="1124744"/>
            <a:ext cx="1584176" cy="3458125"/>
            <a:chOff x="2827104" y="1139552"/>
            <a:chExt cx="1584176" cy="3458125"/>
          </a:xfrm>
        </p:grpSpPr>
        <p:sp>
          <p:nvSpPr>
            <p:cNvPr id="36" name="Овал 35"/>
            <p:cNvSpPr/>
            <p:nvPr/>
          </p:nvSpPr>
          <p:spPr>
            <a:xfrm>
              <a:off x="3177463" y="1139552"/>
              <a:ext cx="1233817" cy="57606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 стрелкой 36"/>
            <p:cNvCxnSpPr>
              <a:stCxn id="36" idx="4"/>
            </p:cNvCxnSpPr>
            <p:nvPr/>
          </p:nvCxnSpPr>
          <p:spPr>
            <a:xfrm flipH="1">
              <a:off x="2827104" y="1715616"/>
              <a:ext cx="967268" cy="288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120" y="4582869"/>
            <a:ext cx="87393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Синій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колір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перетворюється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зелений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Максимум зеленого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кольору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буде на правому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краї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блоку.</a:t>
            </a:r>
          </a:p>
        </p:txBody>
      </p:sp>
    </p:spTree>
    <p:extLst>
      <p:ext uri="{BB962C8B-B14F-4D97-AF65-F5344CB8AC3E}">
        <p14:creationId xmlns:p14="http://schemas.microsoft.com/office/powerpoint/2010/main" val="37385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635896" y="44624"/>
            <a:ext cx="1800200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/>
              <a:t>Приклади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0406" y="465555"/>
            <a:ext cx="8906089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 </a:t>
            </a:r>
            <a:r>
              <a:rPr lang="en-US" dirty="0"/>
              <a:t>background: linear-gradient(</a:t>
            </a:r>
            <a:r>
              <a:rPr lang="en-US" dirty="0">
                <a:solidFill>
                  <a:srgbClr val="FF0000"/>
                </a:solidFill>
              </a:rPr>
              <a:t>white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black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0407" y="1084674"/>
            <a:ext cx="8906089" cy="40011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background: linear-gradient(</a:t>
            </a:r>
            <a:r>
              <a:rPr lang="en-US" dirty="0">
                <a:solidFill>
                  <a:srgbClr val="002060"/>
                </a:solidFill>
              </a:rPr>
              <a:t>to bottom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yellow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0405" y="1700808"/>
            <a:ext cx="8906089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background: linear-gradient(</a:t>
            </a:r>
            <a:r>
              <a:rPr lang="en-US" dirty="0">
                <a:solidFill>
                  <a:srgbClr val="002060"/>
                </a:solidFill>
              </a:rPr>
              <a:t>180deg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white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black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2817" y="2348880"/>
            <a:ext cx="8906089" cy="40011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background: linear-gradient(</a:t>
            </a:r>
            <a:r>
              <a:rPr lang="en-US" dirty="0">
                <a:solidFill>
                  <a:srgbClr val="FF0000"/>
                </a:solidFill>
              </a:rPr>
              <a:t>yellow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blue 20%,</a:t>
            </a:r>
            <a:r>
              <a:rPr lang="en-US" dirty="0">
                <a:solidFill>
                  <a:srgbClr val="002060"/>
                </a:solidFill>
              </a:rPr>
              <a:t> #0f0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2415" y="2924944"/>
            <a:ext cx="8906089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background: linear-gradient(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to top right</a:t>
            </a:r>
            <a:r>
              <a:rPr lang="en-US" dirty="0"/>
              <a:t>, red, </a:t>
            </a:r>
            <a:r>
              <a:rPr lang="en-US" dirty="0">
                <a:solidFill>
                  <a:srgbClr val="FF0000"/>
                </a:solidFill>
              </a:rPr>
              <a:t>white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  <a:p>
            <a:r>
              <a:rPr lang="en-US" dirty="0">
                <a:solidFill>
                  <a:srgbClr val="0070C0"/>
                </a:solidFill>
              </a:rPr>
              <a:t>     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684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48872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/>
              <a:t>Загальна</a:t>
            </a:r>
            <a:r>
              <a:rPr lang="ru-RU" sz="1800" dirty="0"/>
              <a:t> форма записи </a:t>
            </a:r>
            <a:r>
              <a:rPr lang="en-US" sz="1800" dirty="0"/>
              <a:t>radial-gradient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4015" y="574229"/>
            <a:ext cx="8953995" cy="13542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background : radial-gradient( </a:t>
            </a:r>
          </a:p>
          <a:p>
            <a:r>
              <a:rPr lang="en-US" b="1" dirty="0"/>
              <a:t>	</a:t>
            </a:r>
            <a:r>
              <a:rPr lang="en-US" sz="2800" b="1" dirty="0">
                <a:solidFill>
                  <a:srgbClr val="0070C0"/>
                </a:solidFill>
              </a:rPr>
              <a:t>&lt;shape&gt; &lt;size&gt; </a:t>
            </a:r>
            <a:r>
              <a:rPr lang="en-US" sz="2800" b="1" dirty="0">
                <a:solidFill>
                  <a:schemeClr val="accent2"/>
                </a:solidFill>
              </a:rPr>
              <a:t>at</a:t>
            </a:r>
            <a:r>
              <a:rPr lang="en-US" sz="2800" b="1" dirty="0">
                <a:solidFill>
                  <a:srgbClr val="0070C0"/>
                </a:solidFill>
              </a:rPr>
              <a:t> &lt;position&gt;</a:t>
            </a:r>
          </a:p>
          <a:p>
            <a:r>
              <a:rPr lang="en-US" b="1" dirty="0"/>
              <a:t>);</a:t>
            </a:r>
          </a:p>
          <a:p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9019" y="2523668"/>
            <a:ext cx="8928992" cy="3785652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position </a:t>
            </a:r>
            <a:r>
              <a:rPr lang="en-US" dirty="0"/>
              <a:t>– </a:t>
            </a:r>
            <a:r>
              <a:rPr lang="ru-RU" dirty="0" err="1"/>
              <a:t>визначає</a:t>
            </a:r>
            <a:r>
              <a:rPr lang="ru-RU" dirty="0"/>
              <a:t> центр </a:t>
            </a:r>
            <a:r>
              <a:rPr lang="ru-RU" dirty="0" err="1"/>
              <a:t>градієнта</a:t>
            </a:r>
            <a:r>
              <a:rPr lang="ru-RU" dirty="0"/>
              <a:t>, </a:t>
            </a:r>
            <a:r>
              <a:rPr lang="ru-RU" dirty="0" err="1"/>
              <a:t>аналогічний</a:t>
            </a:r>
            <a:endParaRPr lang="ru-RU" dirty="0"/>
          </a:p>
          <a:p>
            <a:r>
              <a:rPr lang="ru-RU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background-position</a:t>
            </a:r>
            <a:r>
              <a:rPr lang="ru-RU" dirty="0"/>
              <a:t> 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shape</a:t>
            </a:r>
            <a:r>
              <a:rPr lang="en-US" dirty="0"/>
              <a:t> – </a:t>
            </a:r>
            <a:r>
              <a:rPr lang="ru-RU" dirty="0" err="1"/>
              <a:t>форми</a:t>
            </a:r>
            <a:r>
              <a:rPr lang="ru-RU" dirty="0"/>
              <a:t> </a:t>
            </a:r>
            <a:r>
              <a:rPr lang="ru-RU" dirty="0" err="1"/>
              <a:t>радіального</a:t>
            </a:r>
            <a:r>
              <a:rPr lang="ru-RU" dirty="0"/>
              <a:t> </a:t>
            </a:r>
            <a:r>
              <a:rPr lang="ru-RU" dirty="0" err="1"/>
              <a:t>градієнта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	 	</a:t>
            </a:r>
            <a:r>
              <a:rPr lang="ru-RU" dirty="0" err="1">
                <a:solidFill>
                  <a:srgbClr val="FF0000"/>
                </a:solidFill>
              </a:rPr>
              <a:t>circle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к</a:t>
            </a:r>
            <a:r>
              <a:rPr lang="uk-UA" dirty="0" err="1"/>
              <a:t>оло</a:t>
            </a:r>
            <a:r>
              <a:rPr lang="en-US" dirty="0"/>
              <a:t>)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за </a:t>
            </a:r>
            <a:r>
              <a:rPr lang="ru-RU" dirty="0" err="1"/>
              <a:t>замовчуванням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ru-RU" dirty="0" err="1">
                <a:solidFill>
                  <a:srgbClr val="FF0000"/>
                </a:solidFill>
              </a:rPr>
              <a:t>ellipse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(</a:t>
            </a:r>
            <a:r>
              <a:rPr lang="ru-RU" dirty="0" err="1"/>
              <a:t>еліпс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size</a:t>
            </a:r>
            <a:r>
              <a:rPr lang="en-US" dirty="0"/>
              <a:t> - </a:t>
            </a:r>
            <a:r>
              <a:rPr lang="ru-RU" dirty="0" err="1"/>
              <a:t>задає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r>
              <a:rPr lang="ru-RU" dirty="0"/>
              <a:t> </a:t>
            </a:r>
            <a:r>
              <a:rPr lang="ru-RU" dirty="0" err="1"/>
              <a:t>градієнта</a:t>
            </a:r>
            <a:r>
              <a:rPr lang="ru-RU" dirty="0"/>
              <a:t> </a:t>
            </a:r>
            <a:r>
              <a:rPr lang="ru-RU" dirty="0" err="1"/>
              <a:t>щодо</a:t>
            </a:r>
            <a:endParaRPr lang="ru-RU" dirty="0"/>
          </a:p>
          <a:p>
            <a:r>
              <a:rPr lang="ru-RU" dirty="0"/>
              <a:t>       </a:t>
            </a:r>
            <a:r>
              <a:rPr lang="ru-RU" dirty="0" err="1"/>
              <a:t>сторін</a:t>
            </a:r>
            <a:r>
              <a:rPr lang="ru-RU" dirty="0"/>
              <a:t> та </a:t>
            </a:r>
            <a:r>
              <a:rPr lang="ru-RU" dirty="0" err="1"/>
              <a:t>кутів</a:t>
            </a:r>
            <a:r>
              <a:rPr lang="ru-RU" dirty="0"/>
              <a:t> блоку. </a:t>
            </a:r>
          </a:p>
          <a:p>
            <a:r>
              <a:rPr lang="ru-RU" dirty="0"/>
              <a:t>       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closest-side </a:t>
            </a:r>
            <a:r>
              <a:rPr lang="en-US" dirty="0"/>
              <a:t>- </a:t>
            </a:r>
            <a:r>
              <a:rPr lang="ru-RU" dirty="0" err="1"/>
              <a:t>ближня</a:t>
            </a:r>
            <a:r>
              <a:rPr lang="ru-RU" dirty="0"/>
              <a:t> сторона,</a:t>
            </a:r>
          </a:p>
          <a:p>
            <a:r>
              <a:rPr lang="ru-RU" dirty="0"/>
              <a:t>       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closest-corner</a:t>
            </a:r>
            <a:r>
              <a:rPr lang="en-US" dirty="0"/>
              <a:t> - </a:t>
            </a:r>
            <a:r>
              <a:rPr lang="ru-RU" dirty="0" err="1"/>
              <a:t>ближній</a:t>
            </a:r>
            <a:r>
              <a:rPr lang="ru-RU" dirty="0"/>
              <a:t> кут,</a:t>
            </a:r>
          </a:p>
          <a:p>
            <a:r>
              <a:rPr lang="ru-RU" dirty="0"/>
              <a:t>       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farthest-side</a:t>
            </a:r>
            <a:r>
              <a:rPr lang="en-US" dirty="0"/>
              <a:t> - </a:t>
            </a:r>
            <a:r>
              <a:rPr lang="ru-RU" dirty="0"/>
              <a:t>дальня сторона,</a:t>
            </a:r>
          </a:p>
          <a:p>
            <a:r>
              <a:rPr lang="ru-RU" dirty="0"/>
              <a:t>       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farthest-corner </a:t>
            </a:r>
            <a:r>
              <a:rPr lang="en-US" dirty="0"/>
              <a:t>- </a:t>
            </a:r>
            <a:r>
              <a:rPr lang="ru-RU" dirty="0" err="1"/>
              <a:t>дальній</a:t>
            </a:r>
            <a:r>
              <a:rPr lang="ru-RU" dirty="0"/>
              <a:t> кут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 err="1"/>
              <a:t>або</a:t>
            </a:r>
            <a:r>
              <a:rPr lang="ru-RU" dirty="0"/>
              <a:t> просто </a:t>
            </a:r>
            <a:r>
              <a:rPr lang="ru-RU" dirty="0" err="1"/>
              <a:t>задається</a:t>
            </a:r>
            <a:r>
              <a:rPr lang="ru-RU" dirty="0"/>
              <a:t> в </a:t>
            </a:r>
            <a:r>
              <a:rPr lang="en-US" dirty="0" err="1"/>
              <a:t>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67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/>
              <a:t>Приставки до </a:t>
            </a:r>
            <a:r>
              <a:rPr lang="ru-RU" sz="1800" dirty="0" err="1"/>
              <a:t>властивостей</a:t>
            </a:r>
            <a:r>
              <a:rPr lang="ru-RU" sz="1800" dirty="0"/>
              <a:t> CSS для </a:t>
            </a:r>
            <a:r>
              <a:rPr lang="ru-RU" sz="1800" dirty="0" err="1"/>
              <a:t>браузерів</a:t>
            </a:r>
            <a:r>
              <a:rPr lang="en-US" sz="1800" dirty="0"/>
              <a:t>(</a:t>
            </a:r>
            <a:r>
              <a:rPr lang="ru-RU" sz="1800" dirty="0"/>
              <a:t> </a:t>
            </a:r>
            <a:r>
              <a:rPr lang="en-US" sz="1800" dirty="0"/>
              <a:t>vendor prefix )</a:t>
            </a:r>
            <a:endParaRPr lang="ru-RU" sz="1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48863"/>
              </p:ext>
            </p:extLst>
          </p:nvPr>
        </p:nvGraphicFramePr>
        <p:xfrm>
          <a:off x="251520" y="692696"/>
          <a:ext cx="460851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33209927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540265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webkit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66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moz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1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59529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7" y="603465"/>
            <a:ext cx="1008112" cy="10081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49" y="688584"/>
            <a:ext cx="922993" cy="92299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2" y="746975"/>
            <a:ext cx="807475" cy="80747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07" y="1628800"/>
            <a:ext cx="802127" cy="82818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2" y="2636912"/>
            <a:ext cx="966965" cy="100562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30" y="2633828"/>
            <a:ext cx="1040654" cy="108226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6056" y="688584"/>
            <a:ext cx="3816424" cy="224676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При </a:t>
            </a:r>
            <a:r>
              <a:rPr lang="ru-RU" dirty="0" err="1"/>
              <a:t>застосуванні</a:t>
            </a:r>
            <a:r>
              <a:rPr lang="ru-RU" dirty="0"/>
              <a:t> приставок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перераховуються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з приставками,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без приставки, </a:t>
            </a:r>
            <a:r>
              <a:rPr lang="ru-RU" dirty="0" err="1"/>
              <a:t>наприклад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4811"/>
            <a:ext cx="5544616" cy="2566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8507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67" y="2092786"/>
            <a:ext cx="8906089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radial-gradient(at 100px, white, black);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414" y="1556792"/>
            <a:ext cx="8906089" cy="40011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radial-gradient(white, black);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6182" y="485378"/>
            <a:ext cx="8904668" cy="9541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      </a:t>
            </a: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[ at &lt;position&gt; ]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ru-RU" b="1" dirty="0"/>
              <a:t>Де </a:t>
            </a:r>
            <a:r>
              <a:rPr lang="ru-RU" b="1" dirty="0" err="1"/>
              <a:t>знаходиться</a:t>
            </a:r>
            <a:r>
              <a:rPr lang="ru-RU" b="1" dirty="0"/>
              <a:t> центр </a:t>
            </a:r>
            <a:r>
              <a:rPr lang="ru-RU" b="1" dirty="0" err="1"/>
              <a:t>градієнта</a:t>
            </a:r>
            <a:r>
              <a:rPr lang="ru-RU" b="1" dirty="0"/>
              <a:t>? </a:t>
            </a:r>
            <a:r>
              <a:rPr lang="ru-RU" b="1" dirty="0" err="1"/>
              <a:t>Це</a:t>
            </a:r>
            <a:r>
              <a:rPr lang="ru-RU" b="1" dirty="0"/>
              <a:t> по </a:t>
            </a:r>
            <a:r>
              <a:rPr lang="ru-RU" b="1" dirty="0" err="1"/>
              <a:t>суті</a:t>
            </a:r>
            <a:endParaRPr lang="ru-RU" b="1" dirty="0"/>
          </a:p>
          <a:p>
            <a:r>
              <a:rPr lang="ru-RU" b="1" dirty="0"/>
              <a:t>  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background-position</a:t>
            </a:r>
            <a:r>
              <a:rPr lang="en-US" dirty="0"/>
              <a:t> </a:t>
            </a:r>
            <a:r>
              <a:rPr lang="uk-UA" b="1" dirty="0"/>
              <a:t>або</a:t>
            </a:r>
            <a:r>
              <a:rPr lang="ru-RU" dirty="0"/>
              <a:t> </a:t>
            </a:r>
            <a:r>
              <a:rPr lang="en-US" b="1" dirty="0">
                <a:solidFill>
                  <a:srgbClr val="0070C0"/>
                </a:solidFill>
              </a:rPr>
              <a:t> transform-origin.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3642412" y="44624"/>
            <a:ext cx="1937700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/>
              <a:t>Вар</a:t>
            </a:r>
            <a:r>
              <a:rPr lang="uk-UA" sz="1800" dirty="0" err="1"/>
              <a:t>іа</a:t>
            </a:r>
            <a:r>
              <a:rPr lang="ru-RU" sz="1800" dirty="0" err="1"/>
              <a:t>нт</a:t>
            </a:r>
            <a:r>
              <a:rPr lang="ru-RU" sz="1800" dirty="0"/>
              <a:t>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407" y="2740858"/>
            <a:ext cx="8906089" cy="400110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radial-gradient(at top right, aqua, </a:t>
            </a:r>
            <a:r>
              <a:rPr lang="en-US" dirty="0" err="1"/>
              <a:t>darkblue</a:t>
            </a:r>
            <a:r>
              <a:rPr lang="en-US" dirty="0"/>
              <a:t>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5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67" y="2308810"/>
            <a:ext cx="8906089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radial-gradient(circle, white, black);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1030" y="2852936"/>
            <a:ext cx="8906089" cy="40011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radial-gradient(100px, white, black);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866" y="488320"/>
            <a:ext cx="8904668" cy="12311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      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[ circle || &lt;length&gt; ] [ at &lt;position&gt; ]?</a:t>
            </a:r>
          </a:p>
          <a:p>
            <a:endParaRPr lang="ru-RU" b="1" dirty="0">
              <a:solidFill>
                <a:srgbClr val="002060"/>
              </a:solidFill>
            </a:endParaRPr>
          </a:p>
          <a:p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shape</a:t>
            </a:r>
            <a:r>
              <a:rPr lang="en-US" b="1" dirty="0"/>
              <a:t> </a:t>
            </a:r>
            <a:r>
              <a:rPr lang="ru-RU" b="1" dirty="0"/>
              <a:t>не </a:t>
            </a:r>
            <a:r>
              <a:rPr lang="ru-RU" b="1" dirty="0" err="1"/>
              <a:t>вказано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для </a:t>
            </a:r>
            <a:r>
              <a:rPr lang="en-US" b="1" dirty="0">
                <a:solidFill>
                  <a:srgbClr val="C00000"/>
                </a:solidFill>
              </a:rPr>
              <a:t>shape</a:t>
            </a:r>
            <a:r>
              <a:rPr lang="en-US" b="1" dirty="0"/>
              <a:t> </a:t>
            </a:r>
            <a:r>
              <a:rPr lang="ru-RU" b="1" dirty="0"/>
              <a:t>типу </a:t>
            </a:r>
            <a:r>
              <a:rPr lang="en-US" b="1" dirty="0">
                <a:solidFill>
                  <a:srgbClr val="C00000"/>
                </a:solidFill>
              </a:rPr>
              <a:t>circle</a:t>
            </a:r>
            <a:r>
              <a:rPr lang="en-US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вказати</a:t>
            </a:r>
            <a:endParaRPr lang="ru-RU" b="1" dirty="0"/>
          </a:p>
          <a:p>
            <a:r>
              <a:rPr lang="ru-RU" b="1" dirty="0" err="1"/>
              <a:t>радіус</a:t>
            </a:r>
            <a:r>
              <a:rPr lang="ru-RU" b="1" dirty="0"/>
              <a:t> </a:t>
            </a:r>
            <a:r>
              <a:rPr lang="ru-RU" b="1" dirty="0" err="1"/>
              <a:t>градієнта</a:t>
            </a:r>
            <a:r>
              <a:rPr lang="ru-RU" b="1" dirty="0"/>
              <a:t> - 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[ </a:t>
            </a:r>
            <a:r>
              <a:rPr lang="en-US" b="1" dirty="0">
                <a:solidFill>
                  <a:srgbClr val="C00000"/>
                </a:solidFill>
              </a:rPr>
              <a:t>circle ||</a:t>
            </a:r>
            <a:r>
              <a:rPr lang="en-US" b="1" dirty="0">
                <a:solidFill>
                  <a:schemeClr val="accent2"/>
                </a:solidFill>
              </a:rPr>
              <a:t> &lt;length&gt; 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532946"/>
            <a:ext cx="8906089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radial-gradient(circle 50px, white, black); </a:t>
            </a:r>
            <a:endParaRPr lang="ru-RU" dirty="0"/>
          </a:p>
        </p:txBody>
      </p:sp>
      <p:sp>
        <p:nvSpPr>
          <p:cNvPr id="13" name="Заголовок 2"/>
          <p:cNvSpPr>
            <a:spLocks noGrp="1"/>
          </p:cNvSpPr>
          <p:nvPr>
            <p:ph type="title"/>
          </p:nvPr>
        </p:nvSpPr>
        <p:spPr>
          <a:xfrm>
            <a:off x="3642412" y="44624"/>
            <a:ext cx="1937700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/>
              <a:t>Вар</a:t>
            </a:r>
            <a:r>
              <a:rPr lang="uk-UA" sz="1800" dirty="0" err="1"/>
              <a:t>іа</a:t>
            </a:r>
            <a:r>
              <a:rPr lang="ru-RU" sz="1800" dirty="0" err="1"/>
              <a:t>нт</a:t>
            </a:r>
            <a:r>
              <a:rPr lang="ru-RU" sz="1800" dirty="0"/>
              <a:t> </a:t>
            </a:r>
            <a:r>
              <a:rPr lang="en-US" sz="1800" dirty="0"/>
              <a:t>2</a:t>
            </a:r>
            <a:endParaRPr lang="ru-RU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4181018"/>
            <a:ext cx="8906089" cy="40011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radial-gradient(100px</a:t>
            </a:r>
            <a:r>
              <a:rPr lang="ru-RU" dirty="0"/>
              <a:t> </a:t>
            </a:r>
            <a:r>
              <a:rPr lang="en-US" dirty="0"/>
              <a:t>at 30px 50%, white, black);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58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67" y="2557353"/>
            <a:ext cx="8906089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radial-gradient(ellipse, white, black);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1030" y="3717032"/>
            <a:ext cx="8906089" cy="40011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radial-gradient(100px 200px, white, black);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866" y="488320"/>
            <a:ext cx="8904668" cy="184665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[ ellipse || [&lt;length&gt; | &lt;percentage&gt; ]{2}] [at &lt;position&gt; ]?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ru-RU" sz="1600" b="1" dirty="0" err="1"/>
              <a:t>Можна</a:t>
            </a:r>
            <a:r>
              <a:rPr lang="ru-RU" sz="1600" b="1" dirty="0"/>
              <a:t> </a:t>
            </a:r>
            <a:r>
              <a:rPr lang="ru-RU" sz="1600" b="1" dirty="0" err="1"/>
              <a:t>вказати</a:t>
            </a:r>
            <a:r>
              <a:rPr lang="ru-RU" sz="1600" b="1" dirty="0"/>
              <a:t> </a:t>
            </a:r>
            <a:r>
              <a:rPr lang="ru-RU" sz="1600" b="1" dirty="0" err="1"/>
              <a:t>або</a:t>
            </a:r>
            <a:r>
              <a:rPr lang="ru-RU" sz="1600" b="1" dirty="0"/>
              <a:t> </a:t>
            </a:r>
            <a:r>
              <a:rPr lang="ru-RU" sz="1600" b="1" dirty="0" err="1"/>
              <a:t>ellipse</a:t>
            </a:r>
            <a:r>
              <a:rPr lang="ru-RU" sz="1600" b="1" dirty="0"/>
              <a:t> </a:t>
            </a:r>
            <a:r>
              <a:rPr lang="ru-RU" sz="1600" b="1" dirty="0" err="1"/>
              <a:t>або</a:t>
            </a:r>
            <a:r>
              <a:rPr lang="ru-RU" sz="1600" b="1" dirty="0"/>
              <a:t> </a:t>
            </a:r>
            <a:r>
              <a:rPr lang="ru-RU" sz="1600" b="1" dirty="0" err="1"/>
              <a:t>розмір</a:t>
            </a:r>
            <a:r>
              <a:rPr lang="ru-RU" sz="1600" b="1" dirty="0"/>
              <a:t> </a:t>
            </a:r>
            <a:r>
              <a:rPr lang="ru-RU" sz="1600" b="1" dirty="0" err="1"/>
              <a:t>фігури</a:t>
            </a:r>
            <a:r>
              <a:rPr lang="ru-RU" sz="1600" b="1" dirty="0"/>
              <a:t>					 </a:t>
            </a:r>
            <a:r>
              <a:rPr lang="en-US" sz="1600" b="1" dirty="0">
                <a:solidFill>
                  <a:schemeClr val="accent2"/>
                </a:solidFill>
              </a:rPr>
              <a:t>[ &lt;length&gt; | &lt;percentage&gt; ]{2} ]</a:t>
            </a:r>
            <a:endParaRPr lang="ru-RU" sz="1600" b="1" dirty="0">
              <a:solidFill>
                <a:schemeClr val="accent2"/>
              </a:solidFill>
            </a:endParaRPr>
          </a:p>
          <a:p>
            <a:r>
              <a:rPr lang="ru-RU" sz="1600" b="1" dirty="0"/>
              <a:t>Перша цифра </a:t>
            </a:r>
            <a:r>
              <a:rPr lang="ru-RU" sz="1600" b="1" dirty="0" err="1"/>
              <a:t>представляє</a:t>
            </a:r>
            <a:r>
              <a:rPr lang="ru-RU" sz="1600" b="1" dirty="0"/>
              <a:t> </a:t>
            </a:r>
            <a:r>
              <a:rPr lang="en-US" sz="1600" b="1" dirty="0"/>
              <a:t>horizontal radius,</a:t>
            </a:r>
          </a:p>
          <a:p>
            <a:r>
              <a:rPr lang="ru-RU" sz="1600" b="1" dirty="0"/>
              <a:t>Друга цифра </a:t>
            </a:r>
            <a:r>
              <a:rPr lang="ru-RU" sz="1600" b="1" dirty="0" err="1"/>
              <a:t>представляє</a:t>
            </a:r>
            <a:r>
              <a:rPr lang="ru-RU" sz="1600" b="1" dirty="0"/>
              <a:t> </a:t>
            </a:r>
            <a:r>
              <a:rPr lang="en-US" sz="1600" b="1" dirty="0"/>
              <a:t>vertical radius.</a:t>
            </a:r>
          </a:p>
          <a:p>
            <a:r>
              <a:rPr lang="ru-RU" sz="1600" b="1" dirty="0"/>
              <a:t>В </a:t>
            </a:r>
            <a:r>
              <a:rPr lang="ru-RU" sz="1600" b="1" dirty="0" err="1"/>
              <a:t>обох</a:t>
            </a:r>
            <a:r>
              <a:rPr lang="ru-RU" sz="1600" b="1" dirty="0"/>
              <a:t> </a:t>
            </a:r>
            <a:r>
              <a:rPr lang="ru-RU" sz="1600" b="1" dirty="0" err="1"/>
              <a:t>випадках</a:t>
            </a:r>
            <a:r>
              <a:rPr lang="ru-RU" sz="1600" b="1" dirty="0"/>
              <a:t> </a:t>
            </a:r>
            <a:r>
              <a:rPr lang="ru-RU" sz="1600" b="1" dirty="0" err="1"/>
              <a:t>можна</a:t>
            </a:r>
            <a:r>
              <a:rPr lang="ru-RU" sz="1600" b="1" dirty="0"/>
              <a:t> </a:t>
            </a:r>
            <a:r>
              <a:rPr lang="ru-RU" sz="1600" b="1" dirty="0" err="1"/>
              <a:t>також</a:t>
            </a:r>
            <a:r>
              <a:rPr lang="ru-RU" sz="1600" b="1" dirty="0"/>
              <a:t> </a:t>
            </a:r>
            <a:r>
              <a:rPr lang="ru-RU" sz="1600" b="1" dirty="0" err="1"/>
              <a:t>вказати</a:t>
            </a:r>
            <a:r>
              <a:rPr lang="ru-RU" sz="1600" b="1" dirty="0"/>
              <a:t> </a:t>
            </a:r>
            <a:r>
              <a:rPr lang="ru-RU" sz="1600" b="1" dirty="0" err="1"/>
              <a:t>позицію</a:t>
            </a:r>
            <a:r>
              <a:rPr lang="ru-RU" sz="1600" b="1" dirty="0"/>
              <a:t> центру </a:t>
            </a:r>
            <a:r>
              <a:rPr lang="ru-RU" sz="1600" b="1" dirty="0" err="1"/>
              <a:t>фігури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397042"/>
            <a:ext cx="9029956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radial-gradient(100px 200px at bottom left, white, black); </a:t>
            </a:r>
            <a:endParaRPr lang="ru-RU" dirty="0"/>
          </a:p>
        </p:txBody>
      </p:sp>
      <p:sp>
        <p:nvSpPr>
          <p:cNvPr id="10" name="Заголовок 2"/>
          <p:cNvSpPr>
            <a:spLocks noGrp="1"/>
          </p:cNvSpPr>
          <p:nvPr>
            <p:ph type="title"/>
          </p:nvPr>
        </p:nvSpPr>
        <p:spPr>
          <a:xfrm>
            <a:off x="3642412" y="44624"/>
            <a:ext cx="1937700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/>
              <a:t>Вар</a:t>
            </a:r>
            <a:r>
              <a:rPr lang="uk-UA" sz="1800" dirty="0" err="1"/>
              <a:t>іа</a:t>
            </a:r>
            <a:r>
              <a:rPr lang="ru-RU" sz="1800" dirty="0" err="1"/>
              <a:t>нт</a:t>
            </a:r>
            <a:r>
              <a:rPr lang="ru-RU" sz="1800" dirty="0"/>
              <a:t>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4973106"/>
            <a:ext cx="8906089" cy="40011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radial-gradient(10% 30%, white, black);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5581689"/>
            <a:ext cx="8906089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</a:t>
            </a:r>
          </a:p>
          <a:p>
            <a:r>
              <a:rPr lang="en-US" dirty="0"/>
              <a:t>   100px 200px at bottom left, white, black</a:t>
            </a:r>
          </a:p>
          <a:p>
            <a:r>
              <a:rPr lang="en-US" dirty="0"/>
              <a:t>);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0407" y="3100898"/>
            <a:ext cx="8906089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radial-gradient(ellipse</a:t>
            </a:r>
            <a:r>
              <a:rPr lang="ru-RU" dirty="0"/>
              <a:t> </a:t>
            </a:r>
            <a:r>
              <a:rPr lang="en-US" dirty="0"/>
              <a:t>at 30px 40px, white, black);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31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2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48872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/>
              <a:t>Загальна</a:t>
            </a:r>
            <a:r>
              <a:rPr lang="ru-RU" sz="1800" dirty="0"/>
              <a:t> форма </a:t>
            </a:r>
            <a:r>
              <a:rPr lang="ru-RU" sz="1800" dirty="0" err="1"/>
              <a:t>запису</a:t>
            </a:r>
            <a:r>
              <a:rPr lang="ru-RU" sz="1800" dirty="0"/>
              <a:t> правила для </a:t>
            </a:r>
            <a:r>
              <a:rPr lang="ru-RU" sz="1800" dirty="0" err="1"/>
              <a:t>радіального</a:t>
            </a:r>
            <a:r>
              <a:rPr lang="ru-RU" sz="1800" dirty="0"/>
              <a:t> </a:t>
            </a:r>
            <a:r>
              <a:rPr lang="ru-RU" sz="1800" dirty="0" err="1"/>
              <a:t>градієнта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" y="3861048"/>
            <a:ext cx="9057794" cy="18722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4048" y="5877272"/>
            <a:ext cx="382407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files/gradients_sides.html</a:t>
            </a:r>
            <a:endParaRPr lang="ru-RU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66363"/>
              </p:ext>
            </p:extLst>
          </p:nvPr>
        </p:nvGraphicFramePr>
        <p:xfrm>
          <a:off x="66714" y="692696"/>
          <a:ext cx="894527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closest-side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градієнт</a:t>
                      </a:r>
                      <a:r>
                        <a:rPr lang="ru-RU" b="1" dirty="0"/>
                        <a:t> доходить до </a:t>
                      </a:r>
                      <a:r>
                        <a:rPr lang="ru-RU" b="1" dirty="0" err="1"/>
                        <a:t>найближчої</a:t>
                      </a:r>
                      <a:r>
                        <a:rPr lang="ru-RU" b="1" dirty="0"/>
                        <a:t> до </a:t>
                      </a:r>
                      <a:r>
                        <a:rPr lang="ru-RU" b="1" dirty="0" err="1"/>
                        <a:t>його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радіусу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сторони</a:t>
                      </a:r>
                      <a:r>
                        <a:rPr lang="ru-RU" b="1" dirty="0"/>
                        <a:t> поля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closest-corner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зупинка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градієнта</a:t>
                      </a:r>
                      <a:r>
                        <a:rPr lang="ru-RU" b="1" dirty="0"/>
                        <a:t> в </a:t>
                      </a:r>
                      <a:r>
                        <a:rPr lang="ru-RU" b="1" dirty="0" err="1"/>
                        <a:t>найближчому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від</a:t>
                      </a:r>
                      <a:r>
                        <a:rPr lang="ru-RU" b="1" dirty="0"/>
                        <a:t> центру кута </a:t>
                      </a:r>
                      <a:r>
                        <a:rPr lang="ru-RU" b="1" dirty="0" err="1"/>
                        <a:t>елемента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farthest-side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зупинка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градієнта</a:t>
                      </a:r>
                      <a:r>
                        <a:rPr lang="ru-RU" b="1" dirty="0"/>
                        <a:t> на </a:t>
                      </a:r>
                      <a:r>
                        <a:rPr lang="ru-RU" b="1" dirty="0" err="1"/>
                        <a:t>далечині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від</a:t>
                      </a:r>
                      <a:r>
                        <a:rPr lang="ru-RU" b="1" dirty="0"/>
                        <a:t> центру </a:t>
                      </a:r>
                      <a:r>
                        <a:rPr lang="ru-RU" b="1" dirty="0" err="1"/>
                        <a:t>елемента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farthest-corner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зупинка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градієнта</a:t>
                      </a:r>
                      <a:r>
                        <a:rPr lang="ru-RU" b="1" dirty="0"/>
                        <a:t> в </a:t>
                      </a:r>
                      <a:r>
                        <a:rPr lang="ru-RU" b="1" dirty="0" err="1"/>
                        <a:t>найдальшому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від</a:t>
                      </a:r>
                      <a:r>
                        <a:rPr lang="ru-RU" b="1" dirty="0"/>
                        <a:t> центру кута </a:t>
                      </a:r>
                      <a:r>
                        <a:rPr lang="ru-RU" b="1" dirty="0" err="1"/>
                        <a:t>елемента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174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67" y="1084674"/>
            <a:ext cx="8906089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radial-gradient(ellipse closest-side, white, black);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1030" y="1660738"/>
            <a:ext cx="8906089" cy="101566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</a:t>
            </a:r>
          </a:p>
          <a:p>
            <a:r>
              <a:rPr lang="en-US" dirty="0"/>
              <a:t>   circle farthest-side </a:t>
            </a:r>
            <a:r>
              <a:rPr lang="en-US" dirty="0">
                <a:solidFill>
                  <a:srgbClr val="002060"/>
                </a:solidFill>
              </a:rPr>
              <a:t>at 100px</a:t>
            </a:r>
            <a:r>
              <a:rPr lang="en-US" dirty="0"/>
              <a:t> 200px, white, black</a:t>
            </a:r>
          </a:p>
          <a:p>
            <a:r>
              <a:rPr lang="en-US" dirty="0"/>
              <a:t>);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866" y="488320"/>
            <a:ext cx="8904668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[ [ circle | ellipse ] || &lt;extent-keyword&gt; ] [ at &lt;position&gt; ]?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917393"/>
            <a:ext cx="8906089" cy="40011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radial-gradient(closest-corner at 100px, white, black); </a:t>
            </a:r>
            <a:endParaRPr lang="ru-RU" dirty="0"/>
          </a:p>
        </p:txBody>
      </p:sp>
      <p:sp>
        <p:nvSpPr>
          <p:cNvPr id="9" name="Заголовок 2"/>
          <p:cNvSpPr>
            <a:spLocks noGrp="1"/>
          </p:cNvSpPr>
          <p:nvPr>
            <p:ph type="title"/>
          </p:nvPr>
        </p:nvSpPr>
        <p:spPr>
          <a:xfrm>
            <a:off x="3642412" y="44624"/>
            <a:ext cx="1937700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/>
              <a:t>Вар</a:t>
            </a:r>
            <a:r>
              <a:rPr lang="uk-UA" sz="1800" dirty="0" err="1"/>
              <a:t>іа</a:t>
            </a:r>
            <a:r>
              <a:rPr lang="ru-RU" sz="1800" dirty="0" err="1"/>
              <a:t>нт</a:t>
            </a:r>
            <a:r>
              <a:rPr lang="ru-RU" sz="1800" dirty="0"/>
              <a:t> </a:t>
            </a:r>
            <a:r>
              <a:rPr lang="en-US" sz="1800" dirty="0"/>
              <a:t>4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902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5751" y="116632"/>
            <a:ext cx="3320746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/>
              <a:t>transparent gradient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4016" y="574229"/>
            <a:ext cx="8820472" cy="1261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body { </a:t>
            </a:r>
          </a:p>
          <a:p>
            <a:r>
              <a:rPr lang="en-US" b="1" dirty="0"/>
              <a:t>   </a:t>
            </a:r>
            <a:r>
              <a:rPr lang="en-US" sz="2000" b="1" dirty="0"/>
              <a:t>background: linear-gradient(</a:t>
            </a:r>
          </a:p>
          <a:p>
            <a:r>
              <a:rPr lang="en-US" sz="2000" b="1" dirty="0"/>
              <a:t>           </a:t>
            </a:r>
            <a:r>
              <a:rPr lang="en-US" sz="2000" b="1" dirty="0" err="1"/>
              <a:t>hsl</a:t>
            </a:r>
            <a:r>
              <a:rPr lang="en-US" sz="2000" b="1" dirty="0"/>
              <a:t>(228,51%,32%), transparent) 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016" y="1916832"/>
            <a:ext cx="8820472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Ми </a:t>
            </a:r>
            <a:r>
              <a:rPr lang="ru-RU" b="1" dirty="0" err="1"/>
              <a:t>побачимо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градієнт</a:t>
            </a:r>
            <a:r>
              <a:rPr lang="ru-RU" b="1" dirty="0"/>
              <a:t> </a:t>
            </a:r>
            <a:r>
              <a:rPr lang="ru-RU" b="1" dirty="0" err="1"/>
              <a:t>повторюється</a:t>
            </a:r>
            <a:r>
              <a:rPr lang="ru-RU" b="1" dirty="0"/>
              <a:t>. </a:t>
            </a:r>
            <a:r>
              <a:rPr lang="ru-RU" b="1" dirty="0" err="1"/>
              <a:t>Щоб</a:t>
            </a:r>
            <a:r>
              <a:rPr lang="ru-RU" b="1" dirty="0"/>
              <a:t> </a:t>
            </a:r>
            <a:r>
              <a:rPr lang="ru-RU" b="1" dirty="0" err="1"/>
              <a:t>зробити</a:t>
            </a:r>
            <a:r>
              <a:rPr lang="ru-RU" b="1" dirty="0"/>
              <a:t> </a:t>
            </a:r>
            <a:r>
              <a:rPr lang="ru-RU" b="1" dirty="0" err="1"/>
              <a:t>суцільний</a:t>
            </a:r>
            <a:r>
              <a:rPr lang="ru-RU" b="1" dirty="0"/>
              <a:t> </a:t>
            </a:r>
            <a:r>
              <a:rPr lang="ru-RU" b="1" dirty="0" err="1"/>
              <a:t>градієнт</a:t>
            </a:r>
            <a:r>
              <a:rPr lang="ru-RU" b="1" dirty="0"/>
              <a:t> у </a:t>
            </a:r>
            <a:r>
              <a:rPr lang="ru-RU" b="1" dirty="0" err="1"/>
              <a:t>всій</a:t>
            </a:r>
            <a:r>
              <a:rPr lang="ru-RU" b="1" dirty="0"/>
              <a:t> </a:t>
            </a:r>
            <a:r>
              <a:rPr lang="ru-RU" b="1" dirty="0" err="1"/>
              <a:t>висоті</a:t>
            </a:r>
            <a:r>
              <a:rPr lang="ru-RU" b="1" dirty="0"/>
              <a:t> </a:t>
            </a:r>
            <a:r>
              <a:rPr lang="ru-RU" b="1" dirty="0" err="1"/>
              <a:t>вікна</a:t>
            </a:r>
            <a:r>
              <a:rPr lang="ru-RU" b="1" dirty="0"/>
              <a:t> браузера,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написати</a:t>
            </a:r>
            <a:r>
              <a:rPr lang="ru-RU" b="1" dirty="0"/>
              <a:t> правило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429000"/>
            <a:ext cx="882047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Завдання</a:t>
            </a:r>
            <a:r>
              <a:rPr lang="ru-RU" b="1" dirty="0"/>
              <a:t> – </a:t>
            </a:r>
            <a:r>
              <a:rPr lang="ru-RU" b="1" dirty="0" err="1"/>
              <a:t>додати</a:t>
            </a:r>
            <a:r>
              <a:rPr lang="ru-RU" b="1" dirty="0"/>
              <a:t> до </a:t>
            </a:r>
            <a:r>
              <a:rPr lang="ru-RU" b="1" dirty="0" err="1"/>
              <a:t>body</a:t>
            </a:r>
            <a:r>
              <a:rPr lang="ru-RU" b="1" dirty="0"/>
              <a:t> </a:t>
            </a:r>
            <a:r>
              <a:rPr lang="ru-RU" b="1" dirty="0" err="1"/>
              <a:t>фонове</a:t>
            </a:r>
            <a:r>
              <a:rPr lang="ru-RU" b="1" dirty="0"/>
              <a:t> </a:t>
            </a:r>
            <a:r>
              <a:rPr lang="ru-RU" b="1" dirty="0" err="1"/>
              <a:t>зображення</a:t>
            </a:r>
            <a:r>
              <a:rPr lang="ru-RU" b="1" dirty="0"/>
              <a:t> </a:t>
            </a:r>
            <a:r>
              <a:rPr lang="ru-RU" b="1" dirty="0" err="1"/>
              <a:t>img</a:t>
            </a:r>
            <a:r>
              <a:rPr lang="ru-RU" b="1" dirty="0"/>
              <a:t>/bg.jpg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0192" y="116632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LABS/lab_2.html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76192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1135" y="116632"/>
            <a:ext cx="3464762" cy="360040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/>
              <a:t>Повторення</a:t>
            </a:r>
            <a:r>
              <a:rPr lang="ru-RU" sz="1800" dirty="0"/>
              <a:t> </a:t>
            </a:r>
            <a:r>
              <a:rPr lang="ru-RU" sz="1800" dirty="0" err="1"/>
              <a:t>градіенту</a:t>
            </a:r>
            <a:endParaRPr lang="ru-RU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A8001-4054-580F-3B14-131E904D6AF5}"/>
              </a:ext>
            </a:extLst>
          </p:cNvPr>
          <p:cNvSpPr txBox="1"/>
          <p:nvPr/>
        </p:nvSpPr>
        <p:spPr>
          <a:xfrm>
            <a:off x="144015" y="574229"/>
            <a:ext cx="8953995" cy="21544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background : repeating-linear-gradient( </a:t>
            </a:r>
          </a:p>
          <a:p>
            <a:r>
              <a:rPr lang="en-US" b="1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&lt;side-or-corner&gt;,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  &lt;color-stop</a:t>
            </a:r>
            <a:r>
              <a:rPr lang="ru-RU" sz="2000" b="1" dirty="0">
                <a:solidFill>
                  <a:srgbClr val="0070C0"/>
                </a:solidFill>
              </a:rPr>
              <a:t> 1</a:t>
            </a:r>
            <a:r>
              <a:rPr lang="en-US" sz="2000" b="1" dirty="0">
                <a:solidFill>
                  <a:srgbClr val="0070C0"/>
                </a:solidFill>
              </a:rPr>
              <a:t>&gt; &lt;size&gt;,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  &lt;color-stop</a:t>
            </a:r>
            <a:r>
              <a:rPr lang="ru-RU" sz="2000" b="1" dirty="0">
                <a:solidFill>
                  <a:srgbClr val="0070C0"/>
                </a:solidFill>
              </a:rPr>
              <a:t> 2</a:t>
            </a:r>
            <a:r>
              <a:rPr lang="en-US" sz="2000" b="1" dirty="0">
                <a:solidFill>
                  <a:srgbClr val="0070C0"/>
                </a:solidFill>
              </a:rPr>
              <a:t>&gt; &lt;size&gt;,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  ...</a:t>
            </a:r>
          </a:p>
          <a:p>
            <a:r>
              <a:rPr lang="en-US" b="1" dirty="0"/>
              <a:t>);</a:t>
            </a:r>
          </a:p>
          <a:p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7A20B-D5E3-076E-BC71-4E5BE43006E4}"/>
              </a:ext>
            </a:extLst>
          </p:cNvPr>
          <p:cNvSpPr txBox="1"/>
          <p:nvPr/>
        </p:nvSpPr>
        <p:spPr>
          <a:xfrm>
            <a:off x="156516" y="2818632"/>
            <a:ext cx="8928992" cy="1015663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side-or-corner </a:t>
            </a:r>
            <a:r>
              <a:rPr lang="en-US" dirty="0"/>
              <a:t>–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uk-UA" dirty="0"/>
              <a:t>напрям</a:t>
            </a:r>
            <a:r>
              <a:rPr lang="ru-RU" dirty="0"/>
              <a:t> </a:t>
            </a:r>
            <a:r>
              <a:rPr lang="ru-RU" dirty="0" err="1"/>
              <a:t>градієнта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en-US" dirty="0"/>
              <a:t> to top,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45deg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color-stop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ru-RU" dirty="0" err="1"/>
              <a:t>кольори</a:t>
            </a:r>
            <a:r>
              <a:rPr lang="ru-RU" dirty="0"/>
              <a:t> та </a:t>
            </a:r>
            <a:r>
              <a:rPr lang="uk-UA" dirty="0"/>
              <a:t>їх розмір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7232E-9AD6-176D-B3AE-94EC28191F24}"/>
              </a:ext>
            </a:extLst>
          </p:cNvPr>
          <p:cNvSpPr txBox="1"/>
          <p:nvPr/>
        </p:nvSpPr>
        <p:spPr>
          <a:xfrm>
            <a:off x="171135" y="4005064"/>
            <a:ext cx="8820472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.box { </a:t>
            </a:r>
          </a:p>
          <a:p>
            <a:r>
              <a:rPr lang="en-US" b="1" dirty="0"/>
              <a:t>   width:4</a:t>
            </a:r>
            <a:r>
              <a:rPr lang="uk-UA" b="1" dirty="0"/>
              <a:t>00</a:t>
            </a:r>
            <a:r>
              <a:rPr lang="en-US" b="1" dirty="0" err="1"/>
              <a:t>px</a:t>
            </a:r>
            <a:r>
              <a:rPr lang="en-US" b="1" dirty="0"/>
              <a:t>;</a:t>
            </a:r>
          </a:p>
          <a:p>
            <a:r>
              <a:rPr lang="en-US" b="1" dirty="0"/>
              <a:t>   height:200px;</a:t>
            </a:r>
          </a:p>
          <a:p>
            <a:r>
              <a:rPr lang="en-US" sz="2000" b="1" dirty="0"/>
              <a:t>   </a:t>
            </a:r>
            <a:r>
              <a:rPr lang="en-US" b="1" dirty="0">
                <a:solidFill>
                  <a:srgbClr val="C00000"/>
                </a:solidFill>
              </a:rPr>
              <a:t>background: repeating-linear-gradient</a:t>
            </a:r>
            <a:r>
              <a:rPr lang="en-US" b="1" dirty="0"/>
              <a:t>( </a:t>
            </a:r>
          </a:p>
          <a:p>
            <a:r>
              <a:rPr lang="en-US" b="1" dirty="0"/>
              <a:t>          red 20px, </a:t>
            </a:r>
          </a:p>
          <a:p>
            <a:r>
              <a:rPr lang="en-US" b="1" dirty="0"/>
              <a:t>          blue 40px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b="1" dirty="0"/>
              <a:t>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59254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F546F1-01AA-38AB-E04C-E0DDC0D4C71D}"/>
              </a:ext>
            </a:extLst>
          </p:cNvPr>
          <p:cNvSpPr txBox="1"/>
          <p:nvPr/>
        </p:nvSpPr>
        <p:spPr>
          <a:xfrm>
            <a:off x="161764" y="116632"/>
            <a:ext cx="8820472" cy="26161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.box { </a:t>
            </a:r>
          </a:p>
          <a:p>
            <a:r>
              <a:rPr lang="en-US" b="1" dirty="0"/>
              <a:t>   ...</a:t>
            </a:r>
          </a:p>
          <a:p>
            <a:r>
              <a:rPr lang="en-US" sz="2000" b="1" dirty="0"/>
              <a:t>   </a:t>
            </a:r>
            <a:r>
              <a:rPr lang="en-US" b="1" dirty="0">
                <a:solidFill>
                  <a:srgbClr val="C00000"/>
                </a:solidFill>
              </a:rPr>
              <a:t>background: repeating-linear-gradient( </a:t>
            </a:r>
          </a:p>
          <a:p>
            <a:r>
              <a:rPr lang="en-US" b="1" dirty="0"/>
              <a:t>      red 0,</a:t>
            </a:r>
          </a:p>
          <a:p>
            <a:r>
              <a:rPr lang="en-US" b="1" dirty="0"/>
              <a:t>      red 20px, </a:t>
            </a:r>
          </a:p>
          <a:p>
            <a:r>
              <a:rPr lang="en-US" b="1" dirty="0"/>
              <a:t>      blue 20px,</a:t>
            </a:r>
          </a:p>
          <a:p>
            <a:r>
              <a:rPr lang="en-US" b="1" dirty="0"/>
              <a:t>      blue 40px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C00000"/>
                </a:solidFill>
              </a:rPr>
              <a:t>);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E154-E475-9D94-5357-E326BDB6F0B7}"/>
              </a:ext>
            </a:extLst>
          </p:cNvPr>
          <p:cNvSpPr txBox="1"/>
          <p:nvPr/>
        </p:nvSpPr>
        <p:spPr>
          <a:xfrm>
            <a:off x="179512" y="2924944"/>
            <a:ext cx="8820472" cy="2923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.box { </a:t>
            </a:r>
          </a:p>
          <a:p>
            <a:r>
              <a:rPr lang="en-US" b="1" dirty="0"/>
              <a:t>   ...</a:t>
            </a:r>
          </a:p>
          <a:p>
            <a:r>
              <a:rPr lang="en-US" sz="2000" b="1" dirty="0"/>
              <a:t>   </a:t>
            </a:r>
            <a:r>
              <a:rPr lang="en-US" b="1" dirty="0">
                <a:solidFill>
                  <a:srgbClr val="C00000"/>
                </a:solidFill>
              </a:rPr>
              <a:t>background: repeating-linear-gradient(</a:t>
            </a:r>
          </a:p>
          <a:p>
            <a:r>
              <a:rPr lang="en-US" b="1" dirty="0"/>
              <a:t>     to left </a:t>
            </a:r>
          </a:p>
          <a:p>
            <a:r>
              <a:rPr lang="en-US" b="1" dirty="0"/>
              <a:t>      red 0,</a:t>
            </a:r>
          </a:p>
          <a:p>
            <a:r>
              <a:rPr lang="en-US" b="1" dirty="0"/>
              <a:t>      red 20px, </a:t>
            </a:r>
          </a:p>
          <a:p>
            <a:r>
              <a:rPr lang="en-US" b="1" dirty="0"/>
              <a:t>      blue 20px,</a:t>
            </a:r>
          </a:p>
          <a:p>
            <a:r>
              <a:rPr lang="en-US" b="1" dirty="0"/>
              <a:t>      blue 40px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b="1" dirty="0"/>
              <a:t>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827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16" y="107340"/>
            <a:ext cx="882047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Повторювати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також</a:t>
            </a:r>
            <a:r>
              <a:rPr lang="ru-RU" b="1" dirty="0"/>
              <a:t> і </a:t>
            </a:r>
            <a:r>
              <a:rPr lang="ru-RU" b="1" dirty="0" err="1"/>
              <a:t>радіальний</a:t>
            </a:r>
            <a:r>
              <a:rPr lang="ru-RU" b="1" dirty="0"/>
              <a:t> </a:t>
            </a:r>
            <a:r>
              <a:rPr lang="ru-RU" b="1" dirty="0" err="1"/>
              <a:t>градієнт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016" y="692696"/>
            <a:ext cx="8820472" cy="26161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.box { </a:t>
            </a:r>
          </a:p>
          <a:p>
            <a:r>
              <a:rPr lang="en-US" b="1" dirty="0"/>
              <a:t>   width: 400px;</a:t>
            </a:r>
          </a:p>
          <a:p>
            <a:r>
              <a:rPr lang="en-US" b="1" dirty="0"/>
              <a:t>   height:400px;</a:t>
            </a:r>
          </a:p>
          <a:p>
            <a:r>
              <a:rPr lang="en-US" b="1" dirty="0"/>
              <a:t>   </a:t>
            </a:r>
            <a:r>
              <a:rPr lang="en-US" sz="2000" b="1" dirty="0">
                <a:solidFill>
                  <a:srgbClr val="C00000"/>
                </a:solidFill>
              </a:rPr>
              <a:t>background: repeating-radial-gradient(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/>
              <a:t>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circle at 0 0,</a:t>
            </a:r>
            <a:r>
              <a:rPr lang="en-US" b="1" dirty="0"/>
              <a:t>  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rgba</a:t>
            </a:r>
            <a:r>
              <a:rPr lang="en-US" b="1" dirty="0"/>
              <a:t>(108,144, 188, .8), 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rgba</a:t>
            </a:r>
            <a:r>
              <a:rPr lang="en-US" b="1" dirty="0"/>
              <a:t>(75,113,150, .8) 100px</a:t>
            </a:r>
          </a:p>
          <a:p>
            <a:r>
              <a:rPr lang="en-US" b="1" dirty="0"/>
              <a:t>   </a:t>
            </a:r>
            <a:r>
              <a:rPr lang="en-US" b="1" dirty="0">
                <a:solidFill>
                  <a:srgbClr val="C00000"/>
                </a:solidFill>
              </a:rPr>
              <a:t> );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581128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LABS/lab_3.html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1157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23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107504" y="116632"/>
            <a:ext cx="2160240" cy="41805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Multi - columns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1015663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hlinkClick r:id="rId2"/>
              </a:rPr>
              <a:t>http://www.w3.org/TR/css3-multicol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http://caniuse.com/#feat=multicolumn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74862" y="1916832"/>
            <a:ext cx="8861634" cy="40011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column-count:  auto | &lt;integer&gt;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74862" y="3573016"/>
            <a:ext cx="8861634" cy="132343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rgbClr val="0070C0"/>
                </a:solidFill>
              </a:rPr>
              <a:t>Например</a:t>
            </a:r>
          </a:p>
          <a:p>
            <a:r>
              <a:rPr lang="en-US" dirty="0"/>
              <a:t>p {</a:t>
            </a:r>
          </a:p>
          <a:p>
            <a:r>
              <a:rPr lang="en-US" dirty="0"/>
              <a:t>    column-count:3;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4862" y="2420888"/>
            <a:ext cx="886163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auto</a:t>
            </a:r>
            <a:r>
              <a:rPr lang="en-US" b="1" dirty="0"/>
              <a:t> – </a:t>
            </a:r>
            <a:r>
              <a:rPr lang="ru-RU" b="1" dirty="0"/>
              <a:t>браузер сам </a:t>
            </a:r>
            <a:r>
              <a:rPr lang="ru-RU" b="1" dirty="0" err="1"/>
              <a:t>розраховує</a:t>
            </a:r>
            <a:r>
              <a:rPr lang="ru-RU" b="1" dirty="0"/>
              <a:t> </a:t>
            </a:r>
            <a:r>
              <a:rPr lang="ru-RU" b="1" dirty="0" err="1"/>
              <a:t>кількість</a:t>
            </a:r>
            <a:r>
              <a:rPr lang="ru-RU" b="1" dirty="0"/>
              <a:t> колонок </a:t>
            </a:r>
            <a:r>
              <a:rPr lang="ru-RU" b="1" dirty="0" err="1"/>
              <a:t>залежно</a:t>
            </a:r>
            <a:endParaRPr lang="ru-RU" b="1" dirty="0"/>
          </a:p>
          <a:p>
            <a:r>
              <a:rPr lang="ru-RU" b="1" dirty="0"/>
              <a:t>      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заданої</a:t>
            </a:r>
            <a:r>
              <a:rPr lang="ru-RU" b="1" dirty="0"/>
              <a:t>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ширини</a:t>
            </a:r>
            <a:endParaRPr lang="ru-RU" b="1" dirty="0"/>
          </a:p>
          <a:p>
            <a:r>
              <a:rPr lang="ru-RU" b="1" dirty="0" err="1"/>
              <a:t>Між</a:t>
            </a:r>
            <a:r>
              <a:rPr lang="ru-RU" b="1" dirty="0"/>
              <a:t> колонками браузер </a:t>
            </a:r>
            <a:r>
              <a:rPr lang="ru-RU" b="1" dirty="0" err="1"/>
              <a:t>додає</a:t>
            </a:r>
            <a:r>
              <a:rPr lang="ru-RU" b="1" dirty="0"/>
              <a:t> 1em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6256" y="140995"/>
            <a:ext cx="21024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columns.html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879013"/>
            <a:ext cx="886163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ru-RU" b="1" dirty="0" err="1"/>
              <a:t>встановлено</a:t>
            </a:r>
            <a:r>
              <a:rPr lang="ru-RU" b="1" dirty="0"/>
              <a:t> </a:t>
            </a:r>
            <a:r>
              <a:rPr lang="ru-RU" b="1" dirty="0" err="1"/>
              <a:t>лише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00000"/>
                </a:solidFill>
              </a:rPr>
              <a:t>column-count</a:t>
            </a:r>
            <a:r>
              <a:rPr lang="ru-RU" b="1" dirty="0"/>
              <a:t>, то браузер </a:t>
            </a:r>
            <a:r>
              <a:rPr lang="ru-RU" b="1" dirty="0" err="1"/>
              <a:t>зберігає</a:t>
            </a:r>
            <a:r>
              <a:rPr lang="ru-RU" b="1" dirty="0"/>
              <a:t> </a:t>
            </a:r>
            <a:r>
              <a:rPr lang="ru-RU" b="1" dirty="0" err="1"/>
              <a:t>кількість</a:t>
            </a:r>
            <a:r>
              <a:rPr lang="ru-RU" b="1" dirty="0"/>
              <a:t> колонок при </a:t>
            </a:r>
            <a:r>
              <a:rPr lang="ru-RU" b="1" dirty="0" err="1"/>
              <a:t>зміні</a:t>
            </a:r>
            <a:r>
              <a:rPr lang="ru-RU" b="1" dirty="0"/>
              <a:t> </a:t>
            </a:r>
            <a:r>
              <a:rPr lang="ru-RU" b="1" dirty="0" err="1"/>
              <a:t>області</a:t>
            </a:r>
            <a:r>
              <a:rPr lang="ru-RU" b="1" dirty="0"/>
              <a:t> перегляду.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5435932"/>
            <a:ext cx="48245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multi-columns/column-count.html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4223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7038528" cy="40011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column-width: auto | </a:t>
            </a:r>
            <a:r>
              <a:rPr lang="ru-RU" dirty="0" err="1"/>
              <a:t>ширина_колонок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92696"/>
            <a:ext cx="5184576" cy="132343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rgbClr val="0070C0"/>
                </a:solidFill>
              </a:rPr>
              <a:t>Например</a:t>
            </a:r>
          </a:p>
          <a:p>
            <a:r>
              <a:rPr lang="en-US" dirty="0"/>
              <a:t>p {</a:t>
            </a:r>
          </a:p>
          <a:p>
            <a:r>
              <a:rPr lang="en-US" dirty="0"/>
              <a:t>    column-width:100px;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2101098"/>
            <a:ext cx="861851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Реальну</a:t>
            </a:r>
            <a:r>
              <a:rPr lang="ru-RU" b="1" dirty="0"/>
              <a:t> ширину та </a:t>
            </a:r>
            <a:r>
              <a:rPr lang="ru-RU" b="1" dirty="0" err="1"/>
              <a:t>кількість</a:t>
            </a:r>
            <a:r>
              <a:rPr lang="ru-RU" b="1" dirty="0"/>
              <a:t> колонок браузер </a:t>
            </a:r>
            <a:r>
              <a:rPr lang="ru-RU" b="1" dirty="0" err="1"/>
              <a:t>розраховує</a:t>
            </a:r>
            <a:r>
              <a:rPr lang="ru-RU" b="1" dirty="0"/>
              <a:t> </a:t>
            </a:r>
            <a:r>
              <a:rPr lang="ru-RU" b="1" dirty="0" err="1"/>
              <a:t>залежно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ширини</a:t>
            </a:r>
            <a:r>
              <a:rPr lang="ru-RU" b="1" dirty="0"/>
              <a:t> батька. А </a:t>
            </a:r>
            <a:r>
              <a:rPr lang="ru-RU" b="1" dirty="0" err="1"/>
              <a:t>вказану</a:t>
            </a:r>
            <a:r>
              <a:rPr lang="ru-RU" b="1" dirty="0"/>
              <a:t> </a:t>
            </a:r>
            <a:r>
              <a:rPr lang="ru-RU" b="1" dirty="0" err="1"/>
              <a:t>він</a:t>
            </a:r>
            <a:r>
              <a:rPr lang="ru-RU" b="1" dirty="0"/>
              <a:t> </a:t>
            </a:r>
            <a:r>
              <a:rPr lang="ru-RU" b="1" dirty="0" err="1"/>
              <a:t>сприймає</a:t>
            </a:r>
            <a:r>
              <a:rPr lang="ru-RU" b="1" dirty="0"/>
              <a:t> як </a:t>
            </a:r>
            <a:r>
              <a:rPr lang="ru-RU" b="1" dirty="0" err="1"/>
              <a:t>мінімальну</a:t>
            </a:r>
            <a:r>
              <a:rPr lang="ru-RU" b="1" dirty="0"/>
              <a:t> ширину</a:t>
            </a:r>
            <a:r>
              <a:rPr lang="en-US" b="1" dirty="0"/>
              <a:t>.  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158933"/>
            <a:ext cx="886163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ru-RU" b="1" dirty="0" err="1"/>
              <a:t>встановлено</a:t>
            </a:r>
            <a:r>
              <a:rPr lang="ru-RU" b="1" dirty="0"/>
              <a:t> </a:t>
            </a:r>
            <a:r>
              <a:rPr lang="ru-RU" b="1" dirty="0" err="1"/>
              <a:t>лише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00000"/>
                </a:solidFill>
              </a:rPr>
              <a:t>column-width</a:t>
            </a:r>
            <a:r>
              <a:rPr lang="ru-RU" b="1" dirty="0"/>
              <a:t> то браузер </a:t>
            </a:r>
            <a:r>
              <a:rPr lang="ru-RU" b="1" dirty="0" err="1"/>
              <a:t>формує</a:t>
            </a:r>
            <a:r>
              <a:rPr lang="ru-RU" b="1" dirty="0"/>
              <a:t> </a:t>
            </a:r>
            <a:r>
              <a:rPr lang="ru-RU" b="1" dirty="0" err="1"/>
              <a:t>кількість</a:t>
            </a:r>
            <a:r>
              <a:rPr lang="ru-RU" b="1" dirty="0"/>
              <a:t> колонок </a:t>
            </a:r>
            <a:r>
              <a:rPr lang="ru-RU" b="1" dirty="0" err="1"/>
              <a:t>залежно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доступної</a:t>
            </a:r>
            <a:r>
              <a:rPr lang="ru-RU" b="1" dirty="0"/>
              <a:t> </a:t>
            </a:r>
            <a:r>
              <a:rPr lang="ru-RU" b="1" dirty="0" err="1"/>
              <a:t>йому</a:t>
            </a:r>
            <a:r>
              <a:rPr lang="ru-RU" b="1" dirty="0"/>
              <a:t> </a:t>
            </a:r>
            <a:r>
              <a:rPr lang="ru-RU" b="1" dirty="0" err="1"/>
              <a:t>ширини</a:t>
            </a:r>
            <a:r>
              <a:rPr lang="ru-RU" b="1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7944" y="4715852"/>
            <a:ext cx="48245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multi-columns/column-width.html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3697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31305"/>
            <a:ext cx="6785113" cy="1323439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rgbClr val="0070C0"/>
                </a:solidFill>
              </a:rPr>
              <a:t>Сокращенная запись</a:t>
            </a:r>
          </a:p>
          <a:p>
            <a:r>
              <a:rPr lang="en-US" dirty="0"/>
              <a:t>E  {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columns: column-width </a:t>
            </a:r>
            <a:r>
              <a:rPr lang="ru-RU" dirty="0"/>
              <a:t> </a:t>
            </a:r>
            <a:r>
              <a:rPr lang="en-US" dirty="0"/>
              <a:t>column-count; </a:t>
            </a:r>
            <a:endParaRPr lang="ru-RU" dirty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1439977"/>
            <a:ext cx="86185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Тобто</a:t>
            </a:r>
            <a:r>
              <a:rPr lang="ru-RU" b="1" dirty="0"/>
              <a:t> </a:t>
            </a:r>
            <a:r>
              <a:rPr lang="ru-RU" b="1" dirty="0" err="1"/>
              <a:t>відразу</a:t>
            </a:r>
            <a:r>
              <a:rPr lang="ru-RU" b="1" dirty="0"/>
              <a:t> </a:t>
            </a:r>
            <a:r>
              <a:rPr lang="ru-RU" b="1" dirty="0" err="1"/>
              <a:t>вказується</a:t>
            </a:r>
            <a:r>
              <a:rPr lang="ru-RU" b="1" dirty="0"/>
              <a:t> </a:t>
            </a:r>
            <a:r>
              <a:rPr lang="ru-RU" b="1" dirty="0" err="1"/>
              <a:t>обидві</a:t>
            </a:r>
            <a:r>
              <a:rPr lang="ru-RU" b="1" dirty="0"/>
              <a:t> </a:t>
            </a:r>
            <a:r>
              <a:rPr lang="ru-RU" b="1" dirty="0" err="1"/>
              <a:t>величини</a:t>
            </a:r>
            <a:r>
              <a:rPr lang="ru-RU" b="1" dirty="0"/>
              <a:t>.</a:t>
            </a:r>
          </a:p>
          <a:p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найкращий</a:t>
            </a:r>
            <a:r>
              <a:rPr lang="ru-RU" b="1" dirty="0"/>
              <a:t> </a:t>
            </a:r>
            <a:r>
              <a:rPr lang="ru-RU" b="1" dirty="0" err="1"/>
              <a:t>варіант</a:t>
            </a:r>
            <a:r>
              <a:rPr lang="en-US" b="1" dirty="0"/>
              <a:t>.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4862" y="4005064"/>
            <a:ext cx="8861634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ru-RU" b="1" dirty="0" err="1"/>
              <a:t>задані</a:t>
            </a:r>
            <a:r>
              <a:rPr lang="ru-RU" b="1" dirty="0"/>
              <a:t> </a:t>
            </a:r>
            <a:r>
              <a:rPr lang="ru-RU" b="1" dirty="0" err="1"/>
              <a:t>одночасно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column-count </a:t>
            </a:r>
            <a:r>
              <a:rPr lang="ru-RU" b="1" dirty="0"/>
              <a:t>і </a:t>
            </a:r>
            <a:r>
              <a:rPr lang="en-US" b="1" dirty="0">
                <a:solidFill>
                  <a:srgbClr val="C00000"/>
                </a:solidFill>
              </a:rPr>
              <a:t>column-width,</a:t>
            </a:r>
            <a:r>
              <a:rPr lang="en-US" b="1" dirty="0"/>
              <a:t> </a:t>
            </a:r>
            <a:r>
              <a:rPr lang="ru-RU" b="1" dirty="0"/>
              <a:t>то браузер </a:t>
            </a:r>
            <a:r>
              <a:rPr lang="ru-RU" b="1" dirty="0" err="1"/>
              <a:t>формує</a:t>
            </a:r>
            <a:r>
              <a:rPr lang="ru-RU" b="1" dirty="0"/>
              <a:t> </a:t>
            </a:r>
            <a:r>
              <a:rPr lang="ru-RU" b="1" dirty="0" err="1"/>
              <a:t>кількість</a:t>
            </a:r>
            <a:r>
              <a:rPr lang="ru-RU" b="1" dirty="0"/>
              <a:t> колонок </a:t>
            </a:r>
            <a:r>
              <a:rPr lang="ru-RU" b="1" dirty="0" err="1"/>
              <a:t>залежно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доступної</a:t>
            </a:r>
            <a:r>
              <a:rPr lang="ru-RU" b="1" dirty="0"/>
              <a:t> </a:t>
            </a:r>
            <a:r>
              <a:rPr lang="ru-RU" b="1" dirty="0" err="1"/>
              <a:t>йому</a:t>
            </a:r>
            <a:r>
              <a:rPr lang="ru-RU" b="1" dirty="0"/>
              <a:t> </a:t>
            </a:r>
            <a:r>
              <a:rPr lang="ru-RU" b="1" dirty="0" err="1"/>
              <a:t>ширини</a:t>
            </a:r>
            <a:r>
              <a:rPr lang="ru-RU" b="1" dirty="0"/>
              <a:t> при </a:t>
            </a:r>
            <a:r>
              <a:rPr lang="ru-RU" b="1" dirty="0" err="1"/>
              <a:t>цьому</a:t>
            </a:r>
            <a:r>
              <a:rPr lang="ru-RU" b="1" dirty="0"/>
              <a:t> </a:t>
            </a:r>
            <a:r>
              <a:rPr lang="ru-RU" b="1" dirty="0" err="1"/>
              <a:t>вважаючи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column-count</a:t>
            </a:r>
            <a:r>
              <a:rPr lang="en-US" b="1" dirty="0"/>
              <a:t> -&gt; </a:t>
            </a:r>
            <a:r>
              <a:rPr lang="ru-RU" b="1" dirty="0"/>
              <a:t>як максимальна </a:t>
            </a:r>
            <a:r>
              <a:rPr lang="ru-RU" b="1" dirty="0" err="1"/>
              <a:t>кількість</a:t>
            </a:r>
            <a:r>
              <a:rPr lang="ru-RU" b="1" dirty="0"/>
              <a:t> колонок</a:t>
            </a:r>
          </a:p>
          <a:p>
            <a:r>
              <a:rPr lang="en-US" b="1" dirty="0">
                <a:solidFill>
                  <a:srgbClr val="0070C0"/>
                </a:solidFill>
              </a:rPr>
              <a:t>column-width</a:t>
            </a:r>
            <a:r>
              <a:rPr lang="en-US" b="1" dirty="0"/>
              <a:t> -&gt; </a:t>
            </a:r>
            <a:r>
              <a:rPr lang="ru-RU" b="1" dirty="0"/>
              <a:t>як </a:t>
            </a:r>
            <a:r>
              <a:rPr lang="ru-RU" b="1" dirty="0" err="1"/>
              <a:t>мінімальну</a:t>
            </a:r>
            <a:r>
              <a:rPr lang="ru-RU" b="1" dirty="0"/>
              <a:t> ширину </a:t>
            </a:r>
            <a:r>
              <a:rPr lang="ru-RU" b="1" dirty="0" err="1"/>
              <a:t>кожної</a:t>
            </a:r>
            <a:r>
              <a:rPr lang="ru-RU" b="1" dirty="0"/>
              <a:t> колонки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1044" y="3447335"/>
            <a:ext cx="57606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multi-columns/column-width</a:t>
            </a:r>
            <a:r>
              <a:rPr lang="ru-RU" b="1" dirty="0"/>
              <a:t>-</a:t>
            </a:r>
            <a:r>
              <a:rPr lang="en-US" b="1" dirty="0"/>
              <a:t>count.html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4725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76256" y="96710"/>
            <a:ext cx="20882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columns.html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20688"/>
            <a:ext cx="6912768" cy="40011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column-gap: </a:t>
            </a:r>
            <a:r>
              <a:rPr lang="ru-RU" dirty="0" err="1"/>
              <a:t>відстань_між_колонками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124744"/>
            <a:ext cx="6912768" cy="132343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>
                <a:solidFill>
                  <a:srgbClr val="0070C0"/>
                </a:solidFill>
              </a:rPr>
              <a:t>Наприклад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/>
              <a:t>p {</a:t>
            </a:r>
          </a:p>
          <a:p>
            <a:r>
              <a:rPr lang="ru-RU" dirty="0"/>
              <a:t>	</a:t>
            </a:r>
            <a:r>
              <a:rPr lang="en-US" dirty="0"/>
              <a:t>column-gap:30px;</a:t>
            </a:r>
            <a:endParaRPr lang="ru-RU" dirty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564904"/>
            <a:ext cx="6912768" cy="1631216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  {</a:t>
            </a:r>
          </a:p>
          <a:p>
            <a:r>
              <a:rPr lang="en-US" dirty="0"/>
              <a:t>    column-rule-width:  length;</a:t>
            </a:r>
          </a:p>
          <a:p>
            <a:r>
              <a:rPr lang="en-US" dirty="0"/>
              <a:t>    column-rule-style:  border-style;</a:t>
            </a:r>
          </a:p>
          <a:p>
            <a:r>
              <a:rPr lang="en-US" dirty="0"/>
              <a:t>    column-rule-color:  color 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445224"/>
            <a:ext cx="6912768" cy="132343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>
                <a:solidFill>
                  <a:srgbClr val="0070C0"/>
                </a:solidFill>
              </a:rPr>
              <a:t>Наприклад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/>
              <a:t>p {</a:t>
            </a:r>
          </a:p>
          <a:p>
            <a:r>
              <a:rPr lang="en-US" dirty="0"/>
              <a:t>    column-rule: 1em double silver;</a:t>
            </a:r>
            <a:endParaRPr lang="ru-RU" dirty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365104"/>
            <a:ext cx="6912768" cy="1015663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  {</a:t>
            </a:r>
          </a:p>
          <a:p>
            <a:r>
              <a:rPr lang="ru-RU" dirty="0"/>
              <a:t>   </a:t>
            </a:r>
            <a:r>
              <a:rPr lang="en-US" dirty="0"/>
              <a:t>column-rule:  length border-style color ; </a:t>
            </a:r>
            <a:endParaRPr lang="ru-RU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21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347864" y="116632"/>
            <a:ext cx="2088232" cy="418058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Colors CSS 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692696"/>
            <a:ext cx="8892480" cy="1631216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#ff00ff;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(255, 0, 0);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rgba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(255, 0, 0, 0.5);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hsl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(160, 40%, 60%);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hsla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(160, 40%, 60%, 0.4);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5904656" cy="418058"/>
          </a:xfr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HSL (Hue, Saturation, Lightness )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692696"/>
            <a:ext cx="8892480" cy="10156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.foo {</a:t>
            </a:r>
          </a:p>
          <a:p>
            <a:r>
              <a:rPr lang="en-US" sz="2000" b="1" dirty="0"/>
              <a:t>	background-color: </a:t>
            </a:r>
            <a:r>
              <a:rPr lang="en-US" sz="2000" b="1" dirty="0" err="1"/>
              <a:t>hsla</a:t>
            </a:r>
            <a:r>
              <a:rPr lang="en-US" sz="2000" b="1" dirty="0"/>
              <a:t>(190, 30%, 94%, 1);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116632"/>
            <a:ext cx="17281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index.html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3304" y="3944611"/>
            <a:ext cx="52565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Генератор  </a:t>
            </a:r>
            <a:r>
              <a:rPr lang="en-US" b="1" dirty="0"/>
              <a:t>HSLA </a:t>
            </a:r>
            <a:r>
              <a:rPr lang="en-US" b="1" dirty="0">
                <a:hlinkClick r:id="rId2"/>
              </a:rPr>
              <a:t>http://hslpicker.com</a:t>
            </a:r>
            <a:r>
              <a:rPr lang="en-US" b="1" dirty="0"/>
              <a:t> </a:t>
            </a:r>
            <a:endParaRPr lang="ru-RU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73853"/>
              </p:ext>
            </p:extLst>
          </p:nvPr>
        </p:nvGraphicFramePr>
        <p:xfrm>
          <a:off x="193304" y="1866365"/>
          <a:ext cx="885698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Hue</a:t>
                      </a:r>
                    </a:p>
                    <a:p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оттенок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по сути цветовой</a:t>
                      </a:r>
                      <a:r>
                        <a:rPr kumimoji="0" lang="ru-RU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круг от 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</a:t>
                      </a:r>
                      <a:r>
                        <a:rPr kumimoji="0" lang="en-US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ru-RU" b="1" i="0" kern="12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Saturation</a:t>
                      </a:r>
                      <a:endParaRPr kumimoji="0" lang="ru-RU" b="1" i="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насыщенность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0%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grayscale</a:t>
                      </a:r>
                      <a:endParaRPr kumimoji="0" lang="ru-RU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color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Lightness</a:t>
                      </a:r>
                      <a:endParaRPr kumimoji="0" lang="ru-RU" b="1" i="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яркость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0%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1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</TotalTime>
  <Words>2584</Words>
  <Application>Microsoft Office PowerPoint</Application>
  <PresentationFormat>Экран (4:3)</PresentationFormat>
  <Paragraphs>420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Cambria Math</vt:lpstr>
      <vt:lpstr>Courier New</vt:lpstr>
      <vt:lpstr>Verdana</vt:lpstr>
      <vt:lpstr>Wingdings 2</vt:lpstr>
      <vt:lpstr>Wingdings 3</vt:lpstr>
      <vt:lpstr>Открытая</vt:lpstr>
      <vt:lpstr>Презентация PowerPoint</vt:lpstr>
      <vt:lpstr>Презентация PowerPoint</vt:lpstr>
      <vt:lpstr>Приставки до властивостей CSS для браузерів( vendor prefix )</vt:lpstr>
      <vt:lpstr>Презентация PowerPoint</vt:lpstr>
      <vt:lpstr>Презентация PowerPoint</vt:lpstr>
      <vt:lpstr>Презентация PowerPoint</vt:lpstr>
      <vt:lpstr>Презентация PowerPoint</vt:lpstr>
      <vt:lpstr> Colors CSS 3</vt:lpstr>
      <vt:lpstr> HSL (Hue, Saturation, Lightness 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rgba ()</vt:lpstr>
      <vt:lpstr> box-shadow</vt:lpstr>
      <vt:lpstr> text-shadow</vt:lpstr>
      <vt:lpstr>Презентация PowerPoint</vt:lpstr>
      <vt:lpstr> text-stroke</vt:lpstr>
      <vt:lpstr> resize</vt:lpstr>
      <vt:lpstr>Презентация PowerPoint</vt:lpstr>
      <vt:lpstr>Презентация PowerPoint</vt:lpstr>
      <vt:lpstr>Приклади</vt:lpstr>
      <vt:lpstr>Загальна форма записи radial-gradient</vt:lpstr>
      <vt:lpstr>Варіант 1</vt:lpstr>
      <vt:lpstr>Варіант 2</vt:lpstr>
      <vt:lpstr>Варіант 3</vt:lpstr>
      <vt:lpstr>Загальна форма запису правила для радіального градієнта</vt:lpstr>
      <vt:lpstr>Варіант 4</vt:lpstr>
      <vt:lpstr>transparent gradient</vt:lpstr>
      <vt:lpstr>Повторення градіенту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773</cp:revision>
  <dcterms:created xsi:type="dcterms:W3CDTF">2010-11-04T13:16:08Z</dcterms:created>
  <dcterms:modified xsi:type="dcterms:W3CDTF">2022-10-31T08:55:53Z</dcterms:modified>
</cp:coreProperties>
</file>