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9" r:id="rId2"/>
    <p:sldId id="340" r:id="rId3"/>
    <p:sldId id="440" r:id="rId4"/>
    <p:sldId id="446" r:id="rId5"/>
    <p:sldId id="445" r:id="rId6"/>
    <p:sldId id="442" r:id="rId7"/>
    <p:sldId id="447" r:id="rId8"/>
    <p:sldId id="443" r:id="rId9"/>
    <p:sldId id="448" r:id="rId10"/>
    <p:sldId id="34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74" autoAdjust="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55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71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6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9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5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7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80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92696"/>
            <a:ext cx="8313494" cy="304698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 responsive</a:t>
            </a:r>
          </a:p>
          <a:p>
            <a:pPr algn="ctr"/>
            <a:r>
              <a:rPr lang="en-US" sz="9600" b="1" dirty="0">
                <a:solidFill>
                  <a:srgbClr val="00B0F0"/>
                </a:solidFill>
              </a:rPr>
              <a:t>images</a:t>
            </a:r>
            <a:r>
              <a:rPr lang="en-US" sz="7200" b="1" dirty="0">
                <a:solidFill>
                  <a:srgbClr val="00B0F0"/>
                </a:solidFill>
              </a:rPr>
              <a:t> </a:t>
            </a:r>
            <a:endParaRPr lang="ru-RU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4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4644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805264"/>
            <a:ext cx="8928992" cy="369332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6381328"/>
            <a:ext cx="8928992" cy="369332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1496"/>
            <a:ext cx="22322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files/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DE034-DEE8-BC80-9C25-6B0ED169F86A}"/>
              </a:ext>
            </a:extLst>
          </p:cNvPr>
          <p:cNvSpPr txBox="1"/>
          <p:nvPr/>
        </p:nvSpPr>
        <p:spPr>
          <a:xfrm>
            <a:off x="107504" y="55808"/>
            <a:ext cx="8928992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Застосовувати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і </a:t>
            </a:r>
            <a:r>
              <a:rPr lang="ru-RU" dirty="0" err="1"/>
              <a:t>теж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 на </a:t>
            </a:r>
            <a:r>
              <a:rPr lang="ru-RU" dirty="0" err="1"/>
              <a:t>всіх</a:t>
            </a:r>
            <a:r>
              <a:rPr lang="en-US" dirty="0"/>
              <a:t> </a:t>
            </a:r>
            <a:r>
              <a:rPr lang="ru-RU" dirty="0" err="1">
                <a:solidFill>
                  <a:srgbClr val="0070C0"/>
                </a:solidFill>
              </a:rPr>
              <a:t>screen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resolution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/>
              <a:t>вкрай</a:t>
            </a:r>
            <a:r>
              <a:rPr lang="ru-RU" dirty="0"/>
              <a:t> </a:t>
            </a:r>
            <a:r>
              <a:rPr lang="ru-RU" dirty="0" err="1"/>
              <a:t>неефективно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3D346B-7CBC-2D09-1BB9-7C2BB0D41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4" y="908720"/>
            <a:ext cx="8667188" cy="48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DE034-DEE8-BC80-9C25-6B0ED169F86A}"/>
              </a:ext>
            </a:extLst>
          </p:cNvPr>
          <p:cNvSpPr txBox="1"/>
          <p:nvPr/>
        </p:nvSpPr>
        <p:spPr>
          <a:xfrm>
            <a:off x="107504" y="55808"/>
            <a:ext cx="8928992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Ідея</a:t>
            </a:r>
            <a:r>
              <a:rPr lang="ru-RU" dirty="0"/>
              <a:t> - </a:t>
            </a:r>
            <a:r>
              <a:rPr lang="ru-RU" dirty="0" err="1"/>
              <a:t>завантажувати</a:t>
            </a:r>
            <a:r>
              <a:rPr lang="ru-RU" dirty="0"/>
              <a:t> для кожного </a:t>
            </a:r>
            <a:r>
              <a:rPr lang="ru-RU" dirty="0" err="1"/>
              <a:t>screen</a:t>
            </a:r>
            <a:r>
              <a:rPr lang="ru-RU" dirty="0"/>
              <a:t> </a:t>
            </a:r>
            <a:r>
              <a:rPr lang="ru-RU" dirty="0" err="1"/>
              <a:t>resolution</a:t>
            </a:r>
            <a:r>
              <a:rPr lang="ru-RU" dirty="0"/>
              <a:t> </a:t>
            </a:r>
            <a:r>
              <a:rPr lang="ru-RU" dirty="0" err="1"/>
              <a:t>своє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0CC9E7-0920-C4E2-88A6-621981E3D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182"/>
            <a:ext cx="9144000" cy="4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DE034-DEE8-BC80-9C25-6B0ED169F86A}"/>
              </a:ext>
            </a:extLst>
          </p:cNvPr>
          <p:cNvSpPr txBox="1"/>
          <p:nvPr/>
        </p:nvSpPr>
        <p:spPr>
          <a:xfrm>
            <a:off x="191681" y="2276872"/>
            <a:ext cx="8928992" cy="397031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, але </a:t>
            </a:r>
          </a:p>
          <a:p>
            <a:r>
              <a:rPr lang="ru-RU" dirty="0"/>
              <a:t>960</a:t>
            </a:r>
            <a:r>
              <a:rPr lang="en-US" dirty="0" err="1"/>
              <a:t>px</a:t>
            </a:r>
            <a:r>
              <a:rPr lang="en-US" dirty="0"/>
              <a:t> ~ 800px</a:t>
            </a:r>
          </a:p>
          <a:p>
            <a:r>
              <a:rPr lang="en-US" dirty="0"/>
              <a:t>1200px - 1200px - 1440px</a:t>
            </a:r>
          </a:p>
          <a:p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en-US" dirty="0"/>
              <a:t>large screen </a:t>
            </a:r>
            <a:r>
              <a:rPr lang="ru-RU" dirty="0"/>
              <a:t>є </a:t>
            </a:r>
            <a:r>
              <a:rPr lang="ru-RU" dirty="0" err="1"/>
              <a:t>переважно</a:t>
            </a:r>
            <a:r>
              <a:rPr lang="ru-RU" dirty="0"/>
              <a:t> шириною 1800</a:t>
            </a:r>
            <a:r>
              <a:rPr lang="en-US" dirty="0" err="1"/>
              <a:t>px</a:t>
            </a:r>
            <a:endParaRPr lang="en-US" dirty="0"/>
          </a:p>
          <a:p>
            <a:r>
              <a:rPr lang="ru-RU" dirty="0"/>
              <a:t>А </a:t>
            </a:r>
            <a:r>
              <a:rPr lang="ru-RU" dirty="0" err="1"/>
              <a:t>ще</a:t>
            </a:r>
            <a:r>
              <a:rPr lang="ru-RU" dirty="0"/>
              <a:t> як правило на </a:t>
            </a:r>
            <a:r>
              <a:rPr lang="ru-RU" dirty="0" err="1"/>
              <a:t>width</a:t>
            </a:r>
            <a:r>
              <a:rPr lang="ru-RU" dirty="0"/>
              <a:t> &gt; 960px ширина </a:t>
            </a:r>
            <a:r>
              <a:rPr lang="ru-RU" dirty="0" err="1"/>
              <a:t>img</a:t>
            </a:r>
            <a:r>
              <a:rPr lang="ru-RU" dirty="0"/>
              <a:t> буде меньше </a:t>
            </a:r>
            <a:r>
              <a:rPr lang="ru-RU" dirty="0" err="1"/>
              <a:t>ніж</a:t>
            </a:r>
            <a:r>
              <a:rPr lang="ru-RU" dirty="0"/>
              <a:t> на </a:t>
            </a:r>
          </a:p>
          <a:p>
            <a:r>
              <a:rPr lang="en-US" dirty="0"/>
              <a:t>T</a:t>
            </a:r>
            <a:r>
              <a:rPr lang="ru-RU" dirty="0" err="1"/>
              <a:t>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 err="1">
                <a:solidFill>
                  <a:srgbClr val="C00000"/>
                </a:solidFill>
              </a:rPr>
              <a:t>Визначаємо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оптимальний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варіант</a:t>
            </a:r>
            <a:r>
              <a:rPr lang="ru-RU" dirty="0"/>
              <a:t> </a:t>
            </a:r>
          </a:p>
          <a:p>
            <a:r>
              <a:rPr lang="en-US" dirty="0"/>
              <a:t>small =&gt; 480px -&gt; </a:t>
            </a:r>
            <a:r>
              <a:rPr lang="en-US" dirty="0">
                <a:solidFill>
                  <a:srgbClr val="C00000"/>
                </a:solidFill>
              </a:rPr>
              <a:t>600px</a:t>
            </a:r>
          </a:p>
          <a:p>
            <a:r>
              <a:rPr lang="en-US" dirty="0"/>
              <a:t>medium =&gt; </a:t>
            </a:r>
            <a:r>
              <a:rPr lang="en-US" dirty="0">
                <a:solidFill>
                  <a:srgbClr val="C00000"/>
                </a:solidFill>
              </a:rPr>
              <a:t>960px</a:t>
            </a:r>
          </a:p>
          <a:p>
            <a:r>
              <a:rPr lang="en-US" dirty="0"/>
              <a:t>large =&gt; </a:t>
            </a:r>
            <a:r>
              <a:rPr lang="en-US" dirty="0">
                <a:solidFill>
                  <a:srgbClr val="C00000"/>
                </a:solidFill>
              </a:rPr>
              <a:t>1440px</a:t>
            </a:r>
          </a:p>
          <a:p>
            <a:r>
              <a:rPr lang="en-US" dirty="0"/>
              <a:t>extra-large =&gt; </a:t>
            </a:r>
            <a:r>
              <a:rPr lang="en-US" dirty="0">
                <a:solidFill>
                  <a:srgbClr val="C00000"/>
                </a:solidFill>
              </a:rPr>
              <a:t>1800px</a:t>
            </a:r>
          </a:p>
          <a:p>
            <a:r>
              <a:rPr lang="en-US" dirty="0"/>
              <a:t>original =&gt; </a:t>
            </a:r>
            <a:r>
              <a:rPr lang="en-US" dirty="0">
                <a:solidFill>
                  <a:srgbClr val="C00000"/>
                </a:solidFill>
              </a:rPr>
              <a:t>2400px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EC90D8-9B39-3DED-8FF8-B077224C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44624"/>
            <a:ext cx="2232248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000" b="1" dirty="0"/>
              <a:t>Prepare images</a:t>
            </a:r>
            <a:endParaRPr lang="ru-RU" sz="2000" b="1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8163E54-FD12-A8D0-807C-49174E295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41321"/>
              </p:ext>
            </p:extLst>
          </p:nvPr>
        </p:nvGraphicFramePr>
        <p:xfrm>
          <a:off x="104916" y="476672"/>
          <a:ext cx="89289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04">
                  <a:extLst>
                    <a:ext uri="{9D8B030D-6E8A-4147-A177-3AD203B41FA5}">
                      <a16:colId xmlns:a16="http://schemas.microsoft.com/office/drawing/2014/main" val="3609380080"/>
                    </a:ext>
                  </a:extLst>
                </a:gridCol>
                <a:gridCol w="2517692">
                  <a:extLst>
                    <a:ext uri="{9D8B030D-6E8A-4147-A177-3AD203B41FA5}">
                      <a16:colId xmlns:a16="http://schemas.microsoft.com/office/drawing/2014/main" val="402816106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0684091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00371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1x display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2x display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3x display 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37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480px 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960px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1440px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88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tablet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800px 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1200px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1800px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96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desktop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1200px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2400px</a:t>
                      </a:r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93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6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DE034-DEE8-BC80-9C25-6B0ED169F86A}"/>
              </a:ext>
            </a:extLst>
          </p:cNvPr>
          <p:cNvSpPr txBox="1"/>
          <p:nvPr/>
        </p:nvSpPr>
        <p:spPr>
          <a:xfrm>
            <a:off x="123420" y="116632"/>
            <a:ext cx="8902616" cy="1200329"/>
          </a:xfrm>
          <a:prstGeom prst="rect">
            <a:avLst/>
          </a:prstGeom>
          <a:solidFill>
            <a:schemeClr val="tx2">
              <a:lumMod val="75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="medium.png"</a:t>
            </a:r>
          </a:p>
          <a:p>
            <a:r>
              <a:rPr lang="en-US" dirty="0"/>
              <a:t>    </a:t>
            </a:r>
            <a:r>
              <a:rPr lang="en-US" dirty="0" err="1"/>
              <a:t>srcset</a:t>
            </a:r>
            <a:r>
              <a:rPr lang="en-US" dirty="0"/>
              <a:t>="small.png </a:t>
            </a:r>
            <a:r>
              <a:rPr lang="en-US" dirty="0">
                <a:solidFill>
                  <a:srgbClr val="C00000"/>
                </a:solidFill>
              </a:rPr>
              <a:t>400w</a:t>
            </a:r>
            <a:r>
              <a:rPr lang="en-US" dirty="0"/>
              <a:t>,medium.png </a:t>
            </a:r>
            <a:r>
              <a:rPr lang="en-US" dirty="0">
                <a:solidFill>
                  <a:srgbClr val="C00000"/>
                </a:solidFill>
              </a:rPr>
              <a:t>800w</a:t>
            </a:r>
            <a:r>
              <a:rPr lang="en-US" dirty="0"/>
              <a:t>"</a:t>
            </a:r>
          </a:p>
          <a:p>
            <a:r>
              <a:rPr lang="en-US" dirty="0"/>
              <a:t>    sizes="(min-width: 800px) </a:t>
            </a:r>
            <a:r>
              <a:rPr lang="en-US" dirty="0">
                <a:solidFill>
                  <a:srgbClr val="C00000"/>
                </a:solidFill>
              </a:rPr>
              <a:t>50vw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100vw</a:t>
            </a:r>
            <a:r>
              <a:rPr lang="en-US" dirty="0"/>
              <a:t>"</a:t>
            </a:r>
          </a:p>
          <a:p>
            <a:r>
              <a:rPr lang="en-US" dirty="0"/>
              <a:t>   /&gt;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EC90D8-9B39-3DED-8FF8-B077224C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3265" y="126087"/>
            <a:ext cx="2232248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000" b="1" dirty="0"/>
              <a:t>sizes</a:t>
            </a:r>
            <a:endParaRPr lang="ru-RU" sz="2000" b="1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B5D7A79-F26C-774E-CD0E-431730F2EC9B}"/>
              </a:ext>
            </a:extLst>
          </p:cNvPr>
          <p:cNvGrpSpPr/>
          <p:nvPr/>
        </p:nvGrpSpPr>
        <p:grpSpPr>
          <a:xfrm>
            <a:off x="107504" y="1414987"/>
            <a:ext cx="8928992" cy="1759832"/>
            <a:chOff x="93813" y="2806058"/>
            <a:chExt cx="8928992" cy="17598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1400B0-2537-01DD-219F-687798BD8A5E}"/>
                </a:ext>
              </a:extLst>
            </p:cNvPr>
            <p:cNvSpPr txBox="1"/>
            <p:nvPr/>
          </p:nvSpPr>
          <p:spPr>
            <a:xfrm>
              <a:off x="93813" y="2811564"/>
              <a:ext cx="8928992" cy="175432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endParaRPr lang="en-US" dirty="0"/>
            </a:p>
            <a:p>
              <a:r>
                <a:rPr lang="en-US" dirty="0"/>
                <a:t>&lt;picture&gt;</a:t>
              </a:r>
            </a:p>
            <a:p>
              <a:r>
                <a:rPr lang="en-US" dirty="0"/>
                <a:t>    </a:t>
              </a:r>
              <a:r>
                <a:rPr lang="en-US" dirty="0">
                  <a:solidFill>
                    <a:srgbClr val="0070C0"/>
                  </a:solidFill>
                </a:rPr>
                <a:t>&lt;source </a:t>
              </a:r>
              <a:r>
                <a:rPr lang="en-US" dirty="0" err="1">
                  <a:solidFill>
                    <a:srgbClr val="0070C0"/>
                  </a:solidFill>
                </a:rPr>
                <a:t>srcset</a:t>
              </a:r>
              <a:r>
                <a:rPr lang="en-US" dirty="0">
                  <a:solidFill>
                    <a:srgbClr val="0070C0"/>
                  </a:solidFill>
                </a:rPr>
                <a:t>="large.png" media="(min-width: 800px)"&gt;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    &lt;source </a:t>
              </a:r>
              <a:r>
                <a:rPr lang="en-US" dirty="0" err="1">
                  <a:solidFill>
                    <a:srgbClr val="00B050"/>
                  </a:solidFill>
                </a:rPr>
                <a:t>srcset</a:t>
              </a:r>
              <a:r>
                <a:rPr lang="en-US" dirty="0">
                  <a:solidFill>
                    <a:srgbClr val="00B050"/>
                  </a:solidFill>
                </a:rPr>
                <a:t>="medium.png" media="(min-width: 600px)"&gt;</a:t>
              </a:r>
            </a:p>
            <a:p>
              <a:r>
                <a:rPr lang="en-US" dirty="0"/>
                <a:t>    </a:t>
              </a:r>
              <a:r>
                <a:rPr lang="en-US" dirty="0">
                  <a:solidFill>
                    <a:srgbClr val="C00000"/>
                  </a:solidFill>
                </a:rPr>
                <a:t>&lt;</a:t>
              </a:r>
              <a:r>
                <a:rPr lang="en-US" dirty="0" err="1">
                  <a:solidFill>
                    <a:srgbClr val="C00000"/>
                  </a:solidFill>
                </a:rPr>
                <a:t>img</a:t>
              </a:r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err="1">
                  <a:solidFill>
                    <a:srgbClr val="C00000"/>
                  </a:solidFill>
                </a:rPr>
                <a:t>srcset</a:t>
              </a:r>
              <a:r>
                <a:rPr lang="en-US" dirty="0">
                  <a:solidFill>
                    <a:srgbClr val="C00000"/>
                  </a:solidFill>
                </a:rPr>
                <a:t>="small.jpg"/&gt;</a:t>
              </a:r>
            </a:p>
            <a:p>
              <a:r>
                <a:rPr lang="en-US" dirty="0"/>
                <a:t> &lt;/picture&gt;</a:t>
              </a:r>
              <a:endParaRPr lang="ru-RU" dirty="0"/>
            </a:p>
          </p:txBody>
        </p:sp>
        <p:sp>
          <p:nvSpPr>
            <p:cNvPr id="4" name="Заголовок 1">
              <a:extLst>
                <a:ext uri="{FF2B5EF4-FFF2-40B4-BE49-F238E27FC236}">
                  <a16:creationId xmlns:a16="http://schemas.microsoft.com/office/drawing/2014/main" id="{9A9DF466-E2EB-590B-83D9-99F63C9FD564}"/>
                </a:ext>
              </a:extLst>
            </p:cNvPr>
            <p:cNvSpPr txBox="1">
              <a:spLocks/>
            </p:cNvSpPr>
            <p:nvPr/>
          </p:nvSpPr>
          <p:spPr>
            <a:xfrm>
              <a:off x="6774860" y="2806058"/>
              <a:ext cx="2232248" cy="360040"/>
            </a:xfrm>
            <a:prstGeom prst="rect">
              <a:avLst/>
            </a:prstGeom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 fontScale="900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/>
                <a:t>picture</a:t>
              </a:r>
              <a:endParaRPr lang="ru-RU" sz="2000" b="1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084EF8C-4BCF-B375-ECF2-20F7A8C471CE}"/>
              </a:ext>
            </a:extLst>
          </p:cNvPr>
          <p:cNvGrpSpPr/>
          <p:nvPr/>
        </p:nvGrpSpPr>
        <p:grpSpPr>
          <a:xfrm>
            <a:off x="86798" y="3563253"/>
            <a:ext cx="8928992" cy="646331"/>
            <a:chOff x="101824" y="4598759"/>
            <a:chExt cx="8928992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8AD13F-8C5E-1875-D68B-6EE7CEBBAB1F}"/>
                </a:ext>
              </a:extLst>
            </p:cNvPr>
            <p:cNvSpPr txBox="1"/>
            <p:nvPr/>
          </p:nvSpPr>
          <p:spPr>
            <a:xfrm>
              <a:off x="101824" y="4598759"/>
              <a:ext cx="892899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w =&gt; width descriptor</a:t>
              </a:r>
            </a:p>
            <a:p>
              <a:r>
                <a:rPr lang="en-US" dirty="0"/>
                <a:t>x =&gt; pixel </a:t>
              </a:r>
              <a:r>
                <a:rPr lang="en-US" dirty="0" err="1"/>
                <a:t>destimy</a:t>
              </a:r>
              <a:r>
                <a:rPr lang="en-US" dirty="0"/>
                <a:t> </a:t>
              </a:r>
              <a:r>
                <a:rPr lang="en-US" dirty="0" err="1"/>
                <a:t>descriptop</a:t>
              </a:r>
              <a:endParaRPr lang="en-US" dirty="0"/>
            </a:p>
          </p:txBody>
        </p:sp>
        <p:sp>
          <p:nvSpPr>
            <p:cNvPr id="7" name="Заголовок 1">
              <a:extLst>
                <a:ext uri="{FF2B5EF4-FFF2-40B4-BE49-F238E27FC236}">
                  <a16:creationId xmlns:a16="http://schemas.microsoft.com/office/drawing/2014/main" id="{8EE6C9FE-9246-E59D-AE02-168D9041390C}"/>
                </a:ext>
              </a:extLst>
            </p:cNvPr>
            <p:cNvSpPr txBox="1">
              <a:spLocks/>
            </p:cNvSpPr>
            <p:nvPr/>
          </p:nvSpPr>
          <p:spPr>
            <a:xfrm>
              <a:off x="6763172" y="4611720"/>
              <a:ext cx="2232248" cy="360040"/>
            </a:xfrm>
            <a:prstGeom prst="rect">
              <a:avLst/>
            </a:prstGeom>
            <a:ln w="25400" cap="flat" cmpd="sng" algn="ctr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 fontScale="900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/>
                <a:t>terminology</a:t>
              </a:r>
              <a:endParaRPr lang="ru-RU" sz="200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0EFEC0-48FE-AD51-927C-CD2A132956FA}"/>
              </a:ext>
            </a:extLst>
          </p:cNvPr>
          <p:cNvSpPr txBox="1"/>
          <p:nvPr/>
        </p:nvSpPr>
        <p:spPr>
          <a:xfrm>
            <a:off x="123420" y="4598018"/>
            <a:ext cx="8928992" cy="1754326"/>
          </a:xfrm>
          <a:prstGeom prst="rect">
            <a:avLst/>
          </a:prstGeom>
          <a:solidFill>
            <a:schemeClr val="accent5">
              <a:lumMod val="75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UA" dirty="0"/>
              <a:t>Браузер сам </a:t>
            </a:r>
            <a:r>
              <a:rPr lang="ru-UA" dirty="0" err="1"/>
              <a:t>має</a:t>
            </a:r>
            <a:r>
              <a:rPr lang="ru-UA" dirty="0"/>
              <a:t> </a:t>
            </a:r>
            <a:r>
              <a:rPr lang="ru-UA" dirty="0" err="1"/>
              <a:t>вибрати</a:t>
            </a:r>
            <a:r>
              <a:rPr lang="ru-UA" dirty="0"/>
              <a:t> </a:t>
            </a:r>
            <a:r>
              <a:rPr lang="ru-UA" dirty="0" err="1"/>
              <a:t>img</a:t>
            </a:r>
            <a:r>
              <a:rPr lang="ru-UA" dirty="0"/>
              <a:t> яке </a:t>
            </a:r>
            <a:r>
              <a:rPr lang="ru-UA" dirty="0" err="1"/>
              <a:t>йому</a:t>
            </a:r>
            <a:r>
              <a:rPr lang="ru-UA" dirty="0"/>
              <a:t> </a:t>
            </a:r>
            <a:r>
              <a:rPr lang="ru-UA" dirty="0" err="1"/>
              <a:t>більш</a:t>
            </a:r>
            <a:r>
              <a:rPr lang="ru-UA" dirty="0"/>
              <a:t> </a:t>
            </a:r>
            <a:r>
              <a:rPr lang="ru-UA" dirty="0" err="1"/>
              <a:t>підходить</a:t>
            </a:r>
            <a:r>
              <a:rPr lang="en-US" dirty="0"/>
              <a:t> </a:t>
            </a:r>
            <a:r>
              <a:rPr lang="ru-UA" dirty="0"/>
              <a:t>з </a:t>
            </a:r>
            <a:r>
              <a:rPr lang="ru-UA" dirty="0" err="1">
                <a:solidFill>
                  <a:srgbClr val="C00000"/>
                </a:solidFill>
              </a:rPr>
              <a:t>srcset</a:t>
            </a:r>
            <a:r>
              <a:rPr lang="ru-UA" dirty="0"/>
              <a:t> та </a:t>
            </a:r>
            <a:r>
              <a:rPr lang="ru-UA" dirty="0" err="1"/>
              <a:t>замінити</a:t>
            </a:r>
            <a:r>
              <a:rPr lang="ru-UA" dirty="0"/>
              <a:t>  </a:t>
            </a:r>
            <a:r>
              <a:rPr lang="ru-UA" dirty="0" err="1">
                <a:solidFill>
                  <a:srgbClr val="0070C0"/>
                </a:solidFill>
              </a:rPr>
              <a:t>img</a:t>
            </a:r>
            <a:r>
              <a:rPr lang="ru-UA" dirty="0"/>
              <a:t> </a:t>
            </a:r>
            <a:r>
              <a:rPr lang="ru-RU" dirty="0"/>
              <a:t>на один з тих, </a:t>
            </a:r>
            <a:r>
              <a:rPr lang="ru-UA" dirty="0"/>
              <a:t>як</a:t>
            </a:r>
            <a:r>
              <a:rPr lang="ru-RU" dirty="0"/>
              <a:t>ы </a:t>
            </a:r>
            <a:r>
              <a:rPr lang="ru-RU" dirty="0" err="1"/>
              <a:t>перелыковуються</a:t>
            </a:r>
            <a:r>
              <a:rPr lang="ru-UA" dirty="0"/>
              <a:t> в </a:t>
            </a:r>
            <a:r>
              <a:rPr lang="ru-UA" dirty="0" err="1">
                <a:solidFill>
                  <a:srgbClr val="0070C0"/>
                </a:solidFill>
              </a:rPr>
              <a:t>src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</a:t>
            </a:r>
            <a:r>
              <a:rPr lang="ru-RU" dirty="0" err="1"/>
              <a:t>визначае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density</a:t>
            </a:r>
            <a:r>
              <a:rPr lang="en-US" dirty="0"/>
              <a:t> </a:t>
            </a:r>
            <a:r>
              <a:rPr lang="ru-RU" dirty="0"/>
              <a:t>у дисплея і </a:t>
            </a:r>
            <a:r>
              <a:rPr lang="ru-RU" dirty="0" err="1"/>
              <a:t>застосовує</a:t>
            </a:r>
            <a:r>
              <a:rPr lang="ru-RU" dirty="0"/>
              <a:t> </a:t>
            </a:r>
            <a:r>
              <a:rPr lang="ru-RU" dirty="0" err="1"/>
              <a:t>відповідний</a:t>
            </a:r>
            <a:r>
              <a:rPr lang="ru-RU" dirty="0"/>
              <a:t> </a:t>
            </a:r>
            <a:r>
              <a:rPr lang="en-US" dirty="0" err="1"/>
              <a:t>img</a:t>
            </a:r>
            <a:r>
              <a:rPr lang="en-US" dirty="0"/>
              <a:t>    </a:t>
            </a:r>
          </a:p>
          <a:p>
            <a:endParaRPr lang="en-US" dirty="0"/>
          </a:p>
          <a:p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 descriptor</a:t>
            </a:r>
            <a:endParaRPr lang="ru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1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E46F2-DB0A-A04A-2298-BCC8E4C0C2A1}"/>
              </a:ext>
            </a:extLst>
          </p:cNvPr>
          <p:cNvSpPr txBox="1"/>
          <p:nvPr/>
        </p:nvSpPr>
        <p:spPr>
          <a:xfrm>
            <a:off x="4584576" y="1093131"/>
            <a:ext cx="4032448" cy="190052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>
              <a:lnSpc>
                <a:spcPct val="150000"/>
              </a:lnSpc>
            </a:pPr>
            <a:r>
              <a:rPr lang="en-US" sz="2000"/>
              <a:t>img/small.jpg 600w,</a:t>
            </a:r>
          </a:p>
          <a:p>
            <a:pPr>
              <a:lnSpc>
                <a:spcPct val="150000"/>
              </a:lnSpc>
            </a:pPr>
            <a:r>
              <a:rPr lang="en-US" sz="2000"/>
              <a:t>img/medium.jpg 800w</a:t>
            </a:r>
          </a:p>
          <a:p>
            <a:pPr>
              <a:lnSpc>
                <a:spcPct val="150000"/>
              </a:lnSpc>
            </a:pPr>
            <a:r>
              <a:rPr lang="en-US" sz="2000"/>
              <a:t>img/large.jpg 1200w</a:t>
            </a:r>
          </a:p>
          <a:p>
            <a:pPr>
              <a:lnSpc>
                <a:spcPct val="150000"/>
              </a:lnSpc>
            </a:pPr>
            <a:r>
              <a:rPr lang="en-US" sz="2000"/>
              <a:t>img/extralarge.jpg 1600w</a:t>
            </a:r>
            <a:endParaRPr lang="en-US" sz="20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E0BA215-3AFE-7F31-1572-468E81FD1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23" y="119934"/>
            <a:ext cx="4032448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/>
              <a:t>Алгоритм </a:t>
            </a:r>
            <a:r>
              <a:rPr lang="ru-RU" sz="2000" b="1" dirty="0" err="1"/>
              <a:t>работи</a:t>
            </a:r>
            <a:r>
              <a:rPr lang="ru-RU" sz="2000" b="1" dirty="0"/>
              <a:t> </a:t>
            </a:r>
            <a:r>
              <a:rPr lang="en-US" sz="2000" b="1" dirty="0" err="1"/>
              <a:t>srcset</a:t>
            </a:r>
            <a:endParaRPr lang="ru-RU" sz="20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AE718F-FCBF-473C-3959-52ABF8436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77540"/>
            <a:ext cx="3261394" cy="2823468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DDDE386-02BD-0532-C483-1ECF4FDF4578}"/>
              </a:ext>
            </a:extLst>
          </p:cNvPr>
          <p:cNvCxnSpPr/>
          <p:nvPr/>
        </p:nvCxnSpPr>
        <p:spPr>
          <a:xfrm>
            <a:off x="251520" y="364090"/>
            <a:ext cx="326139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9D418-B8BF-4EDA-2AA4-514603247A78}"/>
              </a:ext>
            </a:extLst>
          </p:cNvPr>
          <p:cNvSpPr txBox="1"/>
          <p:nvPr/>
        </p:nvSpPr>
        <p:spPr>
          <a:xfrm>
            <a:off x="1387629" y="-52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1200</a:t>
            </a:r>
            <a:endParaRPr lang="ru-UA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DD516-ADDE-758F-9E83-79C25326FEFB}"/>
              </a:ext>
            </a:extLst>
          </p:cNvPr>
          <p:cNvSpPr txBox="1"/>
          <p:nvPr/>
        </p:nvSpPr>
        <p:spPr>
          <a:xfrm>
            <a:off x="165719" y="3602047"/>
            <a:ext cx="8837714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en-US" dirty="0" err="1"/>
              <a:t>srcset</a:t>
            </a:r>
            <a:r>
              <a:rPr lang="en-US" dirty="0"/>
              <a:t> </a:t>
            </a:r>
            <a:r>
              <a:rPr lang="ru-RU" dirty="0"/>
              <a:t>буде </a:t>
            </a:r>
            <a:r>
              <a:rPr lang="ru-RU" dirty="0" err="1"/>
              <a:t>завантажен</a:t>
            </a:r>
            <a:r>
              <a:rPr lang="ru-RU" dirty="0"/>
              <a:t>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вказано</a:t>
            </a:r>
            <a:r>
              <a:rPr lang="ru-RU" dirty="0"/>
              <a:t> в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 err="1"/>
              <a:t>Якщо</a:t>
            </a:r>
            <a:r>
              <a:rPr lang="ru-RU" dirty="0"/>
              <a:t> є </a:t>
            </a:r>
            <a:r>
              <a:rPr lang="en-US" dirty="0" err="1">
                <a:solidFill>
                  <a:srgbClr val="C00000"/>
                </a:solidFill>
              </a:rPr>
              <a:t>srcset</a:t>
            </a:r>
            <a:r>
              <a:rPr lang="en-US" dirty="0"/>
              <a:t> </a:t>
            </a:r>
            <a:r>
              <a:rPr lang="ru-RU" dirty="0"/>
              <a:t>буде </a:t>
            </a:r>
            <a:r>
              <a:rPr lang="ru-RU" dirty="0" err="1"/>
              <a:t>завантажен</a:t>
            </a:r>
            <a:r>
              <a:rPr lang="ru-RU" dirty="0"/>
              <a:t> той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ru-RU" dirty="0"/>
              <a:t>дескриптор </a:t>
            </a:r>
            <a:r>
              <a:rPr lang="ru-RU" dirty="0" err="1"/>
              <a:t>якого</a:t>
            </a:r>
            <a:r>
              <a:rPr lang="ru-RU" dirty="0"/>
              <a:t> </a:t>
            </a:r>
          </a:p>
          <a:p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viewport</a:t>
            </a:r>
            <a:r>
              <a:rPr lang="en-US" dirty="0"/>
              <a:t> </a:t>
            </a:r>
            <a:r>
              <a:rPr lang="ru-RU" dirty="0"/>
              <a:t>браузера</a:t>
            </a:r>
            <a:endParaRPr lang="en-US" dirty="0"/>
          </a:p>
          <a:p>
            <a:endParaRPr lang="en-US" dirty="0"/>
          </a:p>
          <a:p>
            <a:r>
              <a:rPr lang="uk-UA" dirty="0"/>
              <a:t>Н</a:t>
            </a:r>
            <a:r>
              <a:rPr lang="ru-RU" dirty="0" err="1"/>
              <a:t>априклад</a:t>
            </a:r>
            <a:r>
              <a:rPr lang="ru-RU" dirty="0"/>
              <a:t> </a:t>
            </a:r>
            <a:r>
              <a:rPr lang="en-US" dirty="0"/>
              <a:t>browser </a:t>
            </a:r>
            <a:r>
              <a:rPr lang="en-US" dirty="0">
                <a:solidFill>
                  <a:srgbClr val="C00000"/>
                </a:solidFill>
              </a:rPr>
              <a:t>viewport</a:t>
            </a:r>
            <a:r>
              <a:rPr lang="en-US" dirty="0"/>
              <a:t>  = 1201px</a:t>
            </a:r>
          </a:p>
          <a:p>
            <a:r>
              <a:rPr lang="ru-RU" dirty="0" err="1"/>
              <a:t>Тоді</a:t>
            </a:r>
            <a:r>
              <a:rPr lang="ru-RU" dirty="0"/>
              <a:t>  буде </a:t>
            </a:r>
            <a:r>
              <a:rPr lang="ru-RU" dirty="0" err="1"/>
              <a:t>завантажений</a:t>
            </a:r>
            <a:r>
              <a:rPr lang="ru-RU" dirty="0"/>
              <a:t>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en-US" dirty="0"/>
              <a:t>w1600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F301D76-4FA7-A807-3EE3-324A08B65D1A}"/>
              </a:ext>
            </a:extLst>
          </p:cNvPr>
          <p:cNvSpPr/>
          <p:nvPr/>
        </p:nvSpPr>
        <p:spPr>
          <a:xfrm>
            <a:off x="4526361" y="2132856"/>
            <a:ext cx="3358007" cy="36004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5EC73-C37B-1E4F-E0F9-DF37CB8DBA2A}"/>
              </a:ext>
            </a:extLst>
          </p:cNvPr>
          <p:cNvSpPr txBox="1"/>
          <p:nvPr/>
        </p:nvSpPr>
        <p:spPr>
          <a:xfrm>
            <a:off x="1387629" y="-331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1201</a:t>
            </a:r>
            <a:endParaRPr lang="ru-UA" b="1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DB4A864-0485-4467-A323-82EC7FDCDDEA}"/>
              </a:ext>
            </a:extLst>
          </p:cNvPr>
          <p:cNvSpPr/>
          <p:nvPr/>
        </p:nvSpPr>
        <p:spPr>
          <a:xfrm>
            <a:off x="4526360" y="2608532"/>
            <a:ext cx="4032447" cy="36004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0653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5" grpId="0" animBg="1"/>
      <p:bldP spid="15" grpId="1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E46F2-DB0A-A04A-2298-BCC8E4C0C2A1}"/>
              </a:ext>
            </a:extLst>
          </p:cNvPr>
          <p:cNvSpPr txBox="1"/>
          <p:nvPr/>
        </p:nvSpPr>
        <p:spPr>
          <a:xfrm>
            <a:off x="4584576" y="1093131"/>
            <a:ext cx="4032448" cy="190052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>
              <a:lnSpc>
                <a:spcPct val="150000"/>
              </a:lnSpc>
            </a:pPr>
            <a:r>
              <a:rPr lang="en-US" sz="2000"/>
              <a:t>img/small.jpg 600w,</a:t>
            </a:r>
          </a:p>
          <a:p>
            <a:pPr>
              <a:lnSpc>
                <a:spcPct val="150000"/>
              </a:lnSpc>
            </a:pPr>
            <a:r>
              <a:rPr lang="en-US" sz="2000"/>
              <a:t>img/medium.jpg 800w</a:t>
            </a:r>
          </a:p>
          <a:p>
            <a:pPr>
              <a:lnSpc>
                <a:spcPct val="150000"/>
              </a:lnSpc>
            </a:pPr>
            <a:r>
              <a:rPr lang="en-US" sz="2000"/>
              <a:t>img/large.jpg 1200w</a:t>
            </a:r>
          </a:p>
          <a:p>
            <a:pPr>
              <a:lnSpc>
                <a:spcPct val="150000"/>
              </a:lnSpc>
            </a:pPr>
            <a:r>
              <a:rPr lang="en-US" sz="2000"/>
              <a:t>img/extralarge.jpg 1600w</a:t>
            </a:r>
            <a:endParaRPr lang="en-US" sz="20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E0BA215-3AFE-7F31-1572-468E81FD1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23" y="119934"/>
            <a:ext cx="4032448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000" b="1" dirty="0"/>
              <a:t>retina</a:t>
            </a:r>
            <a:endParaRPr lang="ru-RU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DD516-ADDE-758F-9E83-79C25326FEFB}"/>
              </a:ext>
            </a:extLst>
          </p:cNvPr>
          <p:cNvSpPr txBox="1"/>
          <p:nvPr/>
        </p:nvSpPr>
        <p:spPr>
          <a:xfrm>
            <a:off x="3565713" y="3284984"/>
            <a:ext cx="5544616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Але </a:t>
            </a:r>
            <a:r>
              <a:rPr lang="ru-RU" dirty="0" err="1"/>
              <a:t>якщо</a:t>
            </a:r>
            <a:r>
              <a:rPr lang="ru-RU" dirty="0"/>
              <a:t> є </a:t>
            </a:r>
            <a:r>
              <a:rPr lang="en-US" dirty="0">
                <a:solidFill>
                  <a:srgbClr val="C00000"/>
                </a:solidFill>
              </a:rPr>
              <a:t>retina</a:t>
            </a:r>
            <a:r>
              <a:rPr lang="en-US" dirty="0"/>
              <a:t> </a:t>
            </a:r>
            <a:r>
              <a:rPr lang="ru-RU" dirty="0"/>
              <a:t>то </a:t>
            </a:r>
            <a:r>
              <a:rPr lang="ru-RU" dirty="0" err="1"/>
              <a:t>враховуються</a:t>
            </a:r>
            <a:r>
              <a:rPr lang="ru-RU" dirty="0"/>
              <a:t> </a:t>
            </a:r>
            <a:r>
              <a:rPr lang="en-US" dirty="0" err="1"/>
              <a:t>css</a:t>
            </a:r>
            <a:r>
              <a:rPr lang="en-US" dirty="0"/>
              <a:t> pixels </a:t>
            </a:r>
            <a:r>
              <a:rPr lang="ru-RU" dirty="0"/>
              <a:t>та </a:t>
            </a:r>
            <a:r>
              <a:rPr lang="en-US" dirty="0"/>
              <a:t>device pixels</a:t>
            </a:r>
          </a:p>
          <a:p>
            <a:r>
              <a:rPr lang="ru-RU" dirty="0" err="1"/>
              <a:t>Тобто</a:t>
            </a:r>
            <a:r>
              <a:rPr lang="ru-RU" dirty="0"/>
              <a:t> для </a:t>
            </a:r>
            <a:r>
              <a:rPr lang="en-US" dirty="0" err="1"/>
              <a:t>css</a:t>
            </a:r>
            <a:r>
              <a:rPr lang="en-US" dirty="0"/>
              <a:t> pixels width = 800px </a:t>
            </a:r>
            <a:r>
              <a:rPr lang="ru-RU" dirty="0"/>
              <a:t>буде  </a:t>
            </a:r>
            <a:r>
              <a:rPr lang="en-US" dirty="0"/>
              <a:t>device pixels = 1600px </a:t>
            </a:r>
          </a:p>
          <a:p>
            <a:r>
              <a:rPr lang="ru-RU" dirty="0"/>
              <a:t>і </a:t>
            </a:r>
            <a:r>
              <a:rPr lang="ru-RU" dirty="0" err="1"/>
              <a:t>відповідно</a:t>
            </a:r>
            <a:r>
              <a:rPr lang="ru-RU" dirty="0"/>
              <a:t> буде </a:t>
            </a:r>
            <a:r>
              <a:rPr lang="ru-RU" dirty="0" err="1"/>
              <a:t>завантажений</a:t>
            </a:r>
            <a:r>
              <a:rPr lang="ru-RU" dirty="0"/>
              <a:t> </a:t>
            </a:r>
            <a:r>
              <a:rPr lang="en-US" dirty="0"/>
              <a:t>w1600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DB4A864-0485-4467-A323-82EC7FDCDDEA}"/>
              </a:ext>
            </a:extLst>
          </p:cNvPr>
          <p:cNvSpPr/>
          <p:nvPr/>
        </p:nvSpPr>
        <p:spPr>
          <a:xfrm>
            <a:off x="4526360" y="2608532"/>
            <a:ext cx="4032447" cy="36004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D0DBCA-BDE4-33E5-B9C9-2AF1A7AB5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0323"/>
            <a:ext cx="2664296" cy="53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2C5F26-D963-4E7B-0F63-830CC139A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231"/>
            <a:ext cx="9144000" cy="53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6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623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365</Words>
  <Application>Microsoft Office PowerPoint</Application>
  <PresentationFormat>Экран (4:3)</PresentationFormat>
  <Paragraphs>86</Paragraphs>
  <Slides>10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Prepare images</vt:lpstr>
      <vt:lpstr>sizes</vt:lpstr>
      <vt:lpstr>Алгоритм работи srcset</vt:lpstr>
      <vt:lpstr>retina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384</cp:revision>
  <dcterms:created xsi:type="dcterms:W3CDTF">2012-03-08T07:38:11Z</dcterms:created>
  <dcterms:modified xsi:type="dcterms:W3CDTF">2023-06-01T15:14:51Z</dcterms:modified>
</cp:coreProperties>
</file>