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80" r:id="rId3"/>
    <p:sldId id="435" r:id="rId4"/>
    <p:sldId id="449" r:id="rId5"/>
    <p:sldId id="450" r:id="rId6"/>
    <p:sldId id="399" r:id="rId7"/>
    <p:sldId id="451" r:id="rId8"/>
    <p:sldId id="452" r:id="rId9"/>
    <p:sldId id="400" r:id="rId10"/>
    <p:sldId id="453" r:id="rId11"/>
    <p:sldId id="454" r:id="rId12"/>
    <p:sldId id="455" r:id="rId13"/>
    <p:sldId id="456" r:id="rId14"/>
    <p:sldId id="401" r:id="rId15"/>
    <p:sldId id="457" r:id="rId16"/>
    <p:sldId id="458" r:id="rId17"/>
    <p:sldId id="440" r:id="rId18"/>
    <p:sldId id="441" r:id="rId19"/>
    <p:sldId id="442" r:id="rId20"/>
    <p:sldId id="460" r:id="rId21"/>
    <p:sldId id="469" r:id="rId22"/>
    <p:sldId id="470" r:id="rId23"/>
    <p:sldId id="471" r:id="rId24"/>
    <p:sldId id="461" r:id="rId25"/>
    <p:sldId id="459" r:id="rId26"/>
    <p:sldId id="474" r:id="rId27"/>
    <p:sldId id="468" r:id="rId28"/>
    <p:sldId id="473" r:id="rId29"/>
    <p:sldId id="472" r:id="rId30"/>
    <p:sldId id="391" r:id="rId31"/>
    <p:sldId id="429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4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F601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6">
    <p:pos x="897" y="177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7">
    <p:pos x="897" y="177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48">
    <p:pos x="897" y="177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5T13:17:47.399" idx="39">
    <p:pos x="897" y="177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B7340-228A-42B3-9B71-11F91F704C4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C3FA-59A4-4165-B02D-16733C23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39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DEDEDE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1500" kern="13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SASS</a:t>
            </a:r>
            <a:br>
              <a:rPr lang="en-US" sz="11500" kern="13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br>
              <a:rPr lang="ru-RU" i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ru-RU" i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mixin</a:t>
            </a:r>
            <a:r>
              <a:rPr lang="en-US" b="1" dirty="0"/>
              <a:t> with arguments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Mixins</a:t>
            </a:r>
            <a:r>
              <a:rPr lang="en-US" b="1" dirty="0">
                <a:solidFill>
                  <a:srgbClr val="002060"/>
                </a:solidFill>
              </a:rPr>
              <a:t> might have default params</a:t>
            </a:r>
            <a:endParaRPr lang="ru-RU" b="1" dirty="0">
              <a:solidFill>
                <a:srgbClr val="00206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mixin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roundy</a:t>
            </a:r>
            <a:r>
              <a:rPr lang="en-US" b="1" dirty="0">
                <a:solidFill>
                  <a:srgbClr val="C00000"/>
                </a:solidFill>
              </a:rPr>
              <a:t> ($radius: 6px, $</a:t>
            </a:r>
            <a:r>
              <a:rPr lang="en-US" b="1" dirty="0" err="1">
                <a:solidFill>
                  <a:srgbClr val="C00000"/>
                </a:solidFill>
              </a:rPr>
              <a:t>bgColor</a:t>
            </a:r>
            <a:r>
              <a:rPr lang="en-US" b="1" dirty="0">
                <a:solidFill>
                  <a:srgbClr val="C00000"/>
                </a:solidFill>
              </a:rPr>
              <a:t>: grey)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border-radius: $radius;</a:t>
            </a:r>
          </a:p>
          <a:p>
            <a:r>
              <a:rPr lang="en-US" b="1" dirty="0">
                <a:solidFill>
                  <a:srgbClr val="C00000"/>
                </a:solidFill>
              </a:rPr>
              <a:t>   background: $</a:t>
            </a:r>
            <a:r>
              <a:rPr lang="en-US" b="1" dirty="0" err="1">
                <a:solidFill>
                  <a:srgbClr val="C00000"/>
                </a:solidFill>
              </a:rPr>
              <a:t>bgColor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464766"/>
            <a:ext cx="4320480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.post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@include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.post-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@include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(6px, blue);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805" y="2564904"/>
            <a:ext cx="3362301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post{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6px;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post-</a:t>
            </a:r>
            <a:r>
              <a:rPr lang="en-US" b="1" dirty="0" err="1">
                <a:solidFill>
                  <a:srgbClr val="002060"/>
                </a:solidFill>
              </a:rPr>
              <a:t>btn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6px;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blue;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499992" y="3780041"/>
            <a:ext cx="38356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mixin</a:t>
            </a:r>
            <a:r>
              <a:rPr lang="en-US" b="1" dirty="0"/>
              <a:t> with arguments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4514429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</a:rPr>
              <a:t>Всередині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mixin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можна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використовувати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селектори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mixin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greenLinks</a:t>
            </a:r>
            <a:r>
              <a:rPr lang="en-US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a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color: green;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&amp;:hover {</a:t>
            </a:r>
          </a:p>
          <a:p>
            <a:r>
              <a:rPr lang="en-US" b="1" dirty="0">
                <a:solidFill>
                  <a:srgbClr val="0070C0"/>
                </a:solidFill>
              </a:rPr>
              <a:t>	   color: blue;</a:t>
            </a:r>
          </a:p>
          <a:p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.post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@include </a:t>
            </a:r>
            <a:r>
              <a:rPr lang="en-US" b="1" dirty="0" err="1">
                <a:solidFill>
                  <a:srgbClr val="C00000"/>
                </a:solidFill>
              </a:rPr>
              <a:t>greenLinks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1700808"/>
            <a:ext cx="3218285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.post a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.post a:hover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color: blue;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4860032" y="2852936"/>
            <a:ext cx="720080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Директива @</a:t>
            </a:r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429840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colors($color: blue)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background-color: $color;</a:t>
            </a:r>
          </a:p>
          <a:p>
            <a:r>
              <a:rPr lang="en-US" b="1" dirty="0">
                <a:solidFill>
                  <a:srgbClr val="C00000"/>
                </a:solidFill>
              </a:rPr>
              <a:t>  @content;</a:t>
            </a:r>
          </a:p>
          <a:p>
            <a:r>
              <a:rPr lang="en-US" b="1" dirty="0">
                <a:solidFill>
                  <a:srgbClr val="0070C0"/>
                </a:solidFill>
              </a:rPr>
              <a:t>  border-color: $color;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--- usage</a:t>
            </a:r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colors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@include </a:t>
            </a:r>
            <a:r>
              <a:rPr lang="en-US" b="1" dirty="0">
                <a:solidFill>
                  <a:srgbClr val="C00000"/>
                </a:solidFill>
              </a:rPr>
              <a:t>colors</a:t>
            </a:r>
            <a:r>
              <a:rPr lang="en-US" b="1" dirty="0">
                <a:solidFill>
                  <a:srgbClr val="002060"/>
                </a:solidFill>
              </a:rPr>
              <a:t> { 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color: $color;</a:t>
            </a:r>
          </a:p>
          <a:p>
            <a:r>
              <a:rPr lang="en-US" b="1" dirty="0">
                <a:solidFill>
                  <a:srgbClr val="002060"/>
                </a:solidFill>
              </a:rPr>
              <a:t>   }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98415" y="1590184"/>
            <a:ext cx="386635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colors{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background-color: blue;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blue;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border-color: blue;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403017" y="2348880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5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Mixins</a:t>
            </a:r>
            <a:r>
              <a:rPr lang="en-US" b="1" dirty="0"/>
              <a:t> for</a:t>
            </a:r>
            <a:r>
              <a:rPr lang="ru-RU" b="1" dirty="0"/>
              <a:t> </a:t>
            </a:r>
            <a:r>
              <a:rPr lang="en-US" b="1" dirty="0"/>
              <a:t>BEM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71" y="620688"/>
            <a:ext cx="3938365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e($element)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&amp;__#{$element}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@content;</a:t>
            </a:r>
          </a:p>
          <a:p>
            <a:r>
              <a:rPr lang="en-US" b="1" dirty="0">
                <a:solidFill>
                  <a:srgbClr val="0070C0"/>
                </a:solidFill>
              </a:rPr>
              <a:t>  }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mixin</a:t>
            </a:r>
            <a:r>
              <a:rPr lang="en-US" b="1" dirty="0">
                <a:solidFill>
                  <a:srgbClr val="FF0000"/>
                </a:solidFill>
              </a:rPr>
              <a:t> m($modifier)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&amp;_#{$modifier}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@content;</a:t>
            </a:r>
          </a:p>
          <a:p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--- usage</a:t>
            </a:r>
            <a:endParaRPr lang="ru-RU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@include e(item) {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color: 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B050"/>
                </a:solidFill>
              </a:rPr>
              <a:t>@include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00B050"/>
                </a:solidFill>
              </a:rPr>
              <a:t>(second)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   }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27652" y="2416044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err="1">
                <a:solidFill>
                  <a:srgbClr val="002060"/>
                </a:solidFill>
              </a:rPr>
              <a:t>post__item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post__</a:t>
            </a:r>
            <a:r>
              <a:rPr lang="en-US" b="1" dirty="0" err="1">
                <a:solidFill>
                  <a:srgbClr val="002060"/>
                </a:solidFill>
              </a:rPr>
              <a:t>item_second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67944" y="3354182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2" y="116632"/>
            <a:ext cx="266429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Extended selectors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7312" y="116632"/>
            <a:ext cx="35430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extended_selectors.html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990" y="620688"/>
            <a:ext cx="3481898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%</a:t>
            </a:r>
            <a:r>
              <a:rPr lang="en-US" b="1" dirty="0" err="1">
                <a:solidFill>
                  <a:schemeClr val="accent2"/>
                </a:solidFill>
              </a:rPr>
              <a:t>cls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padding: 20px;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margin: 10px;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color: grey;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endParaRPr lang="en-US" b="1" dirty="0"/>
          </a:p>
          <a:p>
            <a:r>
              <a:rPr lang="en-US" b="1" dirty="0"/>
              <a:t>.post {</a:t>
            </a:r>
          </a:p>
          <a:p>
            <a:r>
              <a:rPr lang="en-US" b="1" dirty="0"/>
              <a:t>   width: 500px;   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chemeClr val="accent2"/>
                </a:solidFill>
              </a:rPr>
              <a:t>@extend %</a:t>
            </a:r>
            <a:r>
              <a:rPr lang="en-US" b="1" dirty="0" err="1">
                <a:solidFill>
                  <a:schemeClr val="accent2"/>
                </a:solidFill>
              </a:rPr>
              <a:t>cls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73177"/>
            <a:ext cx="3866357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post{</a:t>
            </a:r>
          </a:p>
          <a:p>
            <a:r>
              <a:rPr lang="en-US" b="1" dirty="0">
                <a:solidFill>
                  <a:srgbClr val="0070C0"/>
                </a:solidFill>
              </a:rPr>
              <a:t>   width: 500px;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padding: 20px;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margin: 10px;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color: 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707904" y="1772816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575" y="116632"/>
            <a:ext cx="38884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Import SASS files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31" y="620688"/>
            <a:ext cx="892899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Дозволяє</a:t>
            </a:r>
            <a:r>
              <a:rPr lang="ru-RU" b="1" dirty="0"/>
              <a:t> розбити SASS </a:t>
            </a:r>
            <a:r>
              <a:rPr lang="ru-RU" b="1" dirty="0" err="1"/>
              <a:t>стилі</a:t>
            </a:r>
            <a:r>
              <a:rPr lang="ru-RU" b="1" dirty="0"/>
              <a:t> на </a:t>
            </a:r>
            <a:r>
              <a:rPr lang="ru-RU" b="1" dirty="0" err="1"/>
              <a:t>частини</a:t>
            </a:r>
            <a:endParaRPr lang="ru-RU" b="1" dirty="0"/>
          </a:p>
          <a:p>
            <a:endParaRPr lang="ru-RU" b="1" dirty="0"/>
          </a:p>
          <a:p>
            <a:r>
              <a:rPr lang="ru-RU" b="1" dirty="0" err="1"/>
              <a:t>Основний</a:t>
            </a:r>
            <a:r>
              <a:rPr lang="ru-RU" b="1" dirty="0"/>
              <a:t> файл - </a:t>
            </a:r>
            <a:r>
              <a:rPr lang="ru-RU" b="1" dirty="0" err="1"/>
              <a:t>наприклад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style.scss</a:t>
            </a:r>
            <a:r>
              <a:rPr lang="ru-RU" b="1" dirty="0"/>
              <a:t> буде </a:t>
            </a:r>
            <a:r>
              <a:rPr lang="ru-RU" b="1" dirty="0" err="1"/>
              <a:t>збирати</a:t>
            </a:r>
            <a:r>
              <a:rPr lang="ru-RU" b="1" dirty="0"/>
              <a:t> </a:t>
            </a:r>
            <a:r>
              <a:rPr lang="ru-RU" b="1" dirty="0" err="1"/>
              <a:t>ці</a:t>
            </a:r>
            <a:r>
              <a:rPr lang="ru-RU" b="1" dirty="0"/>
              <a:t> </a:t>
            </a:r>
            <a:r>
              <a:rPr lang="ru-RU" b="1" dirty="0" err="1"/>
              <a:t>частини</a:t>
            </a:r>
            <a:endParaRPr lang="ru-RU" b="1" dirty="0"/>
          </a:p>
          <a:p>
            <a:r>
              <a:rPr lang="en-US" b="1" dirty="0">
                <a:solidFill>
                  <a:srgbClr val="FF0000"/>
                </a:solidFill>
              </a:rPr>
              <a:t>!!!</a:t>
            </a:r>
          </a:p>
          <a:p>
            <a:r>
              <a:rPr lang="ru-RU" b="1" dirty="0" err="1"/>
              <a:t>Імена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включаються</a:t>
            </a:r>
            <a:r>
              <a:rPr lang="ru-RU" b="1" dirty="0"/>
              <a:t>,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починатися</a:t>
            </a:r>
            <a:r>
              <a:rPr lang="ru-RU" b="1" dirty="0"/>
              <a:t> </a:t>
            </a:r>
            <a:r>
              <a:rPr lang="ru-RU" b="1" dirty="0" err="1"/>
              <a:t>зі</a:t>
            </a:r>
            <a:r>
              <a:rPr lang="ru-RU" b="1" dirty="0"/>
              <a:t> знака </a:t>
            </a:r>
            <a:r>
              <a:rPr lang="en-US" b="1" dirty="0"/>
              <a:t> </a:t>
            </a:r>
            <a:r>
              <a:rPr lang="ru-RU" sz="2800" b="1" dirty="0">
                <a:solidFill>
                  <a:srgbClr val="C00000"/>
                </a:solidFill>
              </a:rPr>
              <a:t>_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116632"/>
            <a:ext cx="18661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index.html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407" y="2204864"/>
            <a:ext cx="8928992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base/_</a:t>
            </a:r>
            <a:r>
              <a:rPr lang="en-US" b="1" dirty="0" err="1">
                <a:solidFill>
                  <a:srgbClr val="0070C0"/>
                </a:solidFill>
              </a:rPr>
              <a:t>vars.scss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mixins</a:t>
            </a:r>
            <a:r>
              <a:rPr lang="en-US" b="1" dirty="0">
                <a:solidFill>
                  <a:srgbClr val="0070C0"/>
                </a:solidFill>
              </a:rPr>
              <a:t>/_</a:t>
            </a:r>
            <a:r>
              <a:rPr lang="en-US" b="1" dirty="0" err="1">
                <a:solidFill>
                  <a:srgbClr val="0070C0"/>
                </a:solidFill>
              </a:rPr>
              <a:t>utils.scss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ru-RU" b="1" dirty="0"/>
              <a:t> 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style.scss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@import "base/</a:t>
            </a:r>
            <a:r>
              <a:rPr lang="en-US" b="1" dirty="0" err="1">
                <a:solidFill>
                  <a:srgbClr val="C00000"/>
                </a:solidFill>
              </a:rPr>
              <a:t>vars</a:t>
            </a:r>
            <a:r>
              <a:rPr lang="en-US" b="1" dirty="0">
                <a:solidFill>
                  <a:srgbClr val="C00000"/>
                </a:solidFill>
              </a:rPr>
              <a:t>";</a:t>
            </a:r>
          </a:p>
          <a:p>
            <a:r>
              <a:rPr lang="en-US" b="1" dirty="0">
                <a:solidFill>
                  <a:srgbClr val="C00000"/>
                </a:solidFill>
              </a:rPr>
              <a:t>@import "</a:t>
            </a:r>
            <a:r>
              <a:rPr lang="en-US" b="1" dirty="0" err="1">
                <a:solidFill>
                  <a:srgbClr val="C00000"/>
                </a:solidFill>
              </a:rPr>
              <a:t>mixins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utils</a:t>
            </a:r>
            <a:r>
              <a:rPr lang="en-US" b="1" dirty="0">
                <a:solidFill>
                  <a:srgbClr val="C00000"/>
                </a:solidFill>
              </a:rPr>
              <a:t>";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 err="1"/>
              <a:t>Тепер</a:t>
            </a:r>
            <a:r>
              <a:rPr lang="ru-RU" b="1" dirty="0"/>
              <a:t> у </a:t>
            </a:r>
            <a:r>
              <a:rPr lang="ru-RU" b="1" dirty="0" err="1"/>
              <a:t>файлі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style.css</a:t>
            </a:r>
            <a:r>
              <a:rPr lang="en-US" b="1" dirty="0"/>
              <a:t> </a:t>
            </a:r>
            <a:r>
              <a:rPr lang="ru-RU" b="1" dirty="0" err="1"/>
              <a:t>під</a:t>
            </a:r>
            <a:r>
              <a:rPr lang="ru-RU" b="1" dirty="0"/>
              <a:t> час </a:t>
            </a:r>
            <a:r>
              <a:rPr lang="ru-RU" b="1" dirty="0" err="1"/>
              <a:t>збирання</a:t>
            </a:r>
            <a:r>
              <a:rPr lang="ru-RU" b="1" dirty="0"/>
              <a:t> </a:t>
            </a:r>
            <a:r>
              <a:rPr lang="ru-RU" b="1" dirty="0" err="1"/>
              <a:t>будуть</a:t>
            </a:r>
            <a:r>
              <a:rPr lang="ru-RU" b="1" dirty="0"/>
              <a:t> </a:t>
            </a:r>
            <a:r>
              <a:rPr lang="ru-RU" b="1" dirty="0" err="1"/>
              <a:t>включені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base/_</a:t>
            </a:r>
            <a:r>
              <a:rPr lang="en-US" b="1" dirty="0" err="1">
                <a:solidFill>
                  <a:srgbClr val="0070C0"/>
                </a:solidFill>
              </a:rPr>
              <a:t>vars.scss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/>
              <a:t>и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mixins</a:t>
            </a:r>
            <a:r>
              <a:rPr lang="en-US" b="1" dirty="0">
                <a:solidFill>
                  <a:srgbClr val="0070C0"/>
                </a:solidFill>
              </a:rPr>
              <a:t>/_</a:t>
            </a:r>
            <a:r>
              <a:rPr lang="en-US" b="1" dirty="0" err="1">
                <a:solidFill>
                  <a:srgbClr val="0070C0"/>
                </a:solidFill>
              </a:rPr>
              <a:t>utils.scss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20882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Функц</a:t>
            </a:r>
            <a:r>
              <a:rPr lang="uk-UA" b="1" dirty="0" err="1"/>
              <a:t>ії</a:t>
            </a:r>
            <a:r>
              <a:rPr lang="ru-RU" b="1" dirty="0"/>
              <a:t> </a:t>
            </a:r>
            <a:r>
              <a:rPr lang="en-US" b="1" dirty="0"/>
              <a:t>SASS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88839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functions.html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 на </a:t>
            </a:r>
            <a:r>
              <a:rPr lang="ru-RU" b="1" dirty="0" err="1"/>
              <a:t>відміну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mixins</a:t>
            </a:r>
            <a:r>
              <a:rPr lang="ru-RU" b="1" dirty="0"/>
              <a:t> </a:t>
            </a:r>
            <a:r>
              <a:rPr lang="ru-RU" b="1" dirty="0" err="1"/>
              <a:t>повертають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у </a:t>
            </a:r>
            <a:r>
              <a:rPr lang="ru-RU" b="1" dirty="0" err="1"/>
              <a:t>точці</a:t>
            </a:r>
            <a:r>
              <a:rPr lang="ru-RU" b="1" dirty="0"/>
              <a:t> </a:t>
            </a:r>
            <a:r>
              <a:rPr lang="ru-RU" b="1" dirty="0" err="1"/>
              <a:t>виклику</a:t>
            </a:r>
            <a:endParaRPr lang="ru-RU" b="1" dirty="0"/>
          </a:p>
          <a:p>
            <a:endParaRPr lang="ru-RU" b="1" dirty="0"/>
          </a:p>
          <a:p>
            <a:r>
              <a:rPr lang="ru-RU" b="1" dirty="0">
                <a:solidFill>
                  <a:schemeClr val="accent2"/>
                </a:solidFill>
              </a:rPr>
              <a:t>$</a:t>
            </a:r>
            <a:r>
              <a:rPr lang="en-US" b="1" dirty="0" err="1">
                <a:solidFill>
                  <a:schemeClr val="accent2"/>
                </a:solidFill>
              </a:rPr>
              <a:t>baseFontSize</a:t>
            </a:r>
            <a:r>
              <a:rPr lang="en-US" b="1" dirty="0">
                <a:solidFill>
                  <a:schemeClr val="accent2"/>
                </a:solidFill>
              </a:rPr>
              <a:t>: 16px;</a:t>
            </a:r>
          </a:p>
          <a:p>
            <a:endParaRPr lang="ru-RU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@function </a:t>
            </a:r>
            <a:r>
              <a:rPr lang="en-US" b="1" dirty="0" err="1">
                <a:solidFill>
                  <a:schemeClr val="accent2"/>
                </a:solidFill>
              </a:rPr>
              <a:t>em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$target, $current:$</a:t>
            </a:r>
            <a:r>
              <a:rPr lang="en-US" b="1" dirty="0" err="1">
                <a:solidFill>
                  <a:srgbClr val="0070C0"/>
                </a:solidFill>
              </a:rPr>
              <a:t>baseFontSize</a:t>
            </a:r>
            <a:r>
              <a:rPr lang="en-US" b="1" dirty="0">
                <a:solidFill>
                  <a:schemeClr val="accent2"/>
                </a:solidFill>
              </a:rPr>
              <a:t>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@return </a:t>
            </a:r>
            <a:r>
              <a:rPr lang="en-US" b="1" dirty="0">
                <a:solidFill>
                  <a:srgbClr val="0070C0"/>
                </a:solidFill>
              </a:rPr>
              <a:t>($target / $current) * 1em;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endParaRPr lang="ru-RU" b="1" dirty="0"/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usage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body  {</a:t>
            </a:r>
          </a:p>
          <a:p>
            <a:r>
              <a:rPr lang="en-US" b="1" dirty="0"/>
              <a:t>   font-size: </a:t>
            </a:r>
            <a:r>
              <a:rPr lang="en-US" b="1" dirty="0" err="1">
                <a:solidFill>
                  <a:srgbClr val="C00000"/>
                </a:solidFill>
              </a:rPr>
              <a:t>em</a:t>
            </a:r>
            <a:r>
              <a:rPr lang="en-US" b="1" dirty="0"/>
              <a:t>(20px);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 или 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.post  {</a:t>
            </a:r>
          </a:p>
          <a:p>
            <a:r>
              <a:rPr lang="en-US" b="1" dirty="0"/>
              <a:t>   font-size: </a:t>
            </a:r>
            <a:r>
              <a:rPr lang="en-US" b="1" dirty="0" err="1">
                <a:solidFill>
                  <a:srgbClr val="C00000"/>
                </a:solidFill>
              </a:rPr>
              <a:t>em</a:t>
            </a:r>
            <a:r>
              <a:rPr lang="en-US" b="1" dirty="0"/>
              <a:t>(18px, 20px);</a:t>
            </a:r>
          </a:p>
          <a:p>
            <a:r>
              <a:rPr lang="en-US" b="1" dirty="0"/>
              <a:t>}</a:t>
            </a:r>
          </a:p>
          <a:p>
            <a:endParaRPr lang="ru-RU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4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7858" y="73152"/>
            <a:ext cx="118813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hsl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428" y="62068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Hue       </a:t>
            </a:r>
            <a:r>
              <a:rPr lang="ru-RU" b="1" dirty="0"/>
              <a:t>          </a:t>
            </a:r>
            <a:r>
              <a:rPr lang="en-US" b="1" dirty="0"/>
              <a:t>Saturation </a:t>
            </a:r>
            <a:r>
              <a:rPr lang="en-US" i="1" dirty="0"/>
              <a:t>     </a:t>
            </a:r>
            <a:r>
              <a:rPr lang="ru-RU" i="1" dirty="0"/>
              <a:t>  </a:t>
            </a:r>
            <a:r>
              <a:rPr lang="en-US" b="1" dirty="0"/>
              <a:t>Lightness</a:t>
            </a:r>
          </a:p>
          <a:p>
            <a:r>
              <a:rPr lang="ru-RU" b="1" i="1" dirty="0" err="1">
                <a:solidFill>
                  <a:srgbClr val="002060"/>
                </a:solidFill>
              </a:rPr>
              <a:t>Відтінок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ru-RU" b="1" i="1" dirty="0">
                <a:solidFill>
                  <a:srgbClr val="002060"/>
                </a:solidFill>
              </a:rPr>
              <a:t>тон</a:t>
            </a:r>
            <a:r>
              <a:rPr lang="en-US" b="1" i="1" dirty="0">
                <a:solidFill>
                  <a:srgbClr val="002060"/>
                </a:solidFill>
              </a:rPr>
              <a:t>)       </a:t>
            </a:r>
            <a:r>
              <a:rPr lang="ru-RU" b="1" i="1" dirty="0" err="1">
                <a:solidFill>
                  <a:srgbClr val="002060"/>
                </a:solidFill>
              </a:rPr>
              <a:t>Насиченість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      </a:t>
            </a:r>
            <a:r>
              <a:rPr lang="ru-RU" b="1" i="1" dirty="0" err="1">
                <a:solidFill>
                  <a:srgbClr val="002060"/>
                </a:solidFill>
              </a:rPr>
              <a:t>Світлота</a:t>
            </a:r>
            <a:endParaRPr lang="ru-RU" b="1" i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204864"/>
            <a:ext cx="7048500" cy="44831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860032" y="1844824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1475492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640" y="3429000"/>
            <a:ext cx="324036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195736" y="2996952"/>
            <a:ext cx="0" cy="324036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1631" y="3059668"/>
            <a:ext cx="156324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5517232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831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4" y="772410"/>
            <a:ext cx="7023100" cy="45466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41206" y="458068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873" y="1672912"/>
            <a:ext cx="5982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12814" y="2042244"/>
            <a:ext cx="324036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676910" y="1610196"/>
            <a:ext cx="0" cy="3240360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4374" y="188640"/>
            <a:ext cx="1563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6910" y="3881616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50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8" y="836712"/>
            <a:ext cx="6934200" cy="45339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41206" y="458068"/>
            <a:ext cx="1656184" cy="29523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873" y="1672912"/>
            <a:ext cx="59824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  <a:endParaRPr lang="ru-RU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12814" y="2042244"/>
            <a:ext cx="3240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676910" y="1610196"/>
            <a:ext cx="0" cy="324036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077072"/>
            <a:ext cx="156324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07819" y="273402"/>
            <a:ext cx="142539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lightness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45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00" y="2348880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Браузер не розуміє </a:t>
            </a:r>
            <a:r>
              <a:rPr lang="en-US" b="1" dirty="0"/>
              <a:t>SASS </a:t>
            </a:r>
          </a:p>
          <a:p>
            <a:r>
              <a:rPr lang="uk-UA" b="1" dirty="0"/>
              <a:t>Тому треба </a:t>
            </a:r>
            <a:r>
              <a:rPr lang="ru-RU" b="1" dirty="0"/>
              <a:t>SASS </a:t>
            </a:r>
            <a:r>
              <a:rPr lang="ru-RU" b="1" dirty="0" err="1"/>
              <a:t>файли</a:t>
            </a:r>
            <a:r>
              <a:rPr lang="ru-RU" b="1" dirty="0"/>
              <a:t> </a:t>
            </a:r>
            <a:r>
              <a:rPr lang="ru-RU" b="1" dirty="0" err="1"/>
              <a:t>компілювати</a:t>
            </a:r>
            <a:r>
              <a:rPr lang="ru-RU" b="1" dirty="0"/>
              <a:t> у </a:t>
            </a:r>
            <a:r>
              <a:rPr lang="ru-RU" b="1" dirty="0" err="1"/>
              <a:t>звичайні</a:t>
            </a:r>
            <a:r>
              <a:rPr lang="ru-RU" b="1" dirty="0"/>
              <a:t> CSS </a:t>
            </a:r>
            <a:r>
              <a:rPr lang="ru-RU" b="1" dirty="0" err="1"/>
              <a:t>стилі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00" y="44624"/>
            <a:ext cx="892899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Недоліки</a:t>
            </a:r>
            <a:r>
              <a:rPr lang="ru-RU" b="1" dirty="0"/>
              <a:t> </a:t>
            </a:r>
            <a:r>
              <a:rPr lang="en-US" b="1" dirty="0"/>
              <a:t>CSS</a:t>
            </a:r>
          </a:p>
          <a:p>
            <a:r>
              <a:rPr lang="en-US" b="1" dirty="0"/>
              <a:t>- </a:t>
            </a:r>
            <a:r>
              <a:rPr lang="ru-RU" b="1" dirty="0" err="1"/>
              <a:t>немає</a:t>
            </a:r>
            <a:r>
              <a:rPr lang="ru-RU" b="1" dirty="0"/>
              <a:t> </a:t>
            </a:r>
            <a:r>
              <a:rPr lang="ru-RU" b="1" dirty="0" err="1"/>
              <a:t>змінних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було</a:t>
            </a:r>
            <a:r>
              <a:rPr lang="ru-RU" b="1" dirty="0"/>
              <a:t> б </a:t>
            </a:r>
            <a:r>
              <a:rPr lang="ru-RU" b="1" dirty="0" err="1"/>
              <a:t>використовувати</a:t>
            </a:r>
            <a:r>
              <a:rPr lang="ru-RU" b="1" dirty="0"/>
              <a:t> у </a:t>
            </a:r>
            <a:r>
              <a:rPr lang="en-US" b="1" dirty="0"/>
              <a:t>CSS </a:t>
            </a:r>
            <a:r>
              <a:rPr lang="ru-RU" b="1" dirty="0" err="1"/>
              <a:t>коді</a:t>
            </a:r>
            <a:endParaRPr lang="ru-RU" b="1" dirty="0"/>
          </a:p>
          <a:p>
            <a:r>
              <a:rPr lang="ru-RU" b="1" dirty="0"/>
              <a:t>- </a:t>
            </a:r>
            <a:r>
              <a:rPr lang="ru-RU" b="1" dirty="0" err="1"/>
              <a:t>немає</a:t>
            </a:r>
            <a:r>
              <a:rPr lang="ru-RU" b="1" dirty="0"/>
              <a:t> </a:t>
            </a:r>
            <a:r>
              <a:rPr lang="ru-RU" b="1" dirty="0" err="1"/>
              <a:t>можливості</a:t>
            </a:r>
            <a:r>
              <a:rPr lang="ru-RU" b="1" dirty="0"/>
              <a:t> </a:t>
            </a:r>
            <a:r>
              <a:rPr lang="ru-RU" b="1" dirty="0" err="1"/>
              <a:t>призначити</a:t>
            </a:r>
            <a:r>
              <a:rPr lang="ru-RU" b="1" dirty="0"/>
              <a:t> </a:t>
            </a:r>
            <a:r>
              <a:rPr lang="ru-RU" b="1" dirty="0" err="1"/>
              <a:t>певний</a:t>
            </a:r>
            <a:r>
              <a:rPr lang="ru-RU" b="1" dirty="0"/>
              <a:t> стиль, а </a:t>
            </a:r>
            <a:r>
              <a:rPr lang="ru-RU" b="1" dirty="0" err="1"/>
              <a:t>потім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endParaRPr lang="ru-RU" b="1" dirty="0"/>
          </a:p>
          <a:p>
            <a:r>
              <a:rPr lang="ru-RU" b="1" dirty="0"/>
              <a:t>  повторно </a:t>
            </a:r>
            <a:r>
              <a:rPr lang="ru-RU" b="1" dirty="0" err="1"/>
              <a:t>використовувати</a:t>
            </a:r>
            <a:endParaRPr lang="ru-RU" b="1" dirty="0"/>
          </a:p>
          <a:p>
            <a:r>
              <a:rPr lang="ru-RU" b="1" dirty="0"/>
              <a:t>- </a:t>
            </a:r>
            <a:r>
              <a:rPr lang="ru-RU" b="1" dirty="0" err="1"/>
              <a:t>немає</a:t>
            </a:r>
            <a:r>
              <a:rPr lang="ru-RU" b="1" dirty="0"/>
              <a:t> </a:t>
            </a:r>
            <a:r>
              <a:rPr lang="ru-RU" b="1" dirty="0" err="1"/>
              <a:t>можливості</a:t>
            </a:r>
            <a:r>
              <a:rPr lang="ru-RU" b="1" dirty="0"/>
              <a:t> внести </a:t>
            </a:r>
            <a:r>
              <a:rPr lang="ru-RU" b="1" dirty="0" err="1"/>
              <a:t>незначні</a:t>
            </a:r>
            <a:r>
              <a:rPr lang="ru-RU" b="1" dirty="0"/>
              <a:t> </a:t>
            </a:r>
            <a:r>
              <a:rPr lang="ru-RU" b="1" dirty="0" err="1"/>
              <a:t>зміни</a:t>
            </a:r>
            <a:r>
              <a:rPr lang="ru-RU" b="1" dirty="0"/>
              <a:t> до </a:t>
            </a:r>
            <a:r>
              <a:rPr lang="ru-RU" b="1" dirty="0" err="1"/>
              <a:t>стилів</a:t>
            </a:r>
            <a:endParaRPr lang="ru-RU" b="1" dirty="0"/>
          </a:p>
          <a:p>
            <a:r>
              <a:rPr lang="ru-RU" b="1" dirty="0"/>
              <a:t>  </a:t>
            </a:r>
            <a:r>
              <a:rPr lang="ru-RU" b="1" dirty="0" err="1"/>
              <a:t>різними</a:t>
            </a:r>
            <a:r>
              <a:rPr lang="ru-RU" b="1" dirty="0"/>
              <a:t> </a:t>
            </a:r>
            <a:r>
              <a:rPr lang="ru-RU" b="1" dirty="0" err="1"/>
              <a:t>значеннями</a:t>
            </a:r>
            <a:endParaRPr lang="ru-RU" b="1" dirty="0"/>
          </a:p>
          <a:p>
            <a:r>
              <a:rPr lang="ru-RU" b="1" dirty="0"/>
              <a:t>-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стилів</a:t>
            </a:r>
            <a:r>
              <a:rPr lang="ru-RU" b="1" dirty="0"/>
              <a:t> не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b="1" dirty="0" err="1"/>
              <a:t>обчислюватися</a:t>
            </a:r>
            <a:r>
              <a:rPr lang="ru-RU" b="1" dirty="0"/>
              <a:t> </a:t>
            </a:r>
            <a:r>
              <a:rPr lang="ru-RU" b="1" dirty="0" err="1"/>
              <a:t>математично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13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2" y="116632"/>
            <a:ext cx="367241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Color function in</a:t>
            </a:r>
            <a:r>
              <a:rPr lang="ru-RU" b="1" dirty="0"/>
              <a:t> </a:t>
            </a:r>
            <a:r>
              <a:rPr lang="en-US" b="1" dirty="0"/>
              <a:t>SASS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88839" y="116632"/>
            <a:ext cx="23042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functions.html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bgColor</a:t>
            </a:r>
            <a:r>
              <a:rPr lang="en-US" b="1" dirty="0"/>
              <a:t>: #cd3cc1;</a:t>
            </a:r>
          </a:p>
          <a:p>
            <a:r>
              <a:rPr lang="en-US" b="1" dirty="0"/>
              <a:t>$</a:t>
            </a:r>
            <a:r>
              <a:rPr lang="en-US" b="1" dirty="0" err="1"/>
              <a:t>textColor</a:t>
            </a:r>
            <a:r>
              <a:rPr lang="en-US" b="1" dirty="0"/>
              <a:t>: #3ccd48;</a:t>
            </a:r>
          </a:p>
          <a:p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highlighedEextColor</a:t>
            </a:r>
            <a:r>
              <a:rPr lang="en-US" b="1" dirty="0"/>
              <a:t>: </a:t>
            </a:r>
            <a:r>
              <a:rPr lang="en-US" b="1" dirty="0">
                <a:solidFill>
                  <a:srgbClr val="C00000"/>
                </a:solidFill>
              </a:rPr>
              <a:t>lighten</a:t>
            </a:r>
            <a:r>
              <a:rPr lang="en-US" b="1" dirty="0"/>
              <a:t>($</a:t>
            </a:r>
            <a:r>
              <a:rPr lang="en-US" b="1" dirty="0" err="1"/>
              <a:t>textColor</a:t>
            </a:r>
            <a:r>
              <a:rPr lang="en-US" b="1" dirty="0"/>
              <a:t>, 30%);</a:t>
            </a:r>
          </a:p>
          <a:p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hoverTextColor</a:t>
            </a:r>
            <a:r>
              <a:rPr lang="en-US" b="1" dirty="0"/>
              <a:t>: </a:t>
            </a:r>
            <a:r>
              <a:rPr lang="en-US" b="1" dirty="0">
                <a:solidFill>
                  <a:srgbClr val="C00000"/>
                </a:solidFill>
              </a:rPr>
              <a:t>darken</a:t>
            </a:r>
            <a:r>
              <a:rPr lang="en-US" b="1" dirty="0"/>
              <a:t>($</a:t>
            </a:r>
            <a:r>
              <a:rPr lang="en-US" b="1" dirty="0" err="1"/>
              <a:t>textColor</a:t>
            </a:r>
            <a:r>
              <a:rPr lang="en-US" b="1" dirty="0"/>
              <a:t>, 30%);</a:t>
            </a:r>
          </a:p>
          <a:p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anotherColor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C00000"/>
                </a:solidFill>
              </a:rPr>
              <a:t>desaturate</a:t>
            </a:r>
            <a:r>
              <a:rPr lang="en-US" b="1" dirty="0"/>
              <a:t>($</a:t>
            </a:r>
            <a:r>
              <a:rPr lang="en-US" b="1" dirty="0" err="1"/>
              <a:t>bgColor</a:t>
            </a:r>
            <a:r>
              <a:rPr lang="en-US" b="1" dirty="0"/>
              <a:t>);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2" y="4075606"/>
            <a:ext cx="486003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bgColor</a:t>
            </a:r>
            <a:r>
              <a:rPr lang="en-US" b="1" dirty="0"/>
              <a:t>: #ab296e;</a:t>
            </a:r>
          </a:p>
          <a:p>
            <a:r>
              <a:rPr lang="en-US" b="1" dirty="0"/>
              <a:t>$</a:t>
            </a:r>
            <a:r>
              <a:rPr lang="en-US" b="1" dirty="0" err="1"/>
              <a:t>textColor</a:t>
            </a:r>
            <a:r>
              <a:rPr lang="en-US" b="1" dirty="0"/>
              <a:t>:  </a:t>
            </a:r>
            <a:r>
              <a:rPr lang="en-US" b="1" dirty="0">
                <a:solidFill>
                  <a:srgbClr val="C00000"/>
                </a:solidFill>
              </a:rPr>
              <a:t>complement</a:t>
            </a:r>
            <a:r>
              <a:rPr lang="en-US" b="1" dirty="0"/>
              <a:t>($</a:t>
            </a:r>
            <a:r>
              <a:rPr lang="en-US" b="1" dirty="0" err="1"/>
              <a:t>bgColor</a:t>
            </a:r>
            <a:r>
              <a:rPr lang="en-US" b="1" dirty="0"/>
              <a:t>);</a:t>
            </a:r>
          </a:p>
          <a:p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4984"/>
            <a:ext cx="2041507" cy="21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107429"/>
            <a:ext cx="244827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Custom functions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6177" y="116632"/>
            <a:ext cx="28369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functions.html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56323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завжди</a:t>
            </a:r>
            <a:r>
              <a:rPr lang="ru-RU" b="1" dirty="0"/>
              <a:t> повинна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endParaRPr lang="en-US" b="1" dirty="0"/>
          </a:p>
          <a:p>
            <a:endParaRPr lang="ru-RU" b="1" dirty="0"/>
          </a:p>
          <a:p>
            <a:r>
              <a:rPr lang="en-US" b="1" dirty="0"/>
              <a:t>$gutter: 12px;</a:t>
            </a:r>
          </a:p>
          <a:p>
            <a:r>
              <a:rPr lang="en-US" b="1" dirty="0"/>
              <a:t>$</a:t>
            </a:r>
            <a:r>
              <a:rPr lang="en-US" b="1" dirty="0" err="1"/>
              <a:t>maxWidth</a:t>
            </a:r>
            <a:r>
              <a:rPr lang="en-US" b="1" dirty="0"/>
              <a:t>: 1200px;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@function </a:t>
            </a:r>
            <a:r>
              <a:rPr lang="en-US" b="1" dirty="0" err="1">
                <a:solidFill>
                  <a:srgbClr val="C00000"/>
                </a:solidFill>
              </a:rPr>
              <a:t>pxToPc</a:t>
            </a:r>
            <a:r>
              <a:rPr lang="en-US" b="1" dirty="0"/>
              <a:t>($target, $context: $</a:t>
            </a:r>
            <a:r>
              <a:rPr lang="en-US" b="1" dirty="0" err="1"/>
              <a:t>maxWidth</a:t>
            </a:r>
            <a:r>
              <a:rPr lang="en-US" b="1" dirty="0"/>
              <a:t>) 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@return </a:t>
            </a:r>
            <a:r>
              <a:rPr lang="en-US" b="1" dirty="0"/>
              <a:t>($target / $context) * 100%; 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@function </a:t>
            </a:r>
            <a:r>
              <a:rPr lang="en-US" b="1" dirty="0" err="1">
                <a:solidFill>
                  <a:srgbClr val="C00000"/>
                </a:solidFill>
              </a:rPr>
              <a:t>perLine</a:t>
            </a:r>
            <a:r>
              <a:rPr lang="en-US" b="1" dirty="0"/>
              <a:t>($items) {</a:t>
            </a:r>
          </a:p>
          <a:p>
            <a:r>
              <a:rPr lang="en-US" b="1" dirty="0"/>
              <a:t>    $</a:t>
            </a:r>
            <a:r>
              <a:rPr lang="en-US" b="1" dirty="0" err="1"/>
              <a:t>gToPc</a:t>
            </a:r>
            <a:r>
              <a:rPr lang="en-US" b="1" dirty="0"/>
              <a:t> = </a:t>
            </a:r>
            <a:r>
              <a:rPr lang="en-US" b="1" dirty="0" err="1"/>
              <a:t>pxToPc</a:t>
            </a:r>
            <a:r>
              <a:rPr lang="en-US" b="1" dirty="0"/>
              <a:t>($gutter) * 2;</a:t>
            </a:r>
          </a:p>
          <a:p>
            <a:r>
              <a:rPr lang="en-US" b="1" dirty="0"/>
              <a:t>    $</a:t>
            </a:r>
            <a:r>
              <a:rPr lang="en-US" b="1" dirty="0" err="1"/>
              <a:t>gTotal</a:t>
            </a:r>
            <a:r>
              <a:rPr lang="en-US" b="1" dirty="0"/>
              <a:t> = $</a:t>
            </a:r>
            <a:r>
              <a:rPr lang="en-US" b="1" dirty="0" err="1"/>
              <a:t>gToPc</a:t>
            </a:r>
            <a:r>
              <a:rPr lang="en-US" b="1" dirty="0"/>
              <a:t> * $items;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@return </a:t>
            </a:r>
            <a:r>
              <a:rPr lang="en-US" b="1" dirty="0"/>
              <a:t>(100% / $items) - $</a:t>
            </a:r>
            <a:r>
              <a:rPr lang="en-US" b="1" dirty="0" err="1"/>
              <a:t>gTotal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en-US" b="1" dirty="0"/>
              <a:t>.card {</a:t>
            </a:r>
          </a:p>
          <a:p>
            <a:r>
              <a:rPr lang="en-US" b="1" dirty="0"/>
              <a:t>   flex: 1 </a:t>
            </a:r>
            <a:r>
              <a:rPr lang="en-US" b="1" dirty="0" err="1">
                <a:solidFill>
                  <a:srgbClr val="C00000"/>
                </a:solidFill>
              </a:rPr>
              <a:t>perLine</a:t>
            </a:r>
            <a:r>
              <a:rPr lang="en-US" b="1" dirty="0">
                <a:solidFill>
                  <a:srgbClr val="C00000"/>
                </a:solidFill>
              </a:rPr>
              <a:t>(2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43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692696"/>
            <a:ext cx="8928992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b="1" dirty="0"/>
          </a:p>
          <a:p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baseFontSize</a:t>
            </a:r>
            <a:r>
              <a:rPr lang="en-US" b="1" dirty="0">
                <a:solidFill>
                  <a:srgbClr val="00B050"/>
                </a:solidFill>
              </a:rPr>
              <a:t>: 12px;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@function </a:t>
            </a:r>
            <a:r>
              <a:rPr lang="en-US" b="1" dirty="0" err="1">
                <a:solidFill>
                  <a:srgbClr val="C00000"/>
                </a:solidFill>
              </a:rPr>
              <a:t>em</a:t>
            </a:r>
            <a:r>
              <a:rPr lang="en-US" b="1" dirty="0"/>
              <a:t>($target, $current: </a:t>
            </a:r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baseFontSize</a:t>
            </a:r>
            <a:r>
              <a:rPr lang="en-US" b="1" dirty="0"/>
              <a:t>) {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7030A0"/>
                </a:solidFill>
              </a:rPr>
              <a:t>@return </a:t>
            </a:r>
            <a:r>
              <a:rPr lang="en-US" b="1" dirty="0"/>
              <a:t>($target / $current) * 1em;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@function </a:t>
            </a:r>
            <a:r>
              <a:rPr lang="en-US" b="1" dirty="0">
                <a:solidFill>
                  <a:srgbClr val="C00000"/>
                </a:solidFill>
              </a:rPr>
              <a:t>rem</a:t>
            </a:r>
            <a:r>
              <a:rPr lang="en-US" b="1" dirty="0"/>
              <a:t>($target) {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7030A0"/>
                </a:solidFill>
              </a:rPr>
              <a:t>@return </a:t>
            </a:r>
            <a:r>
              <a:rPr lang="en-US" b="1" dirty="0"/>
              <a:t>($target / </a:t>
            </a:r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baseFontSize</a:t>
            </a:r>
            <a:r>
              <a:rPr lang="en-US" b="1" dirty="0"/>
              <a:t>) * 1rem;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  <a:p>
            <a:endParaRPr lang="ru-RU" b="1" dirty="0"/>
          </a:p>
          <a:p>
            <a:r>
              <a:rPr lang="en-US" b="1" dirty="0"/>
              <a:t>.card {</a:t>
            </a:r>
          </a:p>
          <a:p>
            <a:r>
              <a:rPr lang="en-US" b="1" dirty="0"/>
              <a:t>   font-size: </a:t>
            </a:r>
            <a:r>
              <a:rPr lang="en-US" b="1" dirty="0">
                <a:solidFill>
                  <a:srgbClr val="C00000"/>
                </a:solidFill>
              </a:rPr>
              <a:t>rem</a:t>
            </a:r>
            <a:r>
              <a:rPr lang="en-US" b="1" dirty="0"/>
              <a:t>(24px);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6632"/>
            <a:ext cx="511256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Функції</a:t>
            </a:r>
            <a:r>
              <a:rPr lang="ru-RU" b="1" dirty="0"/>
              <a:t> для </a:t>
            </a:r>
            <a:r>
              <a:rPr lang="ru-RU" b="1" dirty="0" err="1"/>
              <a:t>перерахунку</a:t>
            </a:r>
            <a:r>
              <a:rPr lang="ru-RU" b="1" dirty="0"/>
              <a:t> </a:t>
            </a:r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 err="1"/>
              <a:t>em</a:t>
            </a:r>
            <a:r>
              <a:rPr lang="en-US" b="1" dirty="0"/>
              <a:t>, rem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26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6672"/>
            <a:ext cx="8928992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List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0070C0"/>
                </a:solidFill>
              </a:rPr>
              <a:t>$icons: ('fb', '</a:t>
            </a:r>
            <a:r>
              <a:rPr lang="en-US" b="1" dirty="0" err="1">
                <a:solidFill>
                  <a:srgbClr val="0070C0"/>
                </a:solidFill>
              </a:rPr>
              <a:t>tw</a:t>
            </a:r>
            <a:r>
              <a:rPr lang="en-US" b="1" dirty="0">
                <a:solidFill>
                  <a:srgbClr val="0070C0"/>
                </a:solidFill>
              </a:rPr>
              <a:t>', '</a:t>
            </a:r>
            <a:r>
              <a:rPr lang="en-US" b="1" dirty="0" err="1">
                <a:solidFill>
                  <a:srgbClr val="0070C0"/>
                </a:solidFill>
              </a:rPr>
              <a:t>gp</a:t>
            </a:r>
            <a:r>
              <a:rPr lang="en-US" b="1" dirty="0">
                <a:solidFill>
                  <a:srgbClr val="0070C0"/>
                </a:solidFill>
              </a:rPr>
              <a:t>', '</a:t>
            </a:r>
            <a:r>
              <a:rPr lang="en-US" b="1" dirty="0" err="1">
                <a:solidFill>
                  <a:srgbClr val="0070C0"/>
                </a:solidFill>
              </a:rPr>
              <a:t>db</a:t>
            </a:r>
            <a:r>
              <a:rPr lang="en-US" b="1" dirty="0">
                <a:solidFill>
                  <a:srgbClr val="0070C0"/>
                </a:solidFill>
              </a:rPr>
              <a:t>');</a:t>
            </a:r>
          </a:p>
          <a:p>
            <a:endParaRPr lang="en-US" b="1" dirty="0"/>
          </a:p>
          <a:p>
            <a:r>
              <a:rPr lang="ru-RU" b="1" dirty="0" err="1"/>
              <a:t>Отримання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індексу</a:t>
            </a:r>
            <a:r>
              <a:rPr lang="ru-RU" b="1" dirty="0"/>
              <a:t> - </a:t>
            </a:r>
            <a:r>
              <a:rPr lang="en-US" b="1" dirty="0"/>
              <a:t>nth($icons, N);</a:t>
            </a:r>
          </a:p>
          <a:p>
            <a:r>
              <a:rPr lang="en-US" b="1" dirty="0"/>
              <a:t>!!! </a:t>
            </a:r>
            <a:r>
              <a:rPr lang="ru-RU" b="1" dirty="0" err="1"/>
              <a:t>Індекс</a:t>
            </a:r>
            <a:r>
              <a:rPr lang="ru-RU" b="1" dirty="0"/>
              <a:t> </a:t>
            </a:r>
            <a:r>
              <a:rPr lang="ru-RU" b="1" dirty="0" err="1"/>
              <a:t>починається</a:t>
            </a:r>
            <a:r>
              <a:rPr lang="ru-RU" b="1" dirty="0"/>
              <a:t> з 1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Пример</a:t>
            </a:r>
            <a:r>
              <a:rPr lang="en-US" b="1" dirty="0"/>
              <a:t> </a:t>
            </a:r>
          </a:p>
          <a:p>
            <a:r>
              <a:rPr lang="en-US" b="1" dirty="0"/>
              <a:t>.test-#{</a:t>
            </a:r>
            <a:r>
              <a:rPr lang="en-US" b="1" dirty="0">
                <a:solidFill>
                  <a:srgbClr val="0070C0"/>
                </a:solidFill>
              </a:rPr>
              <a:t>nth($icons, 1)</a:t>
            </a:r>
            <a:r>
              <a:rPr lang="en-US" b="1" dirty="0"/>
              <a:t>} {</a:t>
            </a:r>
          </a:p>
          <a:p>
            <a:r>
              <a:rPr lang="en-US" b="1" dirty="0"/>
              <a:t>   background: </a:t>
            </a:r>
            <a:r>
              <a:rPr lang="en-US" b="1" dirty="0" err="1"/>
              <a:t>url</a:t>
            </a:r>
            <a:r>
              <a:rPr lang="en-US" b="1" dirty="0"/>
              <a:t>(../</a:t>
            </a:r>
            <a:r>
              <a:rPr lang="en-US" b="1" dirty="0" err="1"/>
              <a:t>i</a:t>
            </a:r>
            <a:r>
              <a:rPr lang="en-US" b="1" dirty="0"/>
              <a:t>/icon-#{</a:t>
            </a:r>
            <a:r>
              <a:rPr lang="en-US" b="1" dirty="0">
                <a:solidFill>
                  <a:srgbClr val="0070C0"/>
                </a:solidFill>
              </a:rPr>
              <a:t>nth($icons, 1)</a:t>
            </a:r>
            <a:r>
              <a:rPr lang="en-US" b="1" dirty="0"/>
              <a:t>}) no-repeat;	</a:t>
            </a:r>
          </a:p>
          <a:p>
            <a:r>
              <a:rPr lang="en-US" b="1" dirty="0"/>
              <a:t>}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0"/>
            <a:ext cx="158417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Collection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429000"/>
            <a:ext cx="892899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</a:p>
          <a:p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bpMap</a:t>
            </a:r>
            <a:r>
              <a:rPr lang="en-US" b="1" dirty="0">
                <a:solidFill>
                  <a:srgbClr val="0070C0"/>
                </a:solidFill>
              </a:rPr>
              <a:t>: (</a:t>
            </a:r>
          </a:p>
          <a:p>
            <a:r>
              <a:rPr lang="en-US" b="1" dirty="0">
                <a:solidFill>
                  <a:srgbClr val="0070C0"/>
                </a:solidFill>
              </a:rPr>
              <a:t>    '</a:t>
            </a:r>
            <a:r>
              <a:rPr lang="en-US" b="1" dirty="0" err="1">
                <a:solidFill>
                  <a:srgbClr val="0070C0"/>
                </a:solidFill>
              </a:rPr>
              <a:t>sm</a:t>
            </a:r>
            <a:r>
              <a:rPr lang="en-US" b="1" dirty="0">
                <a:solidFill>
                  <a:srgbClr val="0070C0"/>
                </a:solidFill>
              </a:rPr>
              <a:t>': '560px',</a:t>
            </a:r>
          </a:p>
          <a:p>
            <a:r>
              <a:rPr lang="en-US" b="1" dirty="0">
                <a:solidFill>
                  <a:srgbClr val="0070C0"/>
                </a:solidFill>
              </a:rPr>
              <a:t>    'md': '788px',</a:t>
            </a:r>
          </a:p>
          <a:p>
            <a:r>
              <a:rPr lang="en-US" b="1" dirty="0">
                <a:solidFill>
                  <a:srgbClr val="0070C0"/>
                </a:solidFill>
              </a:rPr>
              <a:t>    '</a:t>
            </a:r>
            <a:r>
              <a:rPr lang="en-US" b="1" dirty="0" err="1">
                <a:solidFill>
                  <a:srgbClr val="0070C0"/>
                </a:solidFill>
              </a:rPr>
              <a:t>lg</a:t>
            </a:r>
            <a:r>
              <a:rPr lang="en-US" b="1" dirty="0">
                <a:solidFill>
                  <a:srgbClr val="0070C0"/>
                </a:solidFill>
              </a:rPr>
              <a:t>': '992px'</a:t>
            </a:r>
          </a:p>
          <a:p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en-US" b="1" dirty="0"/>
              <a:t>.col {</a:t>
            </a:r>
          </a:p>
          <a:p>
            <a:r>
              <a:rPr lang="en-US" b="1" dirty="0"/>
              <a:t>    @media (min-width: map-get($</a:t>
            </a:r>
            <a:r>
              <a:rPr lang="en-US" b="1" dirty="0" err="1"/>
              <a:t>bpMap</a:t>
            </a:r>
            <a:r>
              <a:rPr lang="en-US" b="1" dirty="0"/>
              <a:t>, '</a:t>
            </a:r>
            <a:r>
              <a:rPr lang="en-US" b="1" dirty="0" err="1"/>
              <a:t>sm</a:t>
            </a:r>
            <a:r>
              <a:rPr lang="en-US" b="1" dirty="0"/>
              <a:t>')) {</a:t>
            </a:r>
          </a:p>
          <a:p>
            <a:r>
              <a:rPr lang="en-US" b="1" dirty="0"/>
              <a:t>        ...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9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48265" y="116632"/>
            <a:ext cx="20448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index</a:t>
            </a:r>
            <a:r>
              <a:rPr lang="ru-RU" b="1" dirty="0"/>
              <a:t>_1</a:t>
            </a:r>
            <a:r>
              <a:rPr lang="en-US" b="1" dirty="0"/>
              <a:t>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Loop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r>
              <a:rPr lang="en-US" b="1" dirty="0"/>
              <a:t>@for $</a:t>
            </a:r>
            <a:r>
              <a:rPr lang="en-US" b="1" dirty="0" err="1"/>
              <a:t>i</a:t>
            </a:r>
            <a:r>
              <a:rPr lang="en-US" b="1" dirty="0"/>
              <a:t> from 1 through 10 {</a:t>
            </a:r>
          </a:p>
          <a:p>
            <a:r>
              <a:rPr lang="en-US" b="1" dirty="0"/>
              <a:t>  .col-#{$</a:t>
            </a:r>
            <a:r>
              <a:rPr lang="en-US" b="1" dirty="0" err="1"/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color: adjust-hue(tomato, $</a:t>
            </a:r>
            <a:r>
              <a:rPr lang="en-US" b="1" dirty="0" err="1"/>
              <a:t>i</a:t>
            </a:r>
            <a:r>
              <a:rPr lang="en-US" b="1" dirty="0"/>
              <a:t> * 20);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5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1521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Loop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4287" y="116632"/>
            <a:ext cx="18288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loop.html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.box&gt;(.</a:t>
            </a:r>
            <a:r>
              <a:rPr lang="en-US" b="1" dirty="0" err="1">
                <a:solidFill>
                  <a:srgbClr val="0070C0"/>
                </a:solidFill>
              </a:rPr>
              <a:t>box__item.box__item</a:t>
            </a:r>
            <a:r>
              <a:rPr lang="en-US" b="1" dirty="0">
                <a:solidFill>
                  <a:srgbClr val="0070C0"/>
                </a:solidFill>
              </a:rPr>
              <a:t>_$*40&gt;{Item $})</a:t>
            </a:r>
          </a:p>
          <a:p>
            <a:endParaRPr lang="en-US" b="1" dirty="0"/>
          </a:p>
          <a:p>
            <a:r>
              <a:rPr lang="en-US" b="1" dirty="0"/>
              <a:t>.</a:t>
            </a:r>
            <a:r>
              <a:rPr lang="en-US" b="1" dirty="0" err="1"/>
              <a:t>box_item</a:t>
            </a:r>
            <a:r>
              <a:rPr lang="en-US" b="1" dirty="0"/>
              <a:t> {</a:t>
            </a:r>
          </a:p>
          <a:p>
            <a:r>
              <a:rPr lang="en-US" b="1" dirty="0"/>
              <a:t>  width: 100px;</a:t>
            </a:r>
          </a:p>
          <a:p>
            <a:r>
              <a:rPr lang="en-US" b="1" dirty="0"/>
              <a:t>  height: 100px;</a:t>
            </a:r>
          </a:p>
          <a:p>
            <a:r>
              <a:rPr lang="en-US" b="1" dirty="0"/>
              <a:t>  display: inline-block;</a:t>
            </a:r>
          </a:p>
          <a:p>
            <a:r>
              <a:rPr lang="en-US" b="1" dirty="0"/>
              <a:t>  margin-right: 10px;</a:t>
            </a:r>
          </a:p>
          <a:p>
            <a:r>
              <a:rPr lang="en-US" b="1" dirty="0"/>
              <a:t>  margin-bottom: 10px;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Loop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- пример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@for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/>
              <a:t> through </a:t>
            </a:r>
            <a:r>
              <a:rPr lang="en-US" b="1" dirty="0">
                <a:solidFill>
                  <a:srgbClr val="C00000"/>
                </a:solidFill>
              </a:rPr>
              <a:t>40</a:t>
            </a:r>
            <a:r>
              <a:rPr lang="en-US" b="1" dirty="0"/>
              <a:t> {</a:t>
            </a:r>
          </a:p>
          <a:p>
            <a:r>
              <a:rPr lang="en-US" b="1" dirty="0"/>
              <a:t>  .</a:t>
            </a:r>
            <a:r>
              <a:rPr lang="en-US" b="1" dirty="0" err="1"/>
              <a:t>box__item</a:t>
            </a:r>
            <a:r>
              <a:rPr lang="en-US" b="1" dirty="0"/>
              <a:t>_#{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background: darken(white,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0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152129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Grid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vars for grid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$width: 65px;</a:t>
            </a:r>
          </a:p>
          <a:p>
            <a:r>
              <a:rPr lang="en-US" b="1" dirty="0">
                <a:solidFill>
                  <a:schemeClr val="accent4"/>
                </a:solidFill>
              </a:rPr>
              <a:t>$gutter: 20px;</a:t>
            </a:r>
          </a:p>
          <a:p>
            <a:r>
              <a:rPr lang="en-US" b="1" dirty="0">
                <a:solidFill>
                  <a:schemeClr val="accent4"/>
                </a:solidFill>
              </a:rPr>
              <a:t>$count: 12;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$context: ($width * $count) + ($gutter * ($count - 1));</a:t>
            </a:r>
          </a:p>
          <a:p>
            <a:endParaRPr lang="en-US" b="1" dirty="0"/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Loop grid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 пример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/>
              <a:t>@for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from 1 through </a:t>
            </a:r>
            <a:r>
              <a:rPr lang="en-US" b="1" dirty="0">
                <a:solidFill>
                  <a:srgbClr val="C00000"/>
                </a:solidFill>
              </a:rPr>
              <a:t>$count </a:t>
            </a:r>
            <a:r>
              <a:rPr lang="en-US" b="1" dirty="0"/>
              <a:t>{</a:t>
            </a:r>
          </a:p>
          <a:p>
            <a:r>
              <a:rPr lang="en-US" b="1" dirty="0"/>
              <a:t>   $target: (</a:t>
            </a:r>
            <a:r>
              <a:rPr lang="en-US" b="1" dirty="0">
                <a:solidFill>
                  <a:srgbClr val="C00000"/>
                </a:solidFill>
              </a:rPr>
              <a:t>$width</a:t>
            </a:r>
            <a:r>
              <a:rPr lang="en-US" b="1" dirty="0"/>
              <a:t> *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$gutter</a:t>
            </a:r>
            <a:r>
              <a:rPr lang="en-US" b="1" dirty="0"/>
              <a:t> * 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 - 1) );</a:t>
            </a:r>
          </a:p>
          <a:p>
            <a:r>
              <a:rPr lang="en-US" b="1" dirty="0"/>
              <a:t>  .</a:t>
            </a:r>
            <a:r>
              <a:rPr lang="en-US" b="1" dirty="0" err="1"/>
              <a:t>grid__col</a:t>
            </a:r>
            <a:r>
              <a:rPr lang="en-US" b="1" dirty="0"/>
              <a:t>_#{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/>
              <a:t>} {</a:t>
            </a:r>
          </a:p>
          <a:p>
            <a:r>
              <a:rPr lang="en-US" b="1" dirty="0"/>
              <a:t>      width: percentage($target / $context);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039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72819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loop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247" y="116632"/>
            <a:ext cx="21888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index_1.html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$icons: ("fb", "</a:t>
            </a:r>
            <a:r>
              <a:rPr lang="en-US" b="1" dirty="0" err="1">
                <a:solidFill>
                  <a:srgbClr val="0070C0"/>
                </a:solidFill>
              </a:rPr>
              <a:t>tw</a:t>
            </a:r>
            <a:r>
              <a:rPr lang="en-US" b="1" dirty="0">
                <a:solidFill>
                  <a:srgbClr val="0070C0"/>
                </a:solidFill>
              </a:rPr>
              <a:t>", "</a:t>
            </a:r>
            <a:r>
              <a:rPr lang="en-US" b="1" dirty="0" err="1">
                <a:solidFill>
                  <a:srgbClr val="0070C0"/>
                </a:solidFill>
              </a:rPr>
              <a:t>gp</a:t>
            </a:r>
            <a:r>
              <a:rPr lang="en-US" b="1" dirty="0">
                <a:solidFill>
                  <a:srgbClr val="0070C0"/>
                </a:solidFill>
              </a:rPr>
              <a:t>", "</a:t>
            </a:r>
            <a:r>
              <a:rPr lang="en-US" b="1" dirty="0" err="1">
                <a:solidFill>
                  <a:srgbClr val="0070C0"/>
                </a:solidFill>
              </a:rPr>
              <a:t>db</a:t>
            </a:r>
            <a:r>
              <a:rPr lang="en-US" b="1" dirty="0">
                <a:solidFill>
                  <a:srgbClr val="0070C0"/>
                </a:solidFill>
              </a:rPr>
              <a:t>");</a:t>
            </a:r>
          </a:p>
          <a:p>
            <a:endParaRPr lang="en-US" b="1" dirty="0"/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Each loop –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пример 1</a:t>
            </a:r>
            <a:endParaRPr lang="ru-RU" b="1" dirty="0"/>
          </a:p>
          <a:p>
            <a:r>
              <a:rPr lang="en-US" b="1" dirty="0"/>
              <a:t>@each </a:t>
            </a:r>
            <a:r>
              <a:rPr lang="en-US" b="1" dirty="0">
                <a:solidFill>
                  <a:srgbClr val="C00000"/>
                </a:solidFill>
              </a:rPr>
              <a:t>$icon </a:t>
            </a:r>
            <a:r>
              <a:rPr lang="en-US" b="1" dirty="0"/>
              <a:t>in </a:t>
            </a:r>
            <a:r>
              <a:rPr lang="en-US" b="1" dirty="0">
                <a:solidFill>
                  <a:srgbClr val="0070C0"/>
                </a:solidFill>
              </a:rPr>
              <a:t>$icons</a:t>
            </a:r>
            <a:r>
              <a:rPr lang="en-US" b="1" dirty="0"/>
              <a:t> {</a:t>
            </a:r>
          </a:p>
          <a:p>
            <a:r>
              <a:rPr lang="en-US" b="1" dirty="0"/>
              <a:t>  icon-#{</a:t>
            </a:r>
            <a:r>
              <a:rPr lang="en-US" b="1" dirty="0">
                <a:solidFill>
                  <a:srgbClr val="C00000"/>
                </a:solidFill>
              </a:rPr>
              <a:t>$icon</a:t>
            </a:r>
            <a:r>
              <a:rPr lang="en-US" b="1" dirty="0"/>
              <a:t>} {</a:t>
            </a:r>
          </a:p>
          <a:p>
            <a:r>
              <a:rPr lang="en-US" b="1" dirty="0"/>
              <a:t>    background: </a:t>
            </a:r>
            <a:r>
              <a:rPr lang="en-US" b="1" dirty="0" err="1"/>
              <a:t>url</a:t>
            </a:r>
            <a:r>
              <a:rPr lang="en-US" b="1" dirty="0"/>
              <a:t>(../</a:t>
            </a:r>
            <a:r>
              <a:rPr lang="en-US" b="1" dirty="0" err="1"/>
              <a:t>i</a:t>
            </a:r>
            <a:r>
              <a:rPr lang="en-US" b="1" dirty="0"/>
              <a:t>/#{</a:t>
            </a:r>
            <a:r>
              <a:rPr lang="en-US" b="1" dirty="0">
                <a:solidFill>
                  <a:srgbClr val="C00000"/>
                </a:solidFill>
              </a:rPr>
              <a:t>$icon</a:t>
            </a:r>
            <a:r>
              <a:rPr lang="en-US" b="1" dirty="0"/>
              <a:t>}.jpg) no-repeat;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247" y="116632"/>
            <a:ext cx="21888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index_1.html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56323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$icons: (</a:t>
            </a:r>
          </a:p>
          <a:p>
            <a:r>
              <a:rPr lang="en-US" b="1" dirty="0">
                <a:solidFill>
                  <a:srgbClr val="0070C0"/>
                </a:solidFill>
              </a:rPr>
              <a:t>  "fb": 0,</a:t>
            </a:r>
          </a:p>
          <a:p>
            <a:r>
              <a:rPr lang="en-US" b="1" dirty="0">
                <a:solidFill>
                  <a:srgbClr val="0070C0"/>
                </a:solidFill>
              </a:rPr>
              <a:t>  "</a:t>
            </a:r>
            <a:r>
              <a:rPr lang="en-US" b="1" dirty="0" err="1">
                <a:solidFill>
                  <a:srgbClr val="0070C0"/>
                </a:solidFill>
              </a:rPr>
              <a:t>tw</a:t>
            </a:r>
            <a:r>
              <a:rPr lang="en-US" b="1" dirty="0">
                <a:solidFill>
                  <a:srgbClr val="0070C0"/>
                </a:solidFill>
              </a:rPr>
              <a:t>": 32,</a:t>
            </a:r>
          </a:p>
          <a:p>
            <a:r>
              <a:rPr lang="en-US" b="1" dirty="0">
                <a:solidFill>
                  <a:srgbClr val="0070C0"/>
                </a:solidFill>
              </a:rPr>
              <a:t>  "</a:t>
            </a:r>
            <a:r>
              <a:rPr lang="en-US" b="1" dirty="0" err="1">
                <a:solidFill>
                  <a:srgbClr val="0070C0"/>
                </a:solidFill>
              </a:rPr>
              <a:t>gpp</a:t>
            </a:r>
            <a:r>
              <a:rPr lang="en-US" b="1" dirty="0">
                <a:solidFill>
                  <a:srgbClr val="0070C0"/>
                </a:solidFill>
              </a:rPr>
              <a:t>": 64,</a:t>
            </a:r>
          </a:p>
          <a:p>
            <a:r>
              <a:rPr lang="en-US" b="1" dirty="0">
                <a:solidFill>
                  <a:srgbClr val="0070C0"/>
                </a:solidFill>
              </a:rPr>
              <a:t>  "</a:t>
            </a:r>
            <a:r>
              <a:rPr lang="en-US" b="1" dirty="0" err="1">
                <a:solidFill>
                  <a:srgbClr val="0070C0"/>
                </a:solidFill>
              </a:rPr>
              <a:t>db</a:t>
            </a:r>
            <a:r>
              <a:rPr lang="en-US" b="1" dirty="0">
                <a:solidFill>
                  <a:srgbClr val="0070C0"/>
                </a:solidFill>
              </a:rPr>
              <a:t>": 96</a:t>
            </a:r>
          </a:p>
          <a:p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Each loop –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пример 2</a:t>
            </a:r>
          </a:p>
          <a:p>
            <a:r>
              <a:rPr lang="en-US" b="1" dirty="0"/>
              <a:t>@each </a:t>
            </a:r>
            <a:r>
              <a:rPr lang="en-US" b="1" dirty="0">
                <a:solidFill>
                  <a:srgbClr val="C00000"/>
                </a:solidFill>
              </a:rPr>
              <a:t>$icon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$position </a:t>
            </a:r>
            <a:r>
              <a:rPr lang="en-US" b="1" dirty="0"/>
              <a:t>in </a:t>
            </a:r>
            <a:r>
              <a:rPr lang="en-US" b="1" dirty="0">
                <a:solidFill>
                  <a:srgbClr val="0070C0"/>
                </a:solidFill>
              </a:rPr>
              <a:t>$icons </a:t>
            </a:r>
            <a:r>
              <a:rPr lang="en-US" b="1" dirty="0"/>
              <a:t>{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pos</a:t>
            </a:r>
            <a:r>
              <a:rPr lang="en-US" b="1" dirty="0"/>
              <a:t>: </a:t>
            </a:r>
            <a:r>
              <a:rPr lang="en-US" b="1" dirty="0">
                <a:solidFill>
                  <a:srgbClr val="00B050"/>
                </a:solidFill>
              </a:rPr>
              <a:t>$position</a:t>
            </a:r>
            <a:r>
              <a:rPr lang="en-US" b="1" dirty="0"/>
              <a:t>;</a:t>
            </a:r>
          </a:p>
          <a:p>
            <a:r>
              <a:rPr lang="en-US" b="1" dirty="0"/>
              <a:t>  @if ($position != 0) 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pos</a:t>
            </a:r>
            <a:r>
              <a:rPr lang="en-US" b="1" dirty="0"/>
              <a:t>: -#{</a:t>
            </a:r>
            <a:r>
              <a:rPr lang="en-US" b="1" dirty="0">
                <a:solidFill>
                  <a:srgbClr val="00B050"/>
                </a:solidFill>
              </a:rPr>
              <a:t>$position</a:t>
            </a:r>
            <a:r>
              <a:rPr lang="en-US" b="1" dirty="0"/>
              <a:t>}</a:t>
            </a:r>
            <a:r>
              <a:rPr lang="en-US" b="1" dirty="0" err="1"/>
              <a:t>px</a:t>
            </a:r>
            <a:r>
              <a:rPr lang="en-US" b="1" dirty="0"/>
              <a:t>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.icon-#{</a:t>
            </a:r>
            <a:r>
              <a:rPr lang="en-US" b="1" dirty="0">
                <a:solidFill>
                  <a:srgbClr val="C00000"/>
                </a:solidFill>
              </a:rPr>
              <a:t>$icon</a:t>
            </a:r>
            <a:r>
              <a:rPr lang="en-US" b="1" dirty="0"/>
              <a:t>} {</a:t>
            </a:r>
          </a:p>
          <a:p>
            <a:r>
              <a:rPr lang="en-US" b="1" dirty="0"/>
              <a:t>    background-position: 0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pos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&amp;:hover {</a:t>
            </a:r>
          </a:p>
          <a:p>
            <a:r>
              <a:rPr lang="en-US" b="1" dirty="0"/>
              <a:t>      background-position: -32px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pos</a:t>
            </a:r>
            <a:r>
              <a:rPr lang="en-US" b="1" dirty="0"/>
              <a:t>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4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16632"/>
            <a:ext cx="172819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 loop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52319" y="116632"/>
            <a:ext cx="15407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each.html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671" y="620688"/>
            <a:ext cx="892899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$</a:t>
            </a:r>
            <a:r>
              <a:rPr lang="en-US" b="1" dirty="0" err="1">
                <a:solidFill>
                  <a:schemeClr val="accent4"/>
                </a:solidFill>
              </a:rPr>
              <a:t>heros</a:t>
            </a:r>
            <a:r>
              <a:rPr lang="en-US" b="1" dirty="0">
                <a:solidFill>
                  <a:schemeClr val="accent4"/>
                </a:solidFill>
              </a:rPr>
              <a:t>: batman, </a:t>
            </a:r>
            <a:r>
              <a:rPr lang="en-US" b="1" dirty="0" err="1">
                <a:solidFill>
                  <a:schemeClr val="accent4"/>
                </a:solidFill>
              </a:rPr>
              <a:t>spiderman</a:t>
            </a:r>
            <a:r>
              <a:rPr lang="en-US" b="1" dirty="0">
                <a:solidFill>
                  <a:schemeClr val="accent4"/>
                </a:solidFill>
              </a:rPr>
              <a:t>, wonder-woman;</a:t>
            </a:r>
          </a:p>
          <a:p>
            <a:endParaRPr lang="en-US" b="1" dirty="0"/>
          </a:p>
          <a:p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Each loop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 – пример 3</a:t>
            </a:r>
            <a:endParaRPr lang="ru-RU" b="1" dirty="0"/>
          </a:p>
          <a:p>
            <a:r>
              <a:rPr lang="en-US" b="1" dirty="0"/>
              <a:t>@each </a:t>
            </a:r>
            <a:r>
              <a:rPr lang="en-US" b="1" dirty="0">
                <a:solidFill>
                  <a:srgbClr val="C00000"/>
                </a:solidFill>
              </a:rPr>
              <a:t>$hero</a:t>
            </a:r>
            <a:r>
              <a:rPr lang="en-US" b="1" dirty="0"/>
              <a:t> in </a:t>
            </a:r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heros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{</a:t>
            </a:r>
          </a:p>
          <a:p>
            <a:r>
              <a:rPr lang="en-US" b="1" dirty="0"/>
              <a:t>   .logo_#{</a:t>
            </a:r>
            <a:r>
              <a:rPr lang="en-US" b="1" dirty="0">
                <a:solidFill>
                  <a:srgbClr val="C00000"/>
                </a:solidFill>
              </a:rPr>
              <a:t>$hero</a:t>
            </a:r>
            <a:r>
              <a:rPr lang="en-US" b="1" dirty="0"/>
              <a:t>} {</a:t>
            </a:r>
          </a:p>
          <a:p>
            <a:r>
              <a:rPr lang="en-US" b="1" dirty="0"/>
              <a:t>      background: </a:t>
            </a:r>
            <a:r>
              <a:rPr lang="en-US" b="1" dirty="0" err="1"/>
              <a:t>url</a:t>
            </a:r>
            <a:r>
              <a:rPr lang="en-US" b="1" dirty="0"/>
              <a:t>(../</a:t>
            </a:r>
            <a:r>
              <a:rPr lang="en-US" b="1" dirty="0" err="1"/>
              <a:t>i</a:t>
            </a:r>
            <a:r>
              <a:rPr lang="en-US" b="1" dirty="0"/>
              <a:t>/#{</a:t>
            </a:r>
            <a:r>
              <a:rPr lang="en-US" b="1" dirty="0">
                <a:solidFill>
                  <a:srgbClr val="C00000"/>
                </a:solidFill>
              </a:rPr>
              <a:t>$hero</a:t>
            </a:r>
            <a:r>
              <a:rPr lang="en-US" b="1" dirty="0"/>
              <a:t>}-logo.gif) no-repeat;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9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3" y="144508"/>
            <a:ext cx="194421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 rules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20688"/>
            <a:ext cx="316835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В </a:t>
            </a:r>
            <a:r>
              <a:rPr lang="en-US" b="1" dirty="0" err="1">
                <a:solidFill>
                  <a:schemeClr val="accent5"/>
                </a:solidFill>
              </a:rPr>
              <a:t>css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ru-RU" b="1" dirty="0">
                <a:solidFill>
                  <a:schemeClr val="accent5"/>
                </a:solidFill>
              </a:rPr>
              <a:t>ми </a:t>
            </a:r>
            <a:r>
              <a:rPr lang="ru-RU" b="1" dirty="0" err="1">
                <a:solidFill>
                  <a:schemeClr val="accent5"/>
                </a:solidFill>
              </a:rPr>
              <a:t>пишемо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.menu-</a:t>
            </a:r>
            <a:r>
              <a:rPr lang="en-US" b="1" dirty="0" err="1">
                <a:solidFill>
                  <a:schemeClr val="accent2"/>
                </a:solidFill>
              </a:rPr>
              <a:t>box__item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list-style: none;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r>
              <a:rPr lang="en-US" b="1" dirty="0">
                <a:solidFill>
                  <a:schemeClr val="accent2"/>
                </a:solidFill>
              </a:rPr>
              <a:t>.menu-</a:t>
            </a:r>
            <a:r>
              <a:rPr lang="en-US" b="1" dirty="0" err="1">
                <a:solidFill>
                  <a:schemeClr val="accent2"/>
                </a:solidFill>
              </a:rPr>
              <a:t>box__item</a:t>
            </a:r>
            <a:r>
              <a:rPr lang="en-US" b="1" dirty="0">
                <a:solidFill>
                  <a:schemeClr val="accent2"/>
                </a:solidFill>
              </a:rPr>
              <a:t> a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color: black;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504" y="2852936"/>
            <a:ext cx="6480720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5"/>
                </a:solidFill>
              </a:rPr>
              <a:t>В </a:t>
            </a:r>
            <a:r>
              <a:rPr lang="en-US" b="1" dirty="0">
                <a:solidFill>
                  <a:schemeClr val="accent5"/>
                </a:solidFill>
              </a:rPr>
              <a:t>sass </a:t>
            </a:r>
            <a:r>
              <a:rPr lang="ru-RU" b="1" dirty="0" err="1">
                <a:solidFill>
                  <a:schemeClr val="accent5"/>
                </a:solidFill>
              </a:rPr>
              <a:t>це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можна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записати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вкладеним</a:t>
            </a:r>
            <a:r>
              <a:rPr lang="ru-RU" b="1" dirty="0">
                <a:solidFill>
                  <a:schemeClr val="accent5"/>
                </a:solidFill>
              </a:rPr>
              <a:t> стилем</a:t>
            </a: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chemeClr val="accent2"/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menu-</a:t>
            </a:r>
            <a:r>
              <a:rPr lang="en-US" b="1" dirty="0" err="1">
                <a:solidFill>
                  <a:schemeClr val="accent2"/>
                </a:solidFill>
              </a:rPr>
              <a:t>box__item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list-style: none;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a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	 </a:t>
            </a:r>
            <a:r>
              <a:rPr lang="en-US" b="1" dirty="0">
                <a:solidFill>
                  <a:srgbClr val="0070C0"/>
                </a:solidFill>
              </a:rPr>
              <a:t>color: black;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620688"/>
            <a:ext cx="56166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&lt;li class="</a:t>
            </a:r>
            <a:r>
              <a:rPr lang="en-US" b="1" dirty="0">
                <a:solidFill>
                  <a:srgbClr val="0070C0"/>
                </a:solidFill>
              </a:rPr>
              <a:t>menu-</a:t>
            </a:r>
            <a:r>
              <a:rPr lang="en-US" b="1" dirty="0" err="1">
                <a:solidFill>
                  <a:srgbClr val="0070C0"/>
                </a:solidFill>
              </a:rPr>
              <a:t>box__item</a:t>
            </a:r>
            <a:r>
              <a:rPr lang="en-US" b="1" dirty="0">
                <a:solidFill>
                  <a:schemeClr val="accent5"/>
                </a:solidFill>
              </a:rPr>
              <a:t>"&gt;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&lt;a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="#"&gt;Link&lt;/a&gt;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&lt;a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="#"&gt;Link&lt;/a&gt;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&lt;a </a:t>
            </a:r>
            <a:r>
              <a:rPr lang="en-US" b="1" dirty="0" err="1">
                <a:solidFill>
                  <a:schemeClr val="accent5"/>
                </a:solidFill>
              </a:rPr>
              <a:t>href</a:t>
            </a:r>
            <a:r>
              <a:rPr lang="en-US" b="1" dirty="0">
                <a:solidFill>
                  <a:schemeClr val="accent5"/>
                </a:solidFill>
              </a:rPr>
              <a:t>="#"&gt;Link&lt;/a&gt;</a:t>
            </a:r>
          </a:p>
          <a:p>
            <a:r>
              <a:rPr lang="en-US" b="1" dirty="0">
                <a:solidFill>
                  <a:schemeClr val="accent5"/>
                </a:solidFill>
              </a:rPr>
              <a:t>&lt;/li&gt;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85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286326"/>
            <a:ext cx="540060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428" y="5733256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09" y="5013176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20688"/>
            <a:ext cx="89289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</a:rPr>
              <a:t>&amp;</a:t>
            </a:r>
            <a:r>
              <a:rPr lang="ru-RU" b="1" dirty="0">
                <a:solidFill>
                  <a:schemeClr val="accent5"/>
                </a:solidFill>
              </a:rPr>
              <a:t> в  </a:t>
            </a:r>
            <a:r>
              <a:rPr lang="en-US" b="1" dirty="0">
                <a:solidFill>
                  <a:schemeClr val="accent5"/>
                </a:solidFill>
              </a:rPr>
              <a:t>nested</a:t>
            </a:r>
            <a:r>
              <a:rPr lang="ru-RU" b="1" dirty="0">
                <a:solidFill>
                  <a:schemeClr val="accent5"/>
                </a:solidFill>
              </a:rPr>
              <a:t>-</a:t>
            </a:r>
            <a:r>
              <a:rPr lang="en-US" b="1" dirty="0">
                <a:solidFill>
                  <a:schemeClr val="accent5"/>
                </a:solidFill>
              </a:rPr>
              <a:t>styles </a:t>
            </a:r>
            <a:r>
              <a:rPr lang="ru-RU" b="1" dirty="0" err="1">
                <a:solidFill>
                  <a:schemeClr val="accent5"/>
                </a:solidFill>
              </a:rPr>
              <a:t>вказує</a:t>
            </a:r>
            <a:r>
              <a:rPr lang="ru-RU" b="1" dirty="0">
                <a:solidFill>
                  <a:schemeClr val="accent5"/>
                </a:solidFill>
              </a:rPr>
              <a:t> на </a:t>
            </a:r>
            <a:r>
              <a:rPr lang="en-US" b="1" dirty="0">
                <a:solidFill>
                  <a:schemeClr val="accent5"/>
                </a:solidFill>
              </a:rPr>
              <a:t>parent class</a:t>
            </a:r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.</a:t>
            </a:r>
            <a:r>
              <a:rPr lang="en-US" b="1" dirty="0">
                <a:solidFill>
                  <a:srgbClr val="C00000"/>
                </a:solidFill>
              </a:rPr>
              <a:t>post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.</a:t>
            </a:r>
            <a:r>
              <a:rPr lang="en-US" b="1" dirty="0" err="1">
                <a:solidFill>
                  <a:srgbClr val="C00000"/>
                </a:solidFill>
              </a:rPr>
              <a:t>post__item</a:t>
            </a:r>
            <a:r>
              <a:rPr lang="en-US" b="1" dirty="0">
                <a:solidFill>
                  <a:srgbClr val="C00000"/>
                </a:solidFill>
              </a:rPr>
              <a:t> {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color: gray;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      </a:t>
            </a:r>
            <a:r>
              <a:rPr lang="en-US" b="1" dirty="0" err="1">
                <a:solidFill>
                  <a:srgbClr val="0070C0"/>
                </a:solidFill>
              </a:rPr>
              <a:t>html.csscolumns</a:t>
            </a:r>
            <a:r>
              <a:rPr lang="en-US" b="1" dirty="0">
                <a:solidFill>
                  <a:srgbClr val="0070C0"/>
                </a:solidFill>
              </a:rPr>
              <a:t> &amp; {</a:t>
            </a:r>
          </a:p>
          <a:p>
            <a:r>
              <a:rPr lang="ru-RU" b="1" dirty="0">
                <a:solidFill>
                  <a:srgbClr val="0070C0"/>
                </a:solidFill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column-count: 3;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	}</a:t>
            </a:r>
          </a:p>
          <a:p>
            <a:r>
              <a:rPr lang="en-US" b="1" dirty="0">
                <a:solidFill>
                  <a:srgbClr val="C00000"/>
                </a:solidFill>
              </a:rPr>
              <a:t>    }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8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nested.html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3" y="620688"/>
            <a:ext cx="374441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usage with BEM</a:t>
            </a: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.post {</a:t>
            </a:r>
          </a:p>
          <a:p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&amp;__item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/>
              <a:t>color: black;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&amp;_last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ru-RU" b="1" dirty="0">
                <a:solidFill>
                  <a:srgbClr val="C00000"/>
                </a:solidFill>
              </a:rPr>
              <a:t>    </a:t>
            </a:r>
            <a:r>
              <a:rPr lang="en-US" b="1" dirty="0"/>
              <a:t>color: green;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ru-RU" b="1" dirty="0">
                <a:solidFill>
                  <a:srgbClr val="C00000"/>
                </a:solidFill>
              </a:rPr>
              <a:t> 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31" y="3717032"/>
            <a:ext cx="3768189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usage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hover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.menu-</a:t>
            </a:r>
            <a:r>
              <a:rPr lang="en-US" b="1" dirty="0" err="1">
                <a:solidFill>
                  <a:srgbClr val="C00000"/>
                </a:solidFill>
              </a:rPr>
              <a:t>box__item</a:t>
            </a:r>
            <a:r>
              <a:rPr lang="en-US" b="1" dirty="0">
                <a:solidFill>
                  <a:srgbClr val="C00000"/>
                </a:solidFill>
              </a:rPr>
              <a:t> {</a:t>
            </a:r>
          </a:p>
          <a:p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a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/>
              <a:t>color:red</a:t>
            </a:r>
            <a:r>
              <a:rPr lang="en-US" b="1" dirty="0"/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&amp;:hover {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/>
              <a:t>color: green;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}</a:t>
            </a:r>
          </a:p>
          <a:p>
            <a:r>
              <a:rPr lang="ru-RU" b="1" dirty="0">
                <a:solidFill>
                  <a:srgbClr val="C00000"/>
                </a:solidFill>
              </a:rPr>
              <a:t> 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739" y="818874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err="1">
                <a:solidFill>
                  <a:srgbClr val="002060"/>
                </a:solidFill>
              </a:rPr>
              <a:t>post__item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black;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post__</a:t>
            </a:r>
            <a:r>
              <a:rPr lang="en-US" b="1" dirty="0" err="1">
                <a:solidFill>
                  <a:srgbClr val="0070C0"/>
                </a:solidFill>
              </a:rPr>
              <a:t>item</a:t>
            </a:r>
            <a:r>
              <a:rPr lang="en-US" b="1" dirty="0" err="1">
                <a:solidFill>
                  <a:srgbClr val="00B050"/>
                </a:solidFill>
              </a:rPr>
              <a:t>_last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30269" y="1835825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7503" y="3994031"/>
            <a:ext cx="386635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err="1">
                <a:solidFill>
                  <a:srgbClr val="002060"/>
                </a:solidFill>
              </a:rPr>
              <a:t>mebu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b="1" dirty="0" err="1">
                <a:solidFill>
                  <a:srgbClr val="002060"/>
                </a:solidFill>
              </a:rPr>
              <a:t>box__item</a:t>
            </a:r>
            <a:r>
              <a:rPr lang="en-US" b="1" dirty="0">
                <a:solidFill>
                  <a:srgbClr val="002060"/>
                </a:solidFill>
              </a:rPr>
              <a:t> a{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red;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 err="1">
                <a:solidFill>
                  <a:srgbClr val="002060"/>
                </a:solidFill>
              </a:rPr>
              <a:t>mebu</a:t>
            </a: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b="1" dirty="0" err="1">
                <a:solidFill>
                  <a:srgbClr val="002060"/>
                </a:solidFill>
              </a:rPr>
              <a:t>box__item</a:t>
            </a:r>
            <a:r>
              <a:rPr lang="en-US" b="1">
                <a:solidFill>
                  <a:srgbClr val="002060"/>
                </a:solidFill>
              </a:rPr>
              <a:t>  a:hover 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color: green;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25533" y="4932169"/>
            <a:ext cx="76712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32"/>
            <a:ext cx="3600400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Types in</a:t>
            </a:r>
            <a:r>
              <a:rPr lang="ru-RU" b="1" dirty="0"/>
              <a:t> </a:t>
            </a:r>
            <a:r>
              <a:rPr lang="en-US" b="1" dirty="0"/>
              <a:t>SASS</a:t>
            </a: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85664"/>
              </p:ext>
            </p:extLst>
          </p:nvPr>
        </p:nvGraphicFramePr>
        <p:xfrm>
          <a:off x="83768" y="620688"/>
          <a:ext cx="8762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Пример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: .25em;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world";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colors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: blue;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booleans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: false;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: null;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myVar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: 2px 6px 2px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20px;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$border1  : 1px solid black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44208" y="154545"/>
            <a:ext cx="25074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variables.html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731" y="3717032"/>
            <a:ext cx="876303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5"/>
                </a:solidFill>
              </a:rPr>
              <a:t>Зі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змінними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можна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виконувати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математичні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операції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chemeClr val="accent5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width: $padding + 20px;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!!! </a:t>
            </a:r>
            <a:r>
              <a:rPr lang="ru-RU" b="1" dirty="0">
                <a:solidFill>
                  <a:srgbClr val="C00000"/>
                </a:solidFill>
              </a:rPr>
              <a:t>При </a:t>
            </a:r>
            <a:r>
              <a:rPr lang="ru-RU" b="1" dirty="0" err="1">
                <a:solidFill>
                  <a:srgbClr val="C00000"/>
                </a:solidFill>
              </a:rPr>
              <a:t>цьому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операції</a:t>
            </a:r>
            <a:r>
              <a:rPr lang="ru-RU" b="1" dirty="0">
                <a:solidFill>
                  <a:srgbClr val="C00000"/>
                </a:solidFill>
              </a:rPr>
              <a:t> з </a:t>
            </a:r>
            <a:r>
              <a:rPr lang="ru-RU" b="1" dirty="0" err="1">
                <a:solidFill>
                  <a:srgbClr val="C00000"/>
                </a:solidFill>
              </a:rPr>
              <a:t>різними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розмірностями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неприпустимі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r>
              <a:rPr lang="ru-RU" b="1" dirty="0" err="1">
                <a:solidFill>
                  <a:srgbClr val="C00000"/>
                </a:solidFill>
              </a:rPr>
              <a:t>наприклад</a:t>
            </a:r>
            <a:r>
              <a:rPr lang="ru-RU" b="1" dirty="0">
                <a:solidFill>
                  <a:srgbClr val="C00000"/>
                </a:solidFill>
              </a:rPr>
              <a:t>, не </a:t>
            </a:r>
            <a:r>
              <a:rPr lang="ru-RU" b="1" dirty="0" err="1">
                <a:solidFill>
                  <a:srgbClr val="C00000"/>
                </a:solidFill>
              </a:rPr>
              <a:t>можна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схрещувати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px</a:t>
            </a:r>
            <a:r>
              <a:rPr lang="ru-RU" b="1" dirty="0">
                <a:solidFill>
                  <a:srgbClr val="C00000"/>
                </a:solidFill>
              </a:rPr>
              <a:t> і </a:t>
            </a:r>
            <a:r>
              <a:rPr lang="ru-RU" b="1" dirty="0" err="1">
                <a:solidFill>
                  <a:srgbClr val="C00000"/>
                </a:solidFill>
              </a:rPr>
              <a:t>em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$</a:t>
            </a:r>
            <a:r>
              <a:rPr lang="ru-RU" b="1" dirty="0" err="1">
                <a:solidFill>
                  <a:srgbClr val="0070C0"/>
                </a:solidFill>
              </a:rPr>
              <a:t>margin</a:t>
            </a:r>
            <a:r>
              <a:rPr lang="ru-RU" b="1" dirty="0">
                <a:solidFill>
                  <a:srgbClr val="0070C0"/>
                </a:solidFill>
              </a:rPr>
              <a:t>: 10px;</a:t>
            </a:r>
          </a:p>
          <a:p>
            <a:r>
              <a:rPr lang="ru-RU" b="1" dirty="0">
                <a:solidFill>
                  <a:srgbClr val="0070C0"/>
                </a:solidFill>
              </a:rPr>
              <a:t>$</a:t>
            </a:r>
            <a:r>
              <a:rPr lang="ru-RU" b="1" dirty="0" err="1">
                <a:solidFill>
                  <a:srgbClr val="0070C0"/>
                </a:solidFill>
              </a:rPr>
              <a:t>padding</a:t>
            </a:r>
            <a:r>
              <a:rPr lang="ru-RU" b="1" dirty="0">
                <a:solidFill>
                  <a:srgbClr val="0070C0"/>
                </a:solidFill>
              </a:rPr>
              <a:t>: $</a:t>
            </a:r>
            <a:r>
              <a:rPr lang="ru-RU" b="1" dirty="0" err="1">
                <a:solidFill>
                  <a:srgbClr val="0070C0"/>
                </a:solidFill>
              </a:rPr>
              <a:t>margin</a:t>
            </a:r>
            <a:r>
              <a:rPr lang="ru-RU" b="1" dirty="0">
                <a:solidFill>
                  <a:srgbClr val="0070C0"/>
                </a:solidFill>
              </a:rPr>
              <a:t> + 2em;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659" y="620688"/>
            <a:ext cx="8763036" cy="2400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5"/>
                </a:solidFill>
              </a:rPr>
              <a:t>Щоб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вивести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значення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рядкової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змінної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використовують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b="1" dirty="0" err="1">
                <a:solidFill>
                  <a:schemeClr val="accent5"/>
                </a:solidFill>
              </a:rPr>
              <a:t>конструкцію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#{$имя_переменной</a:t>
            </a:r>
            <a:r>
              <a:rPr lang="en-US" sz="2400" b="1" dirty="0">
                <a:solidFill>
                  <a:schemeClr val="accent2"/>
                </a:solidFill>
              </a:rPr>
              <a:t>}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$</a:t>
            </a:r>
            <a:r>
              <a:rPr lang="en-US" b="1" dirty="0" err="1">
                <a:solidFill>
                  <a:srgbClr val="C00000"/>
                </a:solidFill>
              </a:rPr>
              <a:t>imgPath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rgbClr val="0070C0"/>
                </a:solidFill>
              </a:rPr>
              <a:t>"../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/"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.post {</a:t>
            </a:r>
          </a:p>
          <a:p>
            <a:r>
              <a:rPr lang="ru-RU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background: </a:t>
            </a:r>
            <a:r>
              <a:rPr lang="en-US" b="1" dirty="0" err="1">
                <a:solidFill>
                  <a:srgbClr val="C00000"/>
                </a:solidFill>
              </a:rPr>
              <a:t>url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#{$</a:t>
            </a:r>
            <a:r>
              <a:rPr lang="en-US" b="1" dirty="0" err="1">
                <a:solidFill>
                  <a:srgbClr val="0070C0"/>
                </a:solidFill>
              </a:rPr>
              <a:t>imgPath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b="1" dirty="0">
                <a:solidFill>
                  <a:srgbClr val="C00000"/>
                </a:solidFill>
              </a:rPr>
              <a:t>bg.jpg) no-repeat;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154545"/>
            <a:ext cx="25074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33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017" y="662497"/>
            <a:ext cx="8836594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0070C0"/>
                </a:solidFill>
              </a:rPr>
              <a:t>Декларування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mixin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@</a:t>
            </a:r>
            <a:r>
              <a:rPr lang="en-US" b="1" dirty="0" err="1">
                <a:solidFill>
                  <a:schemeClr val="accent2"/>
                </a:solidFill>
              </a:rPr>
              <a:t>mixin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chemeClr val="accent2"/>
                </a:solidFill>
              </a:rPr>
              <a:t>ИМЯ_МИКСИНА ()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ru-RU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sass </a:t>
            </a:r>
            <a:r>
              <a:rPr lang="ru-RU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</a:t>
            </a:r>
          </a:p>
          <a:p>
            <a:r>
              <a:rPr lang="ru-RU" b="1" dirty="0">
                <a:solidFill>
                  <a:schemeClr val="accent2"/>
                </a:solidFill>
              </a:rPr>
              <a:t>}</a:t>
            </a:r>
          </a:p>
          <a:p>
            <a:endParaRPr lang="ru-RU" b="1" dirty="0">
              <a:solidFill>
                <a:schemeClr val="accent2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 err="1">
                <a:solidFill>
                  <a:srgbClr val="0070C0"/>
                </a:solidFill>
              </a:rPr>
              <a:t>Виклик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mixin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у </a:t>
            </a:r>
            <a:r>
              <a:rPr lang="ru-RU" b="1" dirty="0" err="1">
                <a:solidFill>
                  <a:srgbClr val="0070C0"/>
                </a:solidFill>
              </a:rPr>
              <a:t>коді</a:t>
            </a:r>
            <a:endParaRPr lang="ru-RU" b="1" dirty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chemeClr val="accent2"/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</a:rPr>
              <a:t>post-</a:t>
            </a:r>
            <a:r>
              <a:rPr lang="en-US" b="1" dirty="0" err="1">
                <a:solidFill>
                  <a:schemeClr val="accent2"/>
                </a:solidFill>
              </a:rPr>
              <a:t>btn</a:t>
            </a:r>
            <a:r>
              <a:rPr lang="en-US" b="1" dirty="0">
                <a:solidFill>
                  <a:schemeClr val="accent2"/>
                </a:solidFill>
              </a:rPr>
              <a:t> {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@include </a:t>
            </a:r>
            <a:r>
              <a:rPr lang="ru-RU" b="1" dirty="0">
                <a:solidFill>
                  <a:schemeClr val="accent2"/>
                </a:solidFill>
              </a:rPr>
              <a:t>ИМЯ_МИКСИНА;</a:t>
            </a:r>
          </a:p>
          <a:p>
            <a:r>
              <a:rPr lang="ru-RU" b="1" dirty="0">
                <a:solidFill>
                  <a:schemeClr val="accent2"/>
                </a:solidFill>
              </a:rPr>
              <a:t>}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3" y="121278"/>
            <a:ext cx="201622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mixins</a:t>
            </a:r>
            <a:r>
              <a:rPr lang="ru-RU" b="1" dirty="0"/>
              <a:t> в </a:t>
            </a:r>
            <a:r>
              <a:rPr lang="en-US" b="1" dirty="0"/>
              <a:t>SASS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50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71" y="620688"/>
            <a:ext cx="5018485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Mixins</a:t>
            </a:r>
            <a:r>
              <a:rPr lang="en-US" b="1" dirty="0">
                <a:solidFill>
                  <a:srgbClr val="002060"/>
                </a:solidFill>
              </a:rPr>
              <a:t> might get params</a:t>
            </a:r>
            <a:endParaRPr lang="ru-RU" b="1" dirty="0">
              <a:solidFill>
                <a:srgbClr val="002060"/>
              </a:solidFill>
            </a:endParaRPr>
          </a:p>
          <a:p>
            <a:endParaRPr lang="ru-RU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mixin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roundy</a:t>
            </a:r>
            <a:r>
              <a:rPr lang="en-US" b="1" dirty="0">
                <a:solidFill>
                  <a:srgbClr val="C00000"/>
                </a:solidFill>
              </a:rPr>
              <a:t> ($radius, $</a:t>
            </a:r>
            <a:r>
              <a:rPr lang="en-US" b="1" dirty="0" err="1">
                <a:solidFill>
                  <a:srgbClr val="C00000"/>
                </a:solidFill>
              </a:rPr>
              <a:t>bgColor</a:t>
            </a:r>
            <a:r>
              <a:rPr lang="en-US" b="1" dirty="0">
                <a:solidFill>
                  <a:srgbClr val="C00000"/>
                </a:solidFill>
              </a:rPr>
              <a:t>){</a:t>
            </a:r>
          </a:p>
          <a:p>
            <a:r>
              <a:rPr lang="en-US" b="1" dirty="0">
                <a:solidFill>
                  <a:srgbClr val="C00000"/>
                </a:solidFill>
              </a:rPr>
              <a:t>   border-radius: $radius;</a:t>
            </a:r>
          </a:p>
          <a:p>
            <a:r>
              <a:rPr lang="en-US" b="1" dirty="0">
                <a:solidFill>
                  <a:srgbClr val="C00000"/>
                </a:solidFill>
              </a:rPr>
              <a:t>   background: $</a:t>
            </a:r>
            <a:r>
              <a:rPr lang="en-US" b="1" dirty="0" err="1">
                <a:solidFill>
                  <a:srgbClr val="C00000"/>
                </a:solidFill>
              </a:rPr>
              <a:t>bgColor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In code pass arguments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.post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@include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(4px, grey);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.post-</a:t>
            </a:r>
            <a:r>
              <a:rPr lang="en-US" b="1" dirty="0" err="1">
                <a:solidFill>
                  <a:srgbClr val="0070C0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@include </a:t>
            </a:r>
            <a:r>
              <a:rPr lang="en-US" b="1" dirty="0" err="1">
                <a:solidFill>
                  <a:srgbClr val="C00000"/>
                </a:solidFill>
              </a:rPr>
              <a:t>roudy</a:t>
            </a:r>
            <a:r>
              <a:rPr lang="en-US" b="1" dirty="0">
                <a:solidFill>
                  <a:srgbClr val="0070C0"/>
                </a:solidFill>
              </a:rPr>
              <a:t>(6px, blue);</a:t>
            </a: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636" y="116632"/>
            <a:ext cx="300302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mixin</a:t>
            </a:r>
            <a:r>
              <a:rPr lang="en-US" b="1" dirty="0"/>
              <a:t> with arguments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154545"/>
            <a:ext cx="19313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mixins.html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1412776"/>
            <a:ext cx="3362301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post{</a:t>
            </a:r>
          </a:p>
          <a:p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4px;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grey;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ru-RU" b="1" dirty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post-</a:t>
            </a:r>
            <a:r>
              <a:rPr lang="en-US" b="1" dirty="0" err="1">
                <a:solidFill>
                  <a:srgbClr val="002060"/>
                </a:solidFill>
              </a:rPr>
              <a:t>btn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</a:rPr>
              <a:t>border-radius: 6px;</a:t>
            </a:r>
          </a:p>
          <a:p>
            <a:r>
              <a:rPr lang="en-US" b="1" dirty="0">
                <a:solidFill>
                  <a:srgbClr val="0070C0"/>
                </a:solidFill>
              </a:rPr>
              <a:t>   background: blue;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72307" y="2627913"/>
            <a:ext cx="383561" cy="432048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1935</Words>
  <Application>Microsoft Office PowerPoint</Application>
  <PresentationFormat>Экран (4:3)</PresentationFormat>
  <Paragraphs>470</Paragraphs>
  <Slides>31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Calibri</vt:lpstr>
      <vt:lpstr>Courier New</vt:lpstr>
      <vt:lpstr>Verdana</vt:lpstr>
      <vt:lpstr>Wingdings 2</vt:lpstr>
      <vt:lpstr>Wingdings 3</vt:lpstr>
      <vt:lpstr>Открытая</vt:lpstr>
      <vt:lpstr>SASS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881</cp:revision>
  <dcterms:created xsi:type="dcterms:W3CDTF">2010-11-04T13:16:08Z</dcterms:created>
  <dcterms:modified xsi:type="dcterms:W3CDTF">2022-10-10T04:49:17Z</dcterms:modified>
</cp:coreProperties>
</file>