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343" r:id="rId3"/>
    <p:sldId id="359" r:id="rId4"/>
    <p:sldId id="360" r:id="rId5"/>
    <p:sldId id="361" r:id="rId6"/>
    <p:sldId id="362" r:id="rId7"/>
    <p:sldId id="363" r:id="rId8"/>
    <p:sldId id="364" r:id="rId9"/>
    <p:sldId id="367" r:id="rId10"/>
    <p:sldId id="366" r:id="rId11"/>
    <p:sldId id="365" r:id="rId12"/>
    <p:sldId id="358" r:id="rId13"/>
    <p:sldId id="344" r:id="rId14"/>
    <p:sldId id="346" r:id="rId15"/>
    <p:sldId id="345" r:id="rId16"/>
    <p:sldId id="357" r:id="rId17"/>
    <p:sldId id="348" r:id="rId18"/>
    <p:sldId id="356" r:id="rId19"/>
    <p:sldId id="349" r:id="rId20"/>
    <p:sldId id="351" r:id="rId21"/>
    <p:sldId id="350" r:id="rId22"/>
    <p:sldId id="354" r:id="rId23"/>
    <p:sldId id="355" r:id="rId24"/>
    <p:sldId id="347" r:id="rId25"/>
    <p:sldId id="34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93" d="100"/>
          <a:sy n="93" d="100"/>
        </p:scale>
        <p:origin x="12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it.ly/2K8BcF9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SVG </a:t>
            </a:r>
            <a:endParaRPr lang="ru-RU" sz="7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48680"/>
            <a:ext cx="4380977" cy="4365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14964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45,67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23728" y="526760"/>
            <a:ext cx="4392488" cy="4342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117973" y="1844824"/>
            <a:ext cx="941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059832" y="504056"/>
            <a:ext cx="0" cy="1340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2678" y="149641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198,67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95461" y="389240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121.5,211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5580112" y="1844824"/>
            <a:ext cx="941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5580112" y="513784"/>
            <a:ext cx="0" cy="1340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123728" y="4077072"/>
            <a:ext cx="2088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4211960" y="513784"/>
            <a:ext cx="0" cy="3563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70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777686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&lt;g </a:t>
            </a:r>
            <a:r>
              <a:rPr lang="fr-FR" sz="1600" b="1" dirty="0">
                <a:solidFill>
                  <a:srgbClr val="00B050"/>
                </a:solidFill>
              </a:rPr>
              <a:t>class="triangle-group"</a:t>
            </a:r>
            <a:r>
              <a:rPr lang="fr-FR" sz="1600" b="1" dirty="0">
                <a:solidFill>
                  <a:srgbClr val="0070C0"/>
                </a:solidFill>
              </a:rPr>
              <a:t> </a:t>
            </a:r>
            <a:r>
              <a:rPr lang="fr-FR" sz="1600" b="1" dirty="0">
                <a:solidFill>
                  <a:srgbClr val="C00000"/>
                </a:solidFill>
              </a:rPr>
              <a:t>transform="translate(45,67)"</a:t>
            </a:r>
            <a:r>
              <a:rPr lang="fr-FR" sz="1600" b="1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   &lt;polygon points="7,10 12,0 17,10"/&gt;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   &lt;polygon points="0,25 5,15 10,25"/&gt;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   &lt;polygon points="15,25 20,15 25,25"/&gt;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&lt;/g&gt;</a:t>
            </a:r>
          </a:p>
          <a:p>
            <a:endParaRPr lang="fr-FR" sz="1600" b="1" dirty="0">
              <a:solidFill>
                <a:srgbClr val="0070C0"/>
              </a:solidFill>
            </a:endParaRPr>
          </a:p>
          <a:p>
            <a:r>
              <a:rPr lang="en-US" sz="1600" b="1" dirty="0">
                <a:solidFill>
                  <a:srgbClr val="0070C0"/>
                </a:solidFill>
              </a:rPr>
              <a:t>&lt;g </a:t>
            </a:r>
            <a:r>
              <a:rPr lang="en-US" sz="1600" b="1" dirty="0">
                <a:solidFill>
                  <a:srgbClr val="00B050"/>
                </a:solidFill>
              </a:rPr>
              <a:t>class="triangle-group" </a:t>
            </a:r>
            <a:r>
              <a:rPr lang="en-US" sz="1600" b="1" dirty="0">
                <a:solidFill>
                  <a:srgbClr val="C00000"/>
                </a:solidFill>
              </a:rPr>
              <a:t>transform="translate(198,67)"</a:t>
            </a:r>
            <a:r>
              <a:rPr lang="en-US" sz="1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     ...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&lt;/g&gt;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>
                <a:solidFill>
                  <a:srgbClr val="0070C0"/>
                </a:solidFill>
              </a:rPr>
              <a:t>&lt;g </a:t>
            </a:r>
            <a:r>
              <a:rPr lang="en-US" sz="1600" b="1" dirty="0">
                <a:solidFill>
                  <a:srgbClr val="00B050"/>
                </a:solidFill>
              </a:rPr>
              <a:t>class="triangle-group" </a:t>
            </a:r>
            <a:r>
              <a:rPr lang="en-US" sz="1600" b="1" dirty="0">
                <a:solidFill>
                  <a:srgbClr val="C00000"/>
                </a:solidFill>
              </a:rPr>
              <a:t>transform="translate(121.5,211)"</a:t>
            </a:r>
            <a:r>
              <a:rPr lang="en-US" sz="1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     ...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&lt;/g&gt;</a:t>
            </a:r>
          </a:p>
          <a:p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44" y="3933056"/>
            <a:ext cx="3816424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.triangle-group polygon {</a:t>
            </a:r>
          </a:p>
          <a:p>
            <a:r>
              <a:rPr lang="en-US" b="1" dirty="0"/>
              <a:t>  fill: #59bfc6;</a:t>
            </a:r>
          </a:p>
          <a:p>
            <a:r>
              <a:rPr lang="en-US" b="1" dirty="0"/>
              <a:t>  stroke: #000;</a:t>
            </a:r>
          </a:p>
          <a:p>
            <a:r>
              <a:rPr lang="en-US" b="1" dirty="0"/>
              <a:t>  stroke-width: 2px;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8656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44624"/>
            <a:ext cx="266429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en-US" dirty="0"/>
              <a:t>SVG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65629"/>
            <a:ext cx="892899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/>
              <a:t>Щоб &lt;</a:t>
            </a:r>
            <a:r>
              <a:rPr lang="en-US" b="1" dirty="0" err="1"/>
              <a:t>svg</a:t>
            </a:r>
            <a:r>
              <a:rPr lang="en-US" b="1" dirty="0"/>
              <a:t>&gt; </a:t>
            </a:r>
            <a:r>
              <a:rPr lang="uk-UA" b="1" dirty="0"/>
              <a:t>автоматично масштабувався за шириною</a:t>
            </a:r>
          </a:p>
          <a:p>
            <a:endParaRPr lang="uk-UA" b="1" dirty="0"/>
          </a:p>
          <a:p>
            <a:r>
              <a:rPr lang="en-US" b="1" dirty="0"/>
              <a:t>1. </a:t>
            </a:r>
            <a:r>
              <a:rPr lang="uk-UA" b="1" dirty="0"/>
              <a:t>Завжди </a:t>
            </a:r>
            <a:r>
              <a:rPr lang="en-US" b="1" dirty="0" err="1"/>
              <a:t>svg</a:t>
            </a:r>
            <a:r>
              <a:rPr lang="en-US" b="1" dirty="0"/>
              <a:t> </a:t>
            </a:r>
            <a:r>
              <a:rPr lang="uk-UA" b="1" dirty="0"/>
              <a:t>вставляти у контейнер.</a:t>
            </a:r>
          </a:p>
          <a:p>
            <a:r>
              <a:rPr lang="en-US" b="1" dirty="0"/>
              <a:t>2. </a:t>
            </a:r>
            <a:r>
              <a:rPr lang="uk-UA" b="1" dirty="0"/>
              <a:t>Якщо у  </a:t>
            </a:r>
            <a:r>
              <a:rPr lang="uk-UA" b="1" dirty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svg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uk-UA" b="1" dirty="0"/>
              <a:t>прибирати атрибути </a:t>
            </a:r>
            <a:r>
              <a:rPr lang="en-US" b="1" dirty="0">
                <a:solidFill>
                  <a:srgbClr val="0070C0"/>
                </a:solidFill>
              </a:rPr>
              <a:t>width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height</a:t>
            </a:r>
            <a:r>
              <a:rPr lang="en-US" b="1" dirty="0"/>
              <a:t> </a:t>
            </a:r>
            <a:endParaRPr lang="uk-UA" b="1" dirty="0"/>
          </a:p>
          <a:p>
            <a:r>
              <a:rPr lang="uk-UA" b="1" dirty="0"/>
              <a:t>   тоді він</a:t>
            </a:r>
            <a:r>
              <a:rPr lang="en-US" b="1" dirty="0"/>
              <a:t> </a:t>
            </a:r>
            <a:r>
              <a:rPr lang="uk-UA" b="1" dirty="0"/>
              <a:t>розтягуватиметься на ширину (висоту) свого</a:t>
            </a:r>
          </a:p>
          <a:p>
            <a:r>
              <a:rPr lang="uk-UA" b="1" dirty="0"/>
              <a:t>   контейнера.</a:t>
            </a:r>
          </a:p>
          <a:p>
            <a:endParaRPr lang="uk-UA" b="1" dirty="0"/>
          </a:p>
          <a:p>
            <a:r>
              <a:rPr lang="uk-UA" b="1" dirty="0"/>
              <a:t>   Для </a:t>
            </a:r>
            <a:r>
              <a:rPr lang="uk-UA" b="1" dirty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svg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uk-UA" b="1" dirty="0"/>
              <a:t>можна задавати </a:t>
            </a:r>
            <a:r>
              <a:rPr lang="en-US" b="1" dirty="0">
                <a:solidFill>
                  <a:srgbClr val="0070C0"/>
                </a:solidFill>
              </a:rPr>
              <a:t>width</a:t>
            </a:r>
            <a:r>
              <a:rPr lang="en-US" b="1" dirty="0"/>
              <a:t> </a:t>
            </a:r>
            <a:r>
              <a:rPr lang="uk-UA" b="1" dirty="0"/>
              <a:t> якщо його розмір не</a:t>
            </a:r>
          </a:p>
          <a:p>
            <a:r>
              <a:rPr lang="uk-UA" b="1" dirty="0"/>
              <a:t>   змінюється при зміні області перегляду браузера</a:t>
            </a:r>
          </a:p>
          <a:p>
            <a:r>
              <a:rPr lang="uk-UA" b="1" dirty="0"/>
              <a:t>   </a:t>
            </a:r>
          </a:p>
          <a:p>
            <a:r>
              <a:rPr lang="uk-UA" b="1" dirty="0"/>
              <a:t>3. Тег </a:t>
            </a:r>
            <a:r>
              <a:rPr lang="uk-UA" b="1" dirty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svg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uk-UA" b="1" dirty="0"/>
              <a:t>обов'язково повинен мати атрибут </a:t>
            </a:r>
            <a:r>
              <a:rPr lang="en-US" b="1" dirty="0" err="1">
                <a:solidFill>
                  <a:srgbClr val="0070C0"/>
                </a:solidFill>
              </a:rPr>
              <a:t>viewBox</a:t>
            </a:r>
            <a:r>
              <a:rPr lang="en-US" b="1" dirty="0"/>
              <a:t>="…"</a:t>
            </a:r>
          </a:p>
          <a:p>
            <a:endParaRPr lang="en-US" b="1" dirty="0"/>
          </a:p>
          <a:p>
            <a:r>
              <a:rPr lang="en-US" b="1" dirty="0"/>
              <a:t>4. </a:t>
            </a:r>
            <a:r>
              <a:rPr lang="uk-UA" b="1" dirty="0"/>
              <a:t>При завданні, наприклад, висоти контейнера не варто забувати,</a:t>
            </a:r>
          </a:p>
          <a:p>
            <a:r>
              <a:rPr lang="uk-UA" b="1" dirty="0"/>
              <a:t>   що </a:t>
            </a:r>
            <a:r>
              <a:rPr lang="en-US" b="1" dirty="0" err="1">
                <a:solidFill>
                  <a:srgbClr val="0070C0"/>
                </a:solidFill>
              </a:rPr>
              <a:t>svg</a:t>
            </a:r>
            <a:r>
              <a:rPr lang="en-US" b="1" dirty="0"/>
              <a:t> </a:t>
            </a:r>
            <a:r>
              <a:rPr lang="uk-UA" b="1" dirty="0"/>
              <a:t>як і 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/>
              <a:t> </a:t>
            </a:r>
            <a:r>
              <a:rPr lang="uk-UA" b="1" dirty="0"/>
              <a:t>тег зберігає пропорції</a:t>
            </a:r>
          </a:p>
          <a:p>
            <a:r>
              <a:rPr lang="uk-UA" b="1" dirty="0"/>
              <a:t>  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&lt;div class="</a:t>
            </a:r>
            <a:r>
              <a:rPr lang="en-US" b="1" dirty="0" err="1">
                <a:solidFill>
                  <a:srgbClr val="0070C0"/>
                </a:solidFill>
              </a:rPr>
              <a:t>svg</a:t>
            </a:r>
            <a:r>
              <a:rPr lang="en-US" b="1" dirty="0">
                <a:solidFill>
                  <a:srgbClr val="0070C0"/>
                </a:solidFill>
              </a:rPr>
              <a:t>-box"&gt;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   &lt;</a:t>
            </a:r>
            <a:r>
              <a:rPr lang="da-DK" b="1" dirty="0"/>
              <a:t>svg  </a:t>
            </a:r>
            <a:r>
              <a:rPr lang="da-DK" b="1" dirty="0">
                <a:solidFill>
                  <a:srgbClr val="C00000"/>
                </a:solidFill>
              </a:rPr>
              <a:t>viewBox="0 0 200 200"</a:t>
            </a:r>
            <a:r>
              <a:rPr lang="da-DK" b="1" dirty="0"/>
              <a:t>&gt;</a:t>
            </a:r>
          </a:p>
          <a:p>
            <a:r>
              <a:rPr lang="da-DK" b="1" dirty="0"/>
              <a:t>         ...</a:t>
            </a:r>
          </a:p>
          <a:p>
            <a:r>
              <a:rPr lang="da-DK" b="1" dirty="0"/>
              <a:t>   &lt;/svg&gt;</a:t>
            </a:r>
          </a:p>
          <a:p>
            <a:r>
              <a:rPr lang="en-US" b="1" dirty="0">
                <a:solidFill>
                  <a:srgbClr val="0070C0"/>
                </a:solidFill>
              </a:rPr>
              <a:t>&lt;/div&gt;</a:t>
            </a:r>
            <a:endParaRPr lang="da-D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9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9852" y="44624"/>
            <a:ext cx="266429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viewBox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3938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viewBox</a:t>
            </a:r>
            <a:r>
              <a:rPr lang="en-US" b="1" dirty="0"/>
              <a:t> –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viewport</a:t>
            </a:r>
            <a:r>
              <a:rPr lang="en-US" b="1" dirty="0"/>
              <a:t> </a:t>
            </a:r>
            <a:r>
              <a:rPr lang="ru-RU" b="1" dirty="0"/>
              <a:t>для </a:t>
            </a:r>
            <a:r>
              <a:rPr lang="en-US" b="1" dirty="0">
                <a:solidFill>
                  <a:srgbClr val="0070C0"/>
                </a:solidFill>
              </a:rPr>
              <a:t>SVG</a:t>
            </a:r>
            <a:r>
              <a:rPr lang="en-US" b="1" dirty="0"/>
              <a:t>, </a:t>
            </a:r>
            <a:r>
              <a:rPr lang="ru-RU" b="1" dirty="0" err="1"/>
              <a:t>визначальний</a:t>
            </a:r>
            <a:r>
              <a:rPr lang="ru-RU" b="1" dirty="0"/>
              <a:t> яка </a:t>
            </a:r>
            <a:r>
              <a:rPr lang="ru-RU" b="1" dirty="0" err="1"/>
              <a:t>частина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SVG</a:t>
            </a:r>
            <a:r>
              <a:rPr lang="en-US" b="1" dirty="0"/>
              <a:t> </a:t>
            </a:r>
            <a:r>
              <a:rPr lang="ru-RU" b="1" dirty="0"/>
              <a:t>буде показана</a:t>
            </a:r>
            <a:endParaRPr lang="da-DK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490" y="1291987"/>
            <a:ext cx="892899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70C0"/>
                </a:solidFill>
              </a:rPr>
              <a:t>viewBox</a:t>
            </a:r>
            <a:r>
              <a:rPr lang="en-US" sz="4400" b="1" dirty="0">
                <a:solidFill>
                  <a:srgbClr val="0070C0"/>
                </a:solidFill>
              </a:rPr>
              <a:t> = "0 0 120 120"</a:t>
            </a:r>
            <a:endParaRPr lang="da-DK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90" y="2732147"/>
            <a:ext cx="39344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 </a:t>
            </a:r>
            <a:r>
              <a:rPr lang="ru-RU" b="1" dirty="0"/>
              <a:t>та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b="1" dirty="0"/>
              <a:t> </a:t>
            </a:r>
            <a:r>
              <a:rPr lang="ru-RU" b="1" dirty="0" err="1"/>
              <a:t>координати</a:t>
            </a:r>
            <a:r>
              <a:rPr lang="ru-RU" b="1" dirty="0"/>
              <a:t> </a:t>
            </a:r>
            <a:r>
              <a:rPr lang="ru-RU" b="1" dirty="0" err="1"/>
              <a:t>початкової</a:t>
            </a:r>
            <a:r>
              <a:rPr lang="ru-RU" b="1" dirty="0"/>
              <a:t> </a:t>
            </a:r>
            <a:r>
              <a:rPr lang="ru-RU" b="1" dirty="0" err="1"/>
              <a:t>позиції</a:t>
            </a:r>
            <a:r>
              <a:rPr lang="ru-RU" b="1" dirty="0"/>
              <a:t> </a:t>
            </a:r>
            <a:r>
              <a:rPr lang="ru-RU" b="1" dirty="0" err="1"/>
              <a:t>лівого</a:t>
            </a:r>
            <a:r>
              <a:rPr lang="ru-RU" b="1" dirty="0"/>
              <a:t> </a:t>
            </a:r>
            <a:r>
              <a:rPr lang="ru-RU" b="1" dirty="0" err="1"/>
              <a:t>верхнього</a:t>
            </a:r>
            <a:r>
              <a:rPr lang="ru-RU" b="1" dirty="0"/>
              <a:t> кута  </a:t>
            </a:r>
            <a:r>
              <a:rPr lang="en-US" b="1" dirty="0" err="1">
                <a:solidFill>
                  <a:srgbClr val="3756F2"/>
                </a:solidFill>
              </a:rPr>
              <a:t>viewbox</a:t>
            </a:r>
            <a:endParaRPr lang="ru-RU" b="1" dirty="0">
              <a:solidFill>
                <a:srgbClr val="3756F2"/>
              </a:solidFill>
            </a:endParaRPr>
          </a:p>
        </p:txBody>
      </p:sp>
      <p:sp>
        <p:nvSpPr>
          <p:cNvPr id="6" name="Правая фигурная скобка 5"/>
          <p:cNvSpPr/>
          <p:nvPr/>
        </p:nvSpPr>
        <p:spPr>
          <a:xfrm rot="5400000">
            <a:off x="4247964" y="1549454"/>
            <a:ext cx="432048" cy="108012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1"/>
            <a:endCxn id="5" idx="0"/>
          </p:cNvCxnSpPr>
          <p:nvPr/>
        </p:nvCxnSpPr>
        <p:spPr>
          <a:xfrm flipH="1">
            <a:off x="2100717" y="2305538"/>
            <a:ext cx="2363271" cy="4266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6016" y="2732147"/>
            <a:ext cx="4104456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width</a:t>
            </a:r>
            <a:r>
              <a:rPr lang="en-US" b="1" dirty="0"/>
              <a:t> </a:t>
            </a:r>
            <a:r>
              <a:rPr lang="ru-RU" b="1" dirty="0"/>
              <a:t>та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b="1" dirty="0"/>
              <a:t> </a:t>
            </a:r>
            <a:r>
              <a:rPr lang="ru-RU" b="1" dirty="0"/>
              <a:t> </a:t>
            </a:r>
            <a:r>
              <a:rPr lang="en-US" b="1" dirty="0" err="1">
                <a:solidFill>
                  <a:srgbClr val="3756F2"/>
                </a:solidFill>
              </a:rPr>
              <a:t>viewbox</a:t>
            </a:r>
            <a:endParaRPr lang="en-US" b="1" dirty="0">
              <a:solidFill>
                <a:srgbClr val="3756F2"/>
              </a:solidFill>
            </a:endParaRPr>
          </a:p>
          <a:p>
            <a:r>
              <a:rPr lang="ru-RU" sz="2000" b="1" dirty="0" err="1">
                <a:solidFill>
                  <a:srgbClr val="FF0000"/>
                </a:solidFill>
              </a:rPr>
              <a:t>Це</a:t>
            </a:r>
            <a:r>
              <a:rPr lang="ru-RU" sz="2000" b="1" dirty="0">
                <a:solidFill>
                  <a:srgbClr val="FF0000"/>
                </a:solidFill>
              </a:rPr>
              <a:t> не </a:t>
            </a:r>
            <a:r>
              <a:rPr lang="ru-RU" sz="2000" b="1" dirty="0" err="1">
                <a:solidFill>
                  <a:srgbClr val="FF0000"/>
                </a:solidFill>
              </a:rPr>
              <a:t>пікселі</a:t>
            </a:r>
            <a:r>
              <a:rPr lang="ru-RU" sz="2000" b="1" dirty="0">
                <a:solidFill>
                  <a:srgbClr val="FF0000"/>
                </a:solidFill>
              </a:rPr>
              <a:t>, а </a:t>
            </a:r>
            <a:r>
              <a:rPr lang="ru-RU" sz="2000" b="1" dirty="0" err="1">
                <a:solidFill>
                  <a:srgbClr val="FF0000"/>
                </a:solidFill>
              </a:rPr>
              <a:t>відносні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одиниці</a:t>
            </a:r>
            <a:r>
              <a:rPr lang="ru-RU" sz="2000" b="1" dirty="0">
                <a:solidFill>
                  <a:srgbClr val="FF0000"/>
                </a:solidFill>
              </a:rPr>
              <a:t> !!!</a:t>
            </a:r>
          </a:p>
        </p:txBody>
      </p:sp>
      <p:sp>
        <p:nvSpPr>
          <p:cNvPr id="11" name="Правая фигурная скобка 10"/>
          <p:cNvSpPr/>
          <p:nvPr/>
        </p:nvSpPr>
        <p:spPr>
          <a:xfrm rot="5400000">
            <a:off x="6280937" y="912693"/>
            <a:ext cx="385555" cy="2245241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1" idx="1"/>
            <a:endCxn id="9" idx="0"/>
          </p:cNvCxnSpPr>
          <p:nvPr/>
        </p:nvCxnSpPr>
        <p:spPr>
          <a:xfrm>
            <a:off x="6473714" y="2228091"/>
            <a:ext cx="294530" cy="5040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7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533579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da-DK" b="1" dirty="0"/>
              <a:t>svg </a:t>
            </a:r>
            <a:r>
              <a:rPr lang="da-DK" b="1" dirty="0">
                <a:solidFill>
                  <a:srgbClr val="7030A0"/>
                </a:solidFill>
              </a:rPr>
              <a:t>width="100" </a:t>
            </a:r>
            <a:r>
              <a:rPr lang="da-DK" b="1" dirty="0">
                <a:solidFill>
                  <a:srgbClr val="0070C0"/>
                </a:solidFill>
              </a:rPr>
              <a:t>height="100"</a:t>
            </a:r>
            <a:r>
              <a:rPr lang="da-DK" b="1" dirty="0"/>
              <a:t>  </a:t>
            </a:r>
            <a:r>
              <a:rPr lang="da-DK" b="1" dirty="0">
                <a:solidFill>
                  <a:srgbClr val="C00000"/>
                </a:solidFill>
              </a:rPr>
              <a:t>viewBox="0 0 200 200"</a:t>
            </a:r>
            <a:r>
              <a:rPr lang="da-DK" b="1" dirty="0"/>
              <a:t>&gt;...  &lt;/svg&gt;</a:t>
            </a:r>
          </a:p>
          <a:p>
            <a:endParaRPr lang="da-DK" b="1" dirty="0"/>
          </a:p>
          <a:p>
            <a:r>
              <a:rPr lang="da-DK" b="1" dirty="0"/>
              <a:t>1 unit width = </a:t>
            </a:r>
            <a:r>
              <a:rPr lang="ru-RU" b="1" dirty="0"/>
              <a:t>(</a:t>
            </a:r>
            <a:r>
              <a:rPr lang="da-DK" b="1" dirty="0"/>
              <a:t>viewport</a:t>
            </a:r>
            <a:r>
              <a:rPr lang="ru-RU" b="1" dirty="0"/>
              <a:t>_</a:t>
            </a:r>
            <a:r>
              <a:rPr lang="da-DK" b="1" dirty="0"/>
              <a:t>width</a:t>
            </a:r>
            <a:r>
              <a:rPr lang="ru-RU" b="1" dirty="0"/>
              <a:t>)</a:t>
            </a:r>
            <a:r>
              <a:rPr lang="da-DK" b="1" dirty="0"/>
              <a:t>/</a:t>
            </a:r>
            <a:r>
              <a:rPr lang="ru-RU" b="1" dirty="0"/>
              <a:t>(</a:t>
            </a:r>
            <a:r>
              <a:rPr lang="da-DK" b="1" dirty="0"/>
              <a:t>viewBox</a:t>
            </a:r>
            <a:r>
              <a:rPr lang="ru-RU" b="1" dirty="0"/>
              <a:t>_</a:t>
            </a:r>
            <a:r>
              <a:rPr lang="da-DK" b="1" dirty="0"/>
              <a:t>width</a:t>
            </a:r>
            <a:r>
              <a:rPr lang="ru-RU" b="1" dirty="0"/>
              <a:t>)</a:t>
            </a:r>
            <a:r>
              <a:rPr lang="da-DK" b="1" dirty="0"/>
              <a:t> = 0.5px</a:t>
            </a:r>
          </a:p>
          <a:p>
            <a:endParaRPr lang="da-DK" b="1" dirty="0"/>
          </a:p>
          <a:p>
            <a:r>
              <a:rPr lang="uk-UA" b="1" dirty="0"/>
              <a:t>Тобто, встановлюючи </a:t>
            </a:r>
            <a:r>
              <a:rPr lang="en-US" b="1" dirty="0">
                <a:solidFill>
                  <a:srgbClr val="0070C0"/>
                </a:solidFill>
              </a:rPr>
              <a:t>width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height</a:t>
            </a:r>
            <a:r>
              <a:rPr lang="en-US" b="1" dirty="0"/>
              <a:t> </a:t>
            </a:r>
            <a:r>
              <a:rPr lang="uk-UA" b="1" dirty="0"/>
              <a:t>для </a:t>
            </a:r>
            <a:r>
              <a:rPr lang="uk-UA" b="1" dirty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svg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uk-UA" b="1" dirty="0"/>
              <a:t>ми вказуємо, скільки пікселів становить </a:t>
            </a:r>
            <a:r>
              <a:rPr lang="ru-RU" b="1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unit </a:t>
            </a:r>
            <a:r>
              <a:rPr lang="en-US" b="1" dirty="0" err="1">
                <a:solidFill>
                  <a:srgbClr val="C00000"/>
                </a:solidFill>
              </a:rPr>
              <a:t>viewBox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2708920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da-DK" b="1" dirty="0"/>
              <a:t>svg </a:t>
            </a:r>
            <a:r>
              <a:rPr lang="da-DK" b="1" dirty="0">
                <a:solidFill>
                  <a:srgbClr val="7030A0"/>
                </a:solidFill>
              </a:rPr>
              <a:t>width="100" </a:t>
            </a:r>
            <a:r>
              <a:rPr lang="da-DK" b="1" dirty="0">
                <a:solidFill>
                  <a:srgbClr val="0070C0"/>
                </a:solidFill>
              </a:rPr>
              <a:t>height="100"</a:t>
            </a:r>
            <a:r>
              <a:rPr lang="da-DK" b="1" dirty="0"/>
              <a:t>  </a:t>
            </a:r>
            <a:r>
              <a:rPr lang="da-DK" b="1" dirty="0">
                <a:solidFill>
                  <a:srgbClr val="C00000"/>
                </a:solidFill>
              </a:rPr>
              <a:t>viewBox="0 0 20 20"</a:t>
            </a:r>
            <a:r>
              <a:rPr lang="da-DK" b="1" dirty="0"/>
              <a:t>&gt;...  &lt;/svg&gt;</a:t>
            </a:r>
          </a:p>
          <a:p>
            <a:endParaRPr lang="da-DK" b="1" dirty="0"/>
          </a:p>
          <a:p>
            <a:r>
              <a:rPr lang="da-DK" b="1" dirty="0"/>
              <a:t>1 unit width = 5px</a:t>
            </a:r>
          </a:p>
          <a:p>
            <a:endParaRPr lang="da-DK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5746" y="0"/>
            <a:ext cx="457250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uk-UA" dirty="0"/>
              <a:t>Перерахунок 1 </a:t>
            </a:r>
            <a:r>
              <a:rPr lang="en-US" dirty="0"/>
              <a:t>unit </a:t>
            </a:r>
            <a:r>
              <a:rPr lang="en-US" dirty="0" err="1"/>
              <a:t>viewBox</a:t>
            </a:r>
            <a:r>
              <a:rPr lang="en-US" dirty="0"/>
              <a:t> </a:t>
            </a:r>
            <a:r>
              <a:rPr lang="uk-UA" dirty="0"/>
              <a:t>у </a:t>
            </a:r>
            <a:r>
              <a:rPr lang="en-US" dirty="0" err="1"/>
              <a:t>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97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8" y="116632"/>
            <a:ext cx="33555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viewBox</a:t>
            </a:r>
            <a:r>
              <a:rPr lang="en-US" b="1" dirty="0">
                <a:solidFill>
                  <a:srgbClr val="0070C0"/>
                </a:solidFill>
              </a:rPr>
              <a:t> = "0 0 120 120"</a:t>
            </a:r>
          </a:p>
          <a:p>
            <a:endParaRPr lang="en-US" b="1" dirty="0"/>
          </a:p>
          <a:p>
            <a:r>
              <a:rPr lang="en-US" b="1" dirty="0"/>
              <a:t>min-x = 0</a:t>
            </a:r>
          </a:p>
          <a:p>
            <a:r>
              <a:rPr lang="en-US" b="1"/>
              <a:t>min-y = </a:t>
            </a:r>
            <a:r>
              <a:rPr lang="en-US" b="1" dirty="0"/>
              <a:t>0</a:t>
            </a:r>
          </a:p>
          <a:p>
            <a:r>
              <a:rPr lang="en-US" b="1" dirty="0" err="1"/>
              <a:t>widht</a:t>
            </a:r>
            <a:r>
              <a:rPr lang="en-US" b="1" dirty="0"/>
              <a:t>  = 120</a:t>
            </a:r>
          </a:p>
          <a:p>
            <a:r>
              <a:rPr lang="en-US" b="1" dirty="0"/>
              <a:t>height  = 120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148064" y="1412776"/>
            <a:ext cx="3024336" cy="3168352"/>
          </a:xfrm>
          <a:prstGeom prst="roundRect">
            <a:avLst/>
          </a:prstGeom>
          <a:noFill/>
          <a:ln w="762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00291" y="1376510"/>
            <a:ext cx="3144117" cy="3223668"/>
          </a:xfrm>
          <a:prstGeom prst="rect">
            <a:avLst/>
          </a:prstGeom>
          <a:noFill/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076055" y="1196752"/>
            <a:ext cx="3096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788024" y="1357460"/>
            <a:ext cx="0" cy="32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4793" y="8429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28125" y="122817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26960" y="7997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87478" y="775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1095" y="42930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13549" y="27495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ru-RU" b="1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076055" y="1988840"/>
            <a:ext cx="311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3525" y="168629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width=120px</a:t>
            </a:r>
            <a:endParaRPr lang="ru-RU" b="1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7812360" y="1357460"/>
            <a:ext cx="0" cy="322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7321" y="320406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height=120px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505" y="2287890"/>
            <a:ext cx="36726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viewBox</a:t>
            </a:r>
            <a:r>
              <a:rPr lang="en-US" b="1" dirty="0">
                <a:solidFill>
                  <a:srgbClr val="0070C0"/>
                </a:solidFill>
              </a:rPr>
              <a:t> = "</a:t>
            </a:r>
            <a:r>
              <a:rPr lang="en-US" b="1" dirty="0">
                <a:solidFill>
                  <a:srgbClr val="C00000"/>
                </a:solidFill>
              </a:rPr>
              <a:t>100</a:t>
            </a:r>
            <a:r>
              <a:rPr lang="en-US" b="1" dirty="0">
                <a:solidFill>
                  <a:srgbClr val="0070C0"/>
                </a:solidFill>
              </a:rPr>
              <a:t> 0 120 120"</a:t>
            </a:r>
            <a:endParaRPr lang="ru-RU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250092" y="286604"/>
            <a:ext cx="598241" cy="4313574"/>
            <a:chOff x="5250092" y="286604"/>
            <a:chExt cx="598241" cy="4313574"/>
          </a:xfrm>
        </p:grpSpPr>
        <p:sp>
          <p:nvSpPr>
            <p:cNvPr id="24" name="TextBox 23"/>
            <p:cNvSpPr txBox="1"/>
            <p:nvPr/>
          </p:nvSpPr>
          <p:spPr>
            <a:xfrm>
              <a:off x="5250092" y="28660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100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>
              <a:off x="5549212" y="631708"/>
              <a:ext cx="0" cy="3361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5549212" y="1027614"/>
              <a:ext cx="0" cy="3572564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/>
          <p:cNvSpPr/>
          <p:nvPr/>
        </p:nvSpPr>
        <p:spPr>
          <a:xfrm>
            <a:off x="5076055" y="1412776"/>
            <a:ext cx="473157" cy="3187402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07504" y="2843644"/>
            <a:ext cx="36726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viewBox</a:t>
            </a:r>
            <a:r>
              <a:rPr lang="en-US" b="1" dirty="0">
                <a:solidFill>
                  <a:srgbClr val="0070C0"/>
                </a:solidFill>
              </a:rPr>
              <a:t> = "100 0 </a:t>
            </a:r>
            <a:r>
              <a:rPr lang="en-US" b="1" dirty="0">
                <a:solidFill>
                  <a:srgbClr val="C00000"/>
                </a:solidFill>
              </a:rPr>
              <a:t>40</a:t>
            </a:r>
            <a:r>
              <a:rPr lang="en-US" b="1" dirty="0">
                <a:solidFill>
                  <a:srgbClr val="0070C0"/>
                </a:solidFill>
              </a:rPr>
              <a:t> 120"</a:t>
            </a:r>
            <a:endParaRPr lang="ru-RU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660232" y="1376510"/>
            <a:ext cx="1608412" cy="3852690"/>
          </a:xfrm>
          <a:prstGeom prst="rect">
            <a:avLst/>
          </a:prstGeom>
          <a:solidFill>
            <a:schemeClr val="bg1">
              <a:alpha val="83000"/>
            </a:schemeClr>
          </a:solidFill>
          <a:ln w="12700" cmpd="sng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205936" y="49729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width: 40</a:t>
            </a:r>
            <a:endParaRPr lang="ru-RU" b="1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688125" y="4869160"/>
            <a:ext cx="972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5382 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30" grpId="0" animBg="1"/>
      <p:bldP spid="32" grpId="0" animBg="1"/>
      <p:bldP spid="33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533579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err="1">
                <a:solidFill>
                  <a:srgbClr val="C00000"/>
                </a:solidFill>
              </a:rPr>
              <a:t>width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C00000"/>
                </a:solidFill>
              </a:rPr>
              <a:t>height</a:t>
            </a:r>
            <a:r>
              <a:rPr lang="ru-RU" b="1" dirty="0"/>
              <a:t> </a:t>
            </a:r>
            <a:r>
              <a:rPr lang="ru-RU" b="1" dirty="0" err="1"/>
              <a:t>батьківського</a:t>
            </a:r>
            <a:r>
              <a:rPr lang="ru-RU" b="1" dirty="0"/>
              <a:t> контейнера (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елемента</a:t>
            </a:r>
            <a:r>
              <a:rPr lang="ru-RU" b="1" dirty="0"/>
              <a:t> </a:t>
            </a:r>
            <a:r>
              <a:rPr lang="ru-RU" b="1" dirty="0" err="1"/>
              <a:t>svg</a:t>
            </a:r>
            <a:r>
              <a:rPr lang="ru-RU" b="1" dirty="0"/>
              <a:t>), </a:t>
            </a:r>
            <a:r>
              <a:rPr lang="ru-RU" b="1" dirty="0" err="1"/>
              <a:t>визначають</a:t>
            </a:r>
            <a:r>
              <a:rPr lang="ru-RU" b="1" dirty="0"/>
              <a:t> </a:t>
            </a:r>
            <a:r>
              <a:rPr lang="ru-RU" b="1" dirty="0" err="1"/>
              <a:t>фізичний</a:t>
            </a:r>
            <a:r>
              <a:rPr lang="ru-RU" b="1" dirty="0"/>
              <a:t> </a:t>
            </a:r>
            <a:r>
              <a:rPr lang="ru-RU" b="1" dirty="0" err="1"/>
              <a:t>розмір</a:t>
            </a:r>
            <a:r>
              <a:rPr lang="ru-RU" b="1" dirty="0"/>
              <a:t> </a:t>
            </a:r>
            <a:r>
              <a:rPr lang="ru-RU" b="1" dirty="0" err="1"/>
              <a:t>svg</a:t>
            </a:r>
            <a:endParaRPr lang="ru-RU" b="1" dirty="0"/>
          </a:p>
          <a:p>
            <a:endParaRPr lang="ru-R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err="1">
                <a:solidFill>
                  <a:srgbClr val="C00000"/>
                </a:solidFill>
              </a:rPr>
              <a:t>viewBox</a:t>
            </a:r>
            <a:r>
              <a:rPr lang="ru-RU" b="1" dirty="0"/>
              <a:t> </a:t>
            </a:r>
            <a:r>
              <a:rPr lang="ru-RU" b="1" dirty="0" err="1"/>
              <a:t>визначає</a:t>
            </a:r>
            <a:r>
              <a:rPr lang="ru-RU" b="1" dirty="0"/>
              <a:t> яку </a:t>
            </a:r>
            <a:r>
              <a:rPr lang="ru-RU" b="1" dirty="0" err="1"/>
              <a:t>частину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70C0"/>
                </a:solidFill>
              </a:rPr>
              <a:t>svg</a:t>
            </a:r>
            <a:r>
              <a:rPr lang="ru-RU" b="1" dirty="0"/>
              <a:t> треба </a:t>
            </a:r>
            <a:r>
              <a:rPr lang="ru-RU" b="1" dirty="0" err="1"/>
              <a:t>показувати</a:t>
            </a:r>
            <a:endParaRPr lang="da-DK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9842" y="35332"/>
            <a:ext cx="286231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Висновки</a:t>
            </a:r>
            <a:r>
              <a:rPr lang="ru-RU" dirty="0"/>
              <a:t> по </a:t>
            </a:r>
            <a:r>
              <a:rPr lang="en-US" dirty="0" err="1"/>
              <a:t>viewBox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24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9512" y="116632"/>
            <a:ext cx="172819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Стилі</a:t>
            </a:r>
            <a:r>
              <a:rPr lang="ru-RU" dirty="0"/>
              <a:t> </a:t>
            </a:r>
            <a:r>
              <a:rPr lang="en-US" dirty="0"/>
              <a:t>SVG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72363"/>
              </p:ext>
            </p:extLst>
          </p:nvPr>
        </p:nvGraphicFramePr>
        <p:xfrm>
          <a:off x="107504" y="548680"/>
          <a:ext cx="8856984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4266211037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421491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property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 of value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5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colors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- hex, rgba, hsl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stroke-width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73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stroke-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linecap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butt, square, round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control end of open stroke</a:t>
                      </a:r>
                    </a:p>
                    <a:p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84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stroke-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linejoin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mitter</a:t>
                      </a:r>
                      <a:r>
                        <a:rPr kumimoji="0" lang="en-US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round, bevel</a:t>
                      </a:r>
                    </a:p>
                    <a:p>
                      <a:pPr marL="0" algn="l" rtl="0" eaLnBrk="1" latinLnBrk="0" hangingPunct="1"/>
                      <a:r>
                        <a:rPr kumimoji="0" lang="en-US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corners of strokes</a:t>
                      </a:r>
                    </a:p>
                    <a:p>
                      <a:pPr marL="0" algn="l" rtl="0" eaLnBrk="1" latinLnBrk="0" hangingPunct="1"/>
                      <a:endParaRPr kumimoji="0" lang="en-US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en-US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en-US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ru-RU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62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stroke-opacity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number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between 0 and 1</a:t>
                      </a:r>
                      <a:endParaRPr lang="ru-R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32565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1720" y="116632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http://bit.ly/2K8BcF9</a:t>
            </a:r>
            <a:r>
              <a:rPr lang="en-US" b="1" dirty="0"/>
              <a:t> 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276872"/>
            <a:ext cx="3863822" cy="5565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51" y="3573016"/>
            <a:ext cx="3898632" cy="8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52583"/>
              </p:ext>
            </p:extLst>
          </p:nvPr>
        </p:nvGraphicFramePr>
        <p:xfrm>
          <a:off x="287016" y="116632"/>
          <a:ext cx="8856984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4266211037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421491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property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 of value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5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stroke-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miterlimit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number</a:t>
                      </a:r>
                    </a:p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лінії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стикаються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під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гострим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кутом і для них поставлено</a:t>
                      </a:r>
                    </a:p>
                    <a:p>
                      <a:r>
                        <a:rPr kumimoji="0" lang="en-US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stroke-</a:t>
                      </a:r>
                      <a:r>
                        <a:rPr kumimoji="0" lang="en-US" b="1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linejoin</a:t>
                      </a:r>
                      <a:r>
                        <a:rPr kumimoji="0" lang="en-US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="miter",</a:t>
                      </a:r>
                    </a:p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атрибут </a:t>
                      </a:r>
                      <a:r>
                        <a:rPr kumimoji="0" lang="en-US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stroke-</a:t>
                      </a:r>
                      <a:r>
                        <a:rPr kumimoji="0" lang="en-US" b="1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miterlimit</a:t>
                      </a:r>
                      <a:r>
                        <a:rPr kumimoji="0" lang="en-US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враховує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вказівку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того,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наскільки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триває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з'єднання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/кут.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Довжина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цього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з'єднання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названа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довжиною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зрізу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і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вимірюється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внутрішнього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кута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лінії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з'єднання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зовнішнього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кінчика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з'єднання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є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обмеженням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відношення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довжини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зрізу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 </a:t>
                      </a:r>
                      <a:r>
                        <a:rPr kumimoji="0" lang="en-US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stroke-width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 –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найменше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можливе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цього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атрибуту.</a:t>
                      </a:r>
                      <a:endParaRPr lang="ru-R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8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colors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- hex,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rgba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hsl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94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fill-opacity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number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between 0 and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1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4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90" y="116632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Тег </a:t>
            </a:r>
            <a:r>
              <a:rPr lang="en-US" b="1" dirty="0">
                <a:solidFill>
                  <a:srgbClr val="0070C0"/>
                </a:solidFill>
              </a:rPr>
              <a:t>&lt;</a:t>
            </a:r>
            <a:r>
              <a:rPr lang="ru-RU" b="1" dirty="0">
                <a:solidFill>
                  <a:srgbClr val="0070C0"/>
                </a:solidFill>
              </a:rPr>
              <a:t>g</a:t>
            </a:r>
            <a:r>
              <a:rPr lang="en-US" b="1" dirty="0">
                <a:solidFill>
                  <a:srgbClr val="0070C0"/>
                </a:solidFill>
              </a:rPr>
              <a:t>&gt;&lt;/g&gt;</a:t>
            </a:r>
            <a:r>
              <a:rPr lang="ru-RU" b="1" dirty="0"/>
              <a:t> </a:t>
            </a:r>
            <a:r>
              <a:rPr lang="ru-RU" b="1" dirty="0" err="1"/>
              <a:t>призначений</a:t>
            </a:r>
            <a:r>
              <a:rPr lang="ru-RU" b="1" dirty="0"/>
              <a:t> для </a:t>
            </a:r>
            <a:r>
              <a:rPr lang="ru-RU" b="1" dirty="0" err="1"/>
              <a:t>угруповання</a:t>
            </a:r>
            <a:r>
              <a:rPr lang="ru-RU" b="1" dirty="0"/>
              <a:t> </a:t>
            </a:r>
            <a:r>
              <a:rPr lang="ru-RU" b="1" dirty="0" err="1"/>
              <a:t>фігур</a:t>
            </a:r>
            <a:r>
              <a:rPr lang="ru-RU" b="1" dirty="0"/>
              <a:t> за </a:t>
            </a:r>
            <a:r>
              <a:rPr lang="ru-RU" b="1" dirty="0" err="1"/>
              <a:t>змістом</a:t>
            </a:r>
            <a:r>
              <a:rPr lang="ru-RU" b="1" dirty="0"/>
              <a:t>,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підтримувати</a:t>
            </a:r>
            <a:r>
              <a:rPr lang="ru-RU" b="1" dirty="0"/>
              <a:t> прозору структуру документа. </a:t>
            </a:r>
            <a:r>
              <a:rPr lang="ru-RU" b="1" dirty="0" err="1"/>
              <a:t>Група</a:t>
            </a:r>
            <a:r>
              <a:rPr lang="ru-RU" b="1" dirty="0"/>
              <a:t> </a:t>
            </a:r>
            <a:r>
              <a:rPr lang="ru-RU" b="1" dirty="0" err="1"/>
              <a:t>елементів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бути </a:t>
            </a:r>
            <a:r>
              <a:rPr lang="ru-RU" b="1" dirty="0" err="1"/>
              <a:t>використана</a:t>
            </a:r>
            <a:r>
              <a:rPr lang="ru-RU" b="1" dirty="0"/>
              <a:t> повторно.</a:t>
            </a:r>
            <a:endParaRPr lang="da-DK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1268760"/>
            <a:ext cx="89289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 &lt;!--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Група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1  --&gt;</a:t>
            </a:r>
          </a:p>
          <a:p>
            <a:r>
              <a:rPr lang="ru-RU" b="1" dirty="0"/>
              <a:t>  </a:t>
            </a:r>
            <a:r>
              <a:rPr lang="ru-RU" b="1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g id="to-sun"&gt;</a:t>
            </a:r>
          </a:p>
          <a:p>
            <a:r>
              <a:rPr lang="en-US" b="1" dirty="0"/>
              <a:t>    &lt;circle fill="purple" r="20" cx="25" cy="25"/&gt;</a:t>
            </a:r>
          </a:p>
          <a:p>
            <a:r>
              <a:rPr lang="en-US" b="1" dirty="0"/>
              <a:t>    &lt;circle fill="crimson" r="20" cx="70" cy="25"/&gt;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&lt;/g&gt;</a:t>
            </a:r>
          </a:p>
          <a:p>
            <a:r>
              <a:rPr lang="en-US" b="1" dirty="0"/>
              <a:t>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Група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2 --&gt;</a:t>
            </a:r>
          </a:p>
          <a:p>
            <a:r>
              <a:rPr lang="ru-RU" b="1" dirty="0"/>
              <a:t>  </a:t>
            </a:r>
            <a:r>
              <a:rPr lang="ru-RU" b="1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g id="to-night"&gt;</a:t>
            </a:r>
          </a:p>
          <a:p>
            <a:r>
              <a:rPr lang="en-US" b="1" dirty="0"/>
              <a:t>    &lt;circle fill="</a:t>
            </a:r>
            <a:r>
              <a:rPr lang="en-US" b="1" dirty="0" err="1"/>
              <a:t>greenyellow</a:t>
            </a:r>
            <a:r>
              <a:rPr lang="en-US" b="1" dirty="0"/>
              <a:t>" r="20" cx="25" cy="70"/&gt;</a:t>
            </a:r>
          </a:p>
          <a:p>
            <a:r>
              <a:rPr lang="en-US" b="1" dirty="0"/>
              <a:t>    &lt;circle fill="</a:t>
            </a:r>
            <a:r>
              <a:rPr lang="en-US" b="1" dirty="0" err="1"/>
              <a:t>yellowgreen</a:t>
            </a:r>
            <a:r>
              <a:rPr lang="en-US" b="1" dirty="0"/>
              <a:t>" r="20" cx="70" cy="70"/&gt;</a:t>
            </a:r>
          </a:p>
          <a:p>
            <a:r>
              <a:rPr lang="en-US" b="1" dirty="0">
                <a:solidFill>
                  <a:srgbClr val="C00000"/>
                </a:solidFill>
              </a:rPr>
              <a:t>  &lt;/g&gt;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  <a:endParaRPr lang="da-DK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301208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Групі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задавати</a:t>
            </a:r>
            <a:r>
              <a:rPr lang="ru-RU" b="1" dirty="0"/>
              <a:t> заливку та рамки.</a:t>
            </a:r>
          </a:p>
          <a:p>
            <a:r>
              <a:rPr lang="ru-RU" b="1" dirty="0"/>
              <a:t>Стиль </a:t>
            </a:r>
            <a:r>
              <a:rPr lang="ru-RU" b="1" dirty="0" err="1"/>
              <a:t>працюватиме</a:t>
            </a:r>
            <a:r>
              <a:rPr lang="ru-RU" b="1" dirty="0"/>
              <a:t> для </a:t>
            </a:r>
            <a:r>
              <a:rPr lang="ru-RU" b="1" dirty="0" err="1"/>
              <a:t>фігур</a:t>
            </a:r>
            <a:r>
              <a:rPr lang="ru-RU" b="1" dirty="0"/>
              <a:t> </a:t>
            </a:r>
            <a:r>
              <a:rPr lang="ru-RU" b="1" dirty="0" err="1"/>
              <a:t>усередині</a:t>
            </a:r>
            <a:r>
              <a:rPr lang="ru-RU" b="1" dirty="0"/>
              <a:t> </a:t>
            </a:r>
            <a:r>
              <a:rPr lang="ru-RU" b="1" dirty="0" err="1"/>
              <a:t>групи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не </a:t>
            </a:r>
            <a:r>
              <a:rPr lang="ru-RU" b="1" dirty="0" err="1"/>
              <a:t>мають</a:t>
            </a:r>
            <a:r>
              <a:rPr lang="ru-RU" b="1" dirty="0"/>
              <a:t> </a:t>
            </a:r>
            <a:r>
              <a:rPr lang="ru-RU" b="1" dirty="0" err="1"/>
              <a:t>свого</a:t>
            </a:r>
            <a:r>
              <a:rPr lang="ru-RU" b="1" dirty="0"/>
              <a:t> стилю.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96741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97152"/>
            <a:ext cx="892899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 height="300" width="400" </a:t>
            </a:r>
            <a:r>
              <a:rPr lang="ru-RU" b="1" dirty="0"/>
              <a:t>    </a:t>
            </a:r>
          </a:p>
          <a:p>
            <a:r>
              <a:rPr lang="ru-RU" b="1" dirty="0"/>
              <a:t>     </a:t>
            </a:r>
            <a:r>
              <a:rPr lang="en-US" b="1" dirty="0" err="1"/>
              <a:t>xmlns</a:t>
            </a:r>
            <a:r>
              <a:rPr lang="en-US" b="1" dirty="0"/>
              <a:t>="http://www.w3.org/2000/svg"</a:t>
            </a:r>
            <a:endParaRPr lang="ru-RU" b="1" dirty="0"/>
          </a:p>
          <a:p>
            <a:r>
              <a:rPr lang="en-US" b="1" dirty="0"/>
              <a:t>&gt;</a:t>
            </a:r>
          </a:p>
          <a:p>
            <a:r>
              <a:rPr lang="en-US" b="1" dirty="0"/>
              <a:t>	</a:t>
            </a:r>
          </a:p>
          <a:p>
            <a:endParaRPr lang="en-US" b="1" dirty="0"/>
          </a:p>
          <a:p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  <a:endParaRPr lang="da-DK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64" y="802412"/>
            <a:ext cx="3608436" cy="353768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743881" y="764704"/>
            <a:ext cx="360843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3925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</a:t>
            </a:r>
            <a:endParaRPr lang="ru-RU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43881" y="761838"/>
            <a:ext cx="0" cy="2883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73558" y="3429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  <a:endParaRPr lang="ru-RU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176958" y="1484784"/>
            <a:ext cx="2808312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536998" y="1159044"/>
            <a:ext cx="0" cy="172819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7198" y="14754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56881" y="257125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</a:t>
            </a:r>
            <a:endParaRPr lang="ru-RU" b="1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897038" y="4437112"/>
            <a:ext cx="1368152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9799" y="43900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40</a:t>
            </a:r>
            <a:endParaRPr lang="ru-RU" b="1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5409206" y="3996969"/>
            <a:ext cx="0" cy="34312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52880" y="399576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9813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90" y="116632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Тег </a:t>
            </a:r>
            <a:r>
              <a:rPr lang="en-US" b="1" dirty="0">
                <a:solidFill>
                  <a:srgbClr val="C00000"/>
                </a:solidFill>
              </a:rPr>
              <a:t>&lt;</a:t>
            </a:r>
            <a:r>
              <a:rPr lang="ru-RU" b="1" dirty="0" err="1">
                <a:solidFill>
                  <a:srgbClr val="C00000"/>
                </a:solidFill>
              </a:rPr>
              <a:t>defs</a:t>
            </a:r>
            <a:r>
              <a:rPr lang="en-US" b="1" dirty="0">
                <a:solidFill>
                  <a:srgbClr val="C00000"/>
                </a:solidFill>
              </a:rPr>
              <a:t>&gt;&lt;/</a:t>
            </a:r>
            <a:r>
              <a:rPr lang="en-US" b="1" dirty="0" err="1">
                <a:solidFill>
                  <a:srgbClr val="C00000"/>
                </a:solidFill>
              </a:rPr>
              <a:t>defs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  <a:r>
              <a:rPr lang="ru-RU" b="1" dirty="0"/>
              <a:t> </a:t>
            </a:r>
            <a:r>
              <a:rPr lang="ru-RU" b="1" dirty="0" err="1"/>
              <a:t>призначений</a:t>
            </a:r>
            <a:r>
              <a:rPr lang="ru-RU" b="1" dirty="0"/>
              <a:t> </a:t>
            </a:r>
            <a:r>
              <a:rPr lang="ru-RU" b="1" dirty="0" err="1"/>
              <a:t>бібліотекою</a:t>
            </a:r>
            <a:r>
              <a:rPr lang="ru-RU" b="1" dirty="0"/>
              <a:t> </a:t>
            </a:r>
            <a:r>
              <a:rPr lang="ru-RU" b="1" dirty="0" err="1"/>
              <a:t>елементів</a:t>
            </a:r>
            <a:r>
              <a:rPr lang="ru-RU" b="1" dirty="0"/>
              <a:t> та </a:t>
            </a:r>
            <a:r>
              <a:rPr lang="ru-RU" b="1" dirty="0" err="1"/>
              <a:t>ефектів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використовуватимуться</a:t>
            </a:r>
            <a:r>
              <a:rPr lang="ru-RU" b="1" dirty="0"/>
              <a:t> </a:t>
            </a:r>
            <a:r>
              <a:rPr lang="ru-RU" b="1" dirty="0" err="1"/>
              <a:t>пізніше</a:t>
            </a:r>
            <a:r>
              <a:rPr lang="ru-RU" b="1" dirty="0"/>
              <a:t>. </a:t>
            </a:r>
            <a:r>
              <a:rPr lang="ru-RU" b="1" dirty="0" err="1"/>
              <a:t>Вміст</a:t>
            </a:r>
            <a:r>
              <a:rPr lang="ru-RU" b="1" dirty="0"/>
              <a:t> тега не </a:t>
            </a:r>
            <a:r>
              <a:rPr lang="ru-RU" b="1" dirty="0" err="1"/>
              <a:t>відображається</a:t>
            </a:r>
            <a:r>
              <a:rPr lang="ru-RU" b="1" dirty="0"/>
              <a:t> на </a:t>
            </a:r>
            <a:r>
              <a:rPr lang="ru-RU" b="1" dirty="0" err="1"/>
              <a:t>сторінці</a:t>
            </a:r>
            <a:r>
              <a:rPr lang="ru-RU" b="1" dirty="0"/>
              <a:t>.</a:t>
            </a:r>
            <a:endParaRPr lang="da-DK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1268760"/>
            <a:ext cx="892899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Например</a:t>
            </a:r>
            <a:endParaRPr lang="en-US" i="1" dirty="0"/>
          </a:p>
          <a:p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  </a:t>
            </a:r>
            <a:r>
              <a:rPr lang="en-US" b="1" dirty="0" err="1"/>
              <a:t>xmlns</a:t>
            </a:r>
            <a:r>
              <a:rPr lang="en-US" b="1" dirty="0"/>
              <a:t>="..."  </a:t>
            </a:r>
            <a:r>
              <a:rPr lang="en-US" b="1" dirty="0" err="1">
                <a:solidFill>
                  <a:srgbClr val="C00000"/>
                </a:solidFill>
              </a:rPr>
              <a:t>xmlns:xlink</a:t>
            </a:r>
            <a:r>
              <a:rPr lang="en-US" b="1" dirty="0">
                <a:solidFill>
                  <a:srgbClr val="C00000"/>
                </a:solidFill>
              </a:rPr>
              <a:t>="..." </a:t>
            </a:r>
            <a:r>
              <a:rPr lang="en-US" b="1" dirty="0">
                <a:solidFill>
                  <a:srgbClr val="7030A0"/>
                </a:solidFill>
              </a:rPr>
              <a:t>width="50" height="100"</a:t>
            </a:r>
            <a:r>
              <a:rPr lang="en-US" b="1" dirty="0"/>
              <a:t>&gt; </a:t>
            </a:r>
          </a:p>
          <a:p>
            <a:r>
              <a:rPr lang="en-US" b="1" dirty="0"/>
              <a:t>  </a:t>
            </a:r>
            <a:r>
              <a:rPr lang="ru-RU" b="1" dirty="0">
                <a:solidFill>
                  <a:srgbClr val="C00000"/>
                </a:solidFill>
              </a:rPr>
              <a:t>&lt;</a:t>
            </a:r>
            <a:r>
              <a:rPr lang="en-US" b="1" dirty="0" err="1">
                <a:solidFill>
                  <a:srgbClr val="C00000"/>
                </a:solidFill>
              </a:rPr>
              <a:t>defs</a:t>
            </a:r>
            <a:r>
              <a:rPr lang="en-US" b="1" dirty="0">
                <a:solidFill>
                  <a:srgbClr val="C00000"/>
                </a:solidFill>
              </a:rPr>
              <a:t>&gt; </a:t>
            </a:r>
          </a:p>
          <a:p>
            <a:r>
              <a:rPr lang="en-US" b="1" dirty="0"/>
              <a:t>	</a:t>
            </a:r>
            <a:r>
              <a:rPr lang="ru-RU" b="1" dirty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g id="</a:t>
            </a:r>
            <a:r>
              <a:rPr lang="en-US" b="1" dirty="0" err="1">
                <a:solidFill>
                  <a:srgbClr val="0070C0"/>
                </a:solidFill>
              </a:rPr>
              <a:t>tw</a:t>
            </a:r>
            <a:r>
              <a:rPr lang="en-US" b="1" dirty="0">
                <a:solidFill>
                  <a:srgbClr val="0070C0"/>
                </a:solidFill>
              </a:rPr>
              <a:t>"&gt;</a:t>
            </a:r>
          </a:p>
          <a:p>
            <a:r>
              <a:rPr lang="en-US" b="1" dirty="0"/>
              <a:t>	  &lt;path …/&gt;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</a:t>
            </a:r>
            <a:r>
              <a:rPr lang="en-US" b="1" dirty="0">
                <a:solidFill>
                  <a:srgbClr val="0070C0"/>
                </a:solidFill>
              </a:rPr>
              <a:t>&lt;/g&gt;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</a:t>
            </a:r>
            <a:r>
              <a:rPr lang="ru-RU" b="1" dirty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g id="fb"&gt;</a:t>
            </a:r>
          </a:p>
          <a:p>
            <a:r>
              <a:rPr lang="en-US" b="1" dirty="0"/>
              <a:t>          &lt;path …/&gt;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</a:t>
            </a:r>
            <a:r>
              <a:rPr lang="en-US" b="1" dirty="0">
                <a:solidFill>
                  <a:srgbClr val="0070C0"/>
                </a:solidFill>
              </a:rPr>
              <a:t>&lt;/g&gt;</a:t>
            </a:r>
          </a:p>
          <a:p>
            <a:endParaRPr lang="en-US" b="1" dirty="0"/>
          </a:p>
          <a:p>
            <a:r>
              <a:rPr lang="en-US" b="1" dirty="0"/>
              <a:t>   </a:t>
            </a:r>
            <a:r>
              <a:rPr lang="en-US" b="1" dirty="0">
                <a:solidFill>
                  <a:srgbClr val="C00000"/>
                </a:solidFill>
              </a:rPr>
              <a:t>&lt;/</a:t>
            </a:r>
            <a:r>
              <a:rPr lang="en-US" b="1" dirty="0" err="1">
                <a:solidFill>
                  <a:srgbClr val="C00000"/>
                </a:solidFill>
              </a:rPr>
              <a:t>defs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endParaRPr lang="en-US" b="1" dirty="0"/>
          </a:p>
          <a:p>
            <a:r>
              <a:rPr lang="en-US" b="1" dirty="0"/>
              <a:t>   &lt;use x="0" </a:t>
            </a:r>
            <a:r>
              <a:rPr lang="en-US" b="1" dirty="0">
                <a:solidFill>
                  <a:srgbClr val="C00000"/>
                </a:solidFill>
              </a:rPr>
              <a:t>y="0"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xlink:href</a:t>
            </a:r>
            <a:r>
              <a:rPr lang="en-US" b="1" dirty="0">
                <a:solidFill>
                  <a:srgbClr val="0070C0"/>
                </a:solidFill>
              </a:rPr>
              <a:t>="#</a:t>
            </a:r>
            <a:r>
              <a:rPr lang="en-US" b="1" dirty="0" err="1">
                <a:solidFill>
                  <a:srgbClr val="0070C0"/>
                </a:solidFill>
              </a:rPr>
              <a:t>tw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b="1" dirty="0"/>
              <a:t>  /&gt;</a:t>
            </a:r>
          </a:p>
          <a:p>
            <a:r>
              <a:rPr lang="en-US" b="1" dirty="0"/>
              <a:t>   &lt;use x="0" </a:t>
            </a:r>
            <a:r>
              <a:rPr lang="en-US" b="1" dirty="0">
                <a:solidFill>
                  <a:srgbClr val="C00000"/>
                </a:solidFill>
              </a:rPr>
              <a:t>y="50" </a:t>
            </a:r>
            <a:r>
              <a:rPr lang="en-US" b="1" dirty="0" err="1">
                <a:solidFill>
                  <a:srgbClr val="0070C0"/>
                </a:solidFill>
              </a:rPr>
              <a:t>xlink:href</a:t>
            </a:r>
            <a:r>
              <a:rPr lang="en-US" b="1" dirty="0">
                <a:solidFill>
                  <a:srgbClr val="0070C0"/>
                </a:solidFill>
              </a:rPr>
              <a:t>="#fb"</a:t>
            </a:r>
            <a:r>
              <a:rPr lang="en-US" b="1" dirty="0"/>
              <a:t>  /&gt;</a:t>
            </a:r>
          </a:p>
          <a:p>
            <a:endParaRPr lang="en-US" b="1" dirty="0"/>
          </a:p>
          <a:p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da-DK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3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266429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Symbol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76672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багато</a:t>
            </a:r>
            <a:r>
              <a:rPr lang="ru-RU" b="1" dirty="0"/>
              <a:t> </a:t>
            </a:r>
            <a:r>
              <a:rPr lang="ru-RU" b="1" dirty="0" err="1"/>
              <a:t>разів</a:t>
            </a:r>
            <a:r>
              <a:rPr lang="ru-RU" b="1" dirty="0"/>
              <a:t> будь-яку </a:t>
            </a:r>
            <a:r>
              <a:rPr lang="ru-RU" b="1" dirty="0" err="1"/>
              <a:t>групу</a:t>
            </a:r>
            <a:r>
              <a:rPr lang="ru-RU" b="1" dirty="0"/>
              <a:t> </a:t>
            </a:r>
            <a:r>
              <a:rPr lang="ru-RU" b="1" dirty="0" err="1"/>
              <a:t>фігур</a:t>
            </a:r>
            <a:r>
              <a:rPr lang="ru-RU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svg</a:t>
            </a:r>
            <a:r>
              <a:rPr lang="en-US" b="1" dirty="0"/>
              <a:t> </a:t>
            </a:r>
            <a:r>
              <a:rPr lang="ru-RU" b="1" dirty="0" err="1"/>
              <a:t>елемента</a:t>
            </a:r>
            <a:r>
              <a:rPr lang="ru-RU" b="1" dirty="0"/>
              <a:t> без </a:t>
            </a:r>
            <a:r>
              <a:rPr lang="ru-RU" b="1" dirty="0" err="1"/>
              <a:t>повторення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коду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створювати</a:t>
            </a:r>
            <a:r>
              <a:rPr lang="ru-RU" b="1" dirty="0"/>
              <a:t> на </a:t>
            </a:r>
            <a:r>
              <a:rPr lang="ru-RU" b="1" dirty="0" err="1"/>
              <a:t>базі</a:t>
            </a:r>
            <a:r>
              <a:rPr lang="ru-RU" b="1" dirty="0"/>
              <a:t> </a:t>
            </a:r>
            <a:r>
              <a:rPr lang="ru-RU" b="1" dirty="0" err="1"/>
              <a:t>цього</a:t>
            </a:r>
            <a:r>
              <a:rPr lang="ru-RU" b="1" dirty="0"/>
              <a:t> </a:t>
            </a:r>
            <a:r>
              <a:rPr lang="ru-RU" b="1" dirty="0" err="1"/>
              <a:t>елемента</a:t>
            </a:r>
            <a:r>
              <a:rPr lang="ru-RU" b="1" dirty="0"/>
              <a:t> &lt;</a:t>
            </a:r>
            <a:r>
              <a:rPr lang="en-US" b="1" dirty="0">
                <a:solidFill>
                  <a:srgbClr val="0070C0"/>
                </a:solidFill>
              </a:rPr>
              <a:t>symbol</a:t>
            </a:r>
            <a:r>
              <a:rPr lang="en-US" b="1" dirty="0"/>
              <a:t>&gt; </a:t>
            </a:r>
            <a:r>
              <a:rPr lang="ru-RU" b="1" dirty="0"/>
              <a:t>і </a:t>
            </a:r>
            <a:r>
              <a:rPr lang="ru-RU" b="1" dirty="0" err="1"/>
              <a:t>потім</a:t>
            </a:r>
            <a:r>
              <a:rPr lang="ru-RU" b="1" dirty="0"/>
              <a:t> </a:t>
            </a:r>
            <a:r>
              <a:rPr lang="ru-RU" b="1" dirty="0" err="1"/>
              <a:t>посилатися</a:t>
            </a:r>
            <a:r>
              <a:rPr lang="ru-RU" b="1" dirty="0"/>
              <a:t> на </a:t>
            </a:r>
            <a:r>
              <a:rPr lang="ru-RU" b="1" dirty="0" err="1"/>
              <a:t>нього</a:t>
            </a:r>
            <a:r>
              <a:rPr lang="ru-RU" b="1" dirty="0"/>
              <a:t> в </a:t>
            </a:r>
            <a:r>
              <a:rPr lang="ru-RU" b="1" dirty="0" err="1"/>
              <a:t>коді</a:t>
            </a:r>
            <a:r>
              <a:rPr lang="ru-RU" b="1" dirty="0"/>
              <a:t>, </a:t>
            </a:r>
            <a:r>
              <a:rPr lang="ru-RU" b="1" dirty="0" err="1"/>
              <a:t>використовуючи</a:t>
            </a:r>
            <a:r>
              <a:rPr lang="ru-RU" b="1" dirty="0"/>
              <a:t> </a:t>
            </a:r>
            <a:r>
              <a:rPr lang="ru-RU" b="1" dirty="0" err="1"/>
              <a:t>елемент</a:t>
            </a:r>
            <a:r>
              <a:rPr lang="ru-RU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use&gt;</a:t>
            </a:r>
            <a:r>
              <a:rPr lang="en-US" b="1" dirty="0"/>
              <a:t>. </a:t>
            </a:r>
            <a:r>
              <a:rPr lang="ru-RU" b="1" dirty="0"/>
              <a:t>На </a:t>
            </a:r>
            <a:r>
              <a:rPr lang="ru-RU" b="1" dirty="0" err="1"/>
              <a:t>відміну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defs</a:t>
            </a:r>
            <a:r>
              <a:rPr lang="en-US" b="1" dirty="0"/>
              <a:t>, </a:t>
            </a:r>
            <a:r>
              <a:rPr lang="ru-RU" b="1" dirty="0" err="1"/>
              <a:t>елемент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symbol</a:t>
            </a:r>
            <a:r>
              <a:rPr lang="en-US" b="1" dirty="0"/>
              <a:t> </a:t>
            </a:r>
            <a:r>
              <a:rPr lang="ru-RU" b="1" dirty="0" err="1"/>
              <a:t>має</a:t>
            </a:r>
            <a:r>
              <a:rPr lang="ru-RU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viewBox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обов'язково</a:t>
            </a:r>
            <a:r>
              <a:rPr lang="ru-RU" b="1" dirty="0"/>
              <a:t> </a:t>
            </a:r>
            <a:r>
              <a:rPr lang="ru-RU" b="1" dirty="0" err="1"/>
              <a:t>має</a:t>
            </a:r>
            <a:r>
              <a:rPr lang="ru-RU" b="1" dirty="0"/>
              <a:t> бути </a:t>
            </a:r>
            <a:r>
              <a:rPr lang="ru-RU" b="1" dirty="0" err="1"/>
              <a:t>встановлений</a:t>
            </a:r>
            <a:endParaRPr lang="da-DK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99" y="2079432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&lt;symbol id="icon-</a:t>
            </a:r>
            <a:r>
              <a:rPr lang="en-US" b="1" dirty="0" err="1">
                <a:solidFill>
                  <a:schemeClr val="accent2"/>
                </a:solidFill>
              </a:rPr>
              <a:t>sws</a:t>
            </a:r>
            <a:r>
              <a:rPr lang="en-US" b="1" dirty="0">
                <a:solidFill>
                  <a:schemeClr val="accent2"/>
                </a:solidFill>
              </a:rPr>
              <a:t>" </a:t>
            </a:r>
            <a:r>
              <a:rPr lang="en-US" b="1" dirty="0" err="1">
                <a:solidFill>
                  <a:schemeClr val="accent2"/>
                </a:solidFill>
              </a:rPr>
              <a:t>viewBox</a:t>
            </a:r>
            <a:r>
              <a:rPr lang="en-US" b="1" dirty="0">
                <a:solidFill>
                  <a:schemeClr val="accent2"/>
                </a:solidFill>
              </a:rPr>
              <a:t>="0 0 617 617"&gt;</a:t>
            </a:r>
          </a:p>
          <a:p>
            <a:r>
              <a:rPr lang="en-US" b="1" dirty="0"/>
              <a:t>	&lt;g&gt;</a:t>
            </a:r>
          </a:p>
          <a:p>
            <a:r>
              <a:rPr lang="en-US" b="1" dirty="0"/>
              <a:t>         &lt;path ... /&gt;</a:t>
            </a:r>
          </a:p>
          <a:p>
            <a:r>
              <a:rPr lang="en-US" b="1" dirty="0"/>
              <a:t>	  &lt;path ... /&gt;	</a:t>
            </a:r>
          </a:p>
          <a:p>
            <a:r>
              <a:rPr lang="en-US" b="1" dirty="0"/>
              <a:t>      &lt;/g&gt;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&lt;/symbol&gt;</a:t>
            </a:r>
            <a:endParaRPr lang="ru-RU" b="1" dirty="0">
              <a:solidFill>
                <a:schemeClr val="accent2"/>
              </a:solidFill>
            </a:endParaRPr>
          </a:p>
          <a:p>
            <a:endParaRPr lang="ru-RU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   &lt;use </a:t>
            </a:r>
            <a:r>
              <a:rPr lang="en-US" b="1" dirty="0" err="1">
                <a:solidFill>
                  <a:schemeClr val="accent2"/>
                </a:solidFill>
              </a:rPr>
              <a:t>href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en-US" b="1" dirty="0">
                <a:solidFill>
                  <a:srgbClr val="0070C0"/>
                </a:solidFill>
              </a:rPr>
              <a:t>"#icon-</a:t>
            </a:r>
            <a:r>
              <a:rPr lang="en-US" b="1" dirty="0" err="1">
                <a:solidFill>
                  <a:srgbClr val="0070C0"/>
                </a:solidFill>
              </a:rPr>
              <a:t>sws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chemeClr val="accent2"/>
                </a:solidFill>
              </a:rPr>
              <a:t> /&gt;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&lt;!–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Це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перша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копія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символу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</a:t>
            </a:r>
            <a:r>
              <a:rPr lang="en-US" b="1" dirty="0" err="1">
                <a:solidFill>
                  <a:schemeClr val="accent2"/>
                </a:solidFill>
              </a:rPr>
              <a:t>svg</a:t>
            </a:r>
            <a:r>
              <a:rPr lang="en-US" b="1" dirty="0">
                <a:solidFill>
                  <a:schemeClr val="accent2"/>
                </a:solidFill>
              </a:rPr>
              <a:t>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&lt;use </a:t>
            </a:r>
            <a:r>
              <a:rPr lang="en-US" b="1" dirty="0" err="1">
                <a:solidFill>
                  <a:schemeClr val="accent2"/>
                </a:solidFill>
              </a:rPr>
              <a:t>href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en-US" b="1" dirty="0">
                <a:solidFill>
                  <a:srgbClr val="0070C0"/>
                </a:solidFill>
              </a:rPr>
              <a:t>"#icon-</a:t>
            </a:r>
            <a:r>
              <a:rPr lang="en-US" b="1" dirty="0" err="1">
                <a:solidFill>
                  <a:srgbClr val="0070C0"/>
                </a:solidFill>
              </a:rPr>
              <a:t>sws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chemeClr val="accent2"/>
                </a:solidFill>
              </a:rPr>
              <a:t> /&gt;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&lt;!–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Э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Це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друга копія символу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--&gt;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</a:t>
            </a:r>
            <a:r>
              <a:rPr lang="en-US" b="1" dirty="0" err="1">
                <a:solidFill>
                  <a:schemeClr val="accent2"/>
                </a:solidFill>
              </a:rPr>
              <a:t>svg</a:t>
            </a:r>
            <a:r>
              <a:rPr lang="en-US" b="1" dirty="0">
                <a:solidFill>
                  <a:schemeClr val="accent2"/>
                </a:solidFill>
              </a:rPr>
              <a:t>&gt;</a:t>
            </a:r>
          </a:p>
          <a:p>
            <a:endParaRPr lang="da-DK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3508" y="476672"/>
            <a:ext cx="885698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...&gt;</a:t>
            </a:r>
          </a:p>
          <a:p>
            <a:r>
              <a:rPr lang="en-US" b="1" dirty="0"/>
              <a:t>  &lt;symbol id="icon" </a:t>
            </a:r>
            <a:r>
              <a:rPr lang="en-US" b="1" dirty="0" err="1"/>
              <a:t>viewBox</a:t>
            </a:r>
            <a:r>
              <a:rPr lang="en-US" b="1" dirty="0"/>
              <a:t>="0 0 20 20"&gt;</a:t>
            </a:r>
          </a:p>
          <a:p>
            <a:r>
              <a:rPr lang="en-US" b="1" dirty="0"/>
              <a:t>    &lt;path </a:t>
            </a:r>
            <a:r>
              <a:rPr lang="en-US" b="1" dirty="0">
                <a:solidFill>
                  <a:srgbClr val="C00000"/>
                </a:solidFill>
              </a:rPr>
              <a:t>fill="</a:t>
            </a:r>
            <a:r>
              <a:rPr lang="en-US" b="1" dirty="0" err="1">
                <a:solidFill>
                  <a:srgbClr val="C00000"/>
                </a:solidFill>
              </a:rPr>
              <a:t>var</a:t>
            </a:r>
            <a:r>
              <a:rPr lang="en-US" b="1" dirty="0">
                <a:solidFill>
                  <a:srgbClr val="C00000"/>
                </a:solidFill>
              </a:rPr>
              <a:t>(--color-1)"</a:t>
            </a:r>
            <a:r>
              <a:rPr lang="en-US" b="1" dirty="0"/>
              <a:t> d="..." /&gt;</a:t>
            </a:r>
          </a:p>
          <a:p>
            <a:r>
              <a:rPr lang="en-US" b="1" dirty="0"/>
              <a:t>    &lt;path </a:t>
            </a:r>
            <a:r>
              <a:rPr lang="en-US" b="1" dirty="0">
                <a:solidFill>
                  <a:srgbClr val="C00000"/>
                </a:solidFill>
              </a:rPr>
              <a:t>fill="</a:t>
            </a:r>
            <a:r>
              <a:rPr lang="en-US" b="1" dirty="0" err="1">
                <a:solidFill>
                  <a:srgbClr val="C00000"/>
                </a:solidFill>
              </a:rPr>
              <a:t>var</a:t>
            </a:r>
            <a:r>
              <a:rPr lang="en-US" b="1" dirty="0">
                <a:solidFill>
                  <a:srgbClr val="C00000"/>
                </a:solidFill>
              </a:rPr>
              <a:t>(--color-2)"</a:t>
            </a:r>
            <a:r>
              <a:rPr lang="en-US" b="1" dirty="0"/>
              <a:t> d="..." /&gt;</a:t>
            </a:r>
          </a:p>
          <a:p>
            <a:r>
              <a:rPr lang="en-US" b="1" dirty="0"/>
              <a:t>  &lt;/symbol&gt;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3728" y="28368"/>
            <a:ext cx="882676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CSS variables </a:t>
            </a:r>
            <a:r>
              <a:rPr lang="ru-RU" dirty="0" err="1"/>
              <a:t>стосовно</a:t>
            </a:r>
            <a:r>
              <a:rPr lang="ru-RU" dirty="0"/>
              <a:t> </a:t>
            </a:r>
            <a:r>
              <a:rPr lang="en-US" dirty="0"/>
              <a:t>SVG sprites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73728" y="2708920"/>
            <a:ext cx="8856984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svg</a:t>
            </a:r>
            <a:r>
              <a:rPr lang="en-US" b="1" dirty="0">
                <a:solidFill>
                  <a:srgbClr val="7030A0"/>
                </a:solidFill>
              </a:rPr>
              <a:t> class="icon"&gt;</a:t>
            </a:r>
          </a:p>
          <a:p>
            <a:r>
              <a:rPr lang="en-US" b="1" dirty="0">
                <a:solidFill>
                  <a:srgbClr val="7030A0"/>
                </a:solidFill>
              </a:rPr>
              <a:t>  &lt;use </a:t>
            </a:r>
            <a:r>
              <a:rPr lang="en-US" b="1" dirty="0" err="1">
                <a:solidFill>
                  <a:srgbClr val="7030A0"/>
                </a:solidFill>
              </a:rPr>
              <a:t>xlink:href</a:t>
            </a:r>
            <a:r>
              <a:rPr lang="en-US" b="1" dirty="0">
                <a:solidFill>
                  <a:srgbClr val="7030A0"/>
                </a:solidFill>
              </a:rPr>
              <a:t>="#icon" /&gt;</a:t>
            </a:r>
          </a:p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b="1" dirty="0" err="1">
                <a:solidFill>
                  <a:srgbClr val="7030A0"/>
                </a:solidFill>
              </a:rPr>
              <a:t>svg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.icon {</a:t>
            </a:r>
          </a:p>
          <a:p>
            <a:r>
              <a:rPr lang="en-US" b="1" dirty="0">
                <a:solidFill>
                  <a:srgbClr val="0070C0"/>
                </a:solidFill>
              </a:rPr>
              <a:t>  --color-1: black;</a:t>
            </a:r>
          </a:p>
          <a:p>
            <a:r>
              <a:rPr lang="en-US" b="1" dirty="0">
                <a:solidFill>
                  <a:srgbClr val="0070C0"/>
                </a:solidFill>
              </a:rPr>
              <a:t>  --color-2: orange;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b="1" dirty="0" err="1">
                <a:solidFill>
                  <a:srgbClr val="0070C0"/>
                </a:solidFill>
              </a:rPr>
              <a:t>icon:hover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r>
              <a:rPr lang="en-US" b="1" dirty="0">
                <a:solidFill>
                  <a:srgbClr val="0070C0"/>
                </a:solidFill>
              </a:rPr>
              <a:t>  --color-1: orange;</a:t>
            </a:r>
          </a:p>
          <a:p>
            <a:r>
              <a:rPr lang="en-US" b="1" dirty="0">
                <a:solidFill>
                  <a:srgbClr val="0070C0"/>
                </a:solidFill>
              </a:rPr>
              <a:t>  --color-2: black;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4320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8659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5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95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87" y="287680"/>
            <a:ext cx="2717129" cy="37516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455" y="4938048"/>
            <a:ext cx="89289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 height="110" width="80" </a:t>
            </a:r>
            <a:r>
              <a:rPr lang="en-US" sz="1600" b="1" dirty="0" err="1"/>
              <a:t>xmlns</a:t>
            </a:r>
            <a:r>
              <a:rPr lang="en-US" sz="1600" b="1" dirty="0"/>
              <a:t>="http://www.w3.org/2000/svg"&gt;</a:t>
            </a:r>
          </a:p>
          <a:p>
            <a:r>
              <a:rPr lang="en-US" sz="1600" b="1" dirty="0"/>
              <a:t>	</a:t>
            </a:r>
          </a:p>
          <a:p>
            <a:endParaRPr lang="en-US" sz="1600" b="1" dirty="0"/>
          </a:p>
          <a:p>
            <a:r>
              <a:rPr lang="en-US" sz="1600" b="1" dirty="0"/>
              <a:t>&lt;/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  <a:endParaRPr lang="da-DK" sz="1600" b="1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214267" y="263514"/>
            <a:ext cx="275424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5834" y="10301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</a:t>
            </a:r>
            <a:endParaRPr lang="ru-RU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14267" y="260648"/>
            <a:ext cx="0" cy="3907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4062" y="393768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</a:t>
            </a:r>
            <a:endParaRPr lang="ru-RU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641812" y="2023140"/>
            <a:ext cx="297941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26559" y="17008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214267" y="3852838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7187" y="394796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40</a:t>
            </a:r>
            <a:endParaRPr lang="ru-RU" b="1" dirty="0"/>
          </a:p>
        </p:txBody>
      </p:sp>
      <p:cxnSp>
        <p:nvCxnSpPr>
          <p:cNvPr id="25" name="Прямая со стрелкой 24"/>
          <p:cNvCxnSpPr>
            <a:stCxn id="5" idx="0"/>
          </p:cNvCxnSpPr>
          <p:nvPr/>
        </p:nvCxnSpPr>
        <p:spPr>
          <a:xfrm flipH="1">
            <a:off x="4593671" y="287680"/>
            <a:ext cx="16281" cy="36028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39036" y="335871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105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521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8477"/>
            <a:ext cx="89289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 height="268" width="268" </a:t>
            </a:r>
            <a:r>
              <a:rPr lang="en-US" sz="1600" b="1" dirty="0" err="1"/>
              <a:t>xmlns</a:t>
            </a:r>
            <a:r>
              <a:rPr lang="en-US" sz="1600" b="1" dirty="0"/>
              <a:t>="http://www.w3.org/2000/svg"&gt;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&lt;circle  r="130" cx="134" cy="134" /&gt;</a:t>
            </a:r>
          </a:p>
          <a:p>
            <a:r>
              <a:rPr lang="en-US" sz="1600" b="1" dirty="0"/>
              <a:t>&lt;/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  <a:endParaRPr lang="da-DK" sz="16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391" y="1340768"/>
            <a:ext cx="417646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circle {</a:t>
            </a:r>
          </a:p>
          <a:p>
            <a:r>
              <a:rPr lang="en-US" sz="1600" b="1" dirty="0"/>
              <a:t>  fill: none;</a:t>
            </a:r>
          </a:p>
          <a:p>
            <a:r>
              <a:rPr lang="en-US" sz="1600" b="1" dirty="0"/>
              <a:t>  stroke: #008b6f;</a:t>
            </a:r>
          </a:p>
          <a:p>
            <a:r>
              <a:rPr lang="en-US" sz="1600" b="1" dirty="0"/>
              <a:t>  stroke-width: 7px;</a:t>
            </a:r>
          </a:p>
          <a:p>
            <a:r>
              <a:rPr lang="en-US" sz="1600" b="1" dirty="0"/>
              <a:t>}	</a:t>
            </a:r>
            <a:endParaRPr lang="da-DK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9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8477"/>
            <a:ext cx="89289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70C0"/>
                </a:solidFill>
              </a:rPr>
              <a:t> &lt;line x1="47" y1="198" x2="222" y2="198" /&gt; 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669" y="764704"/>
            <a:ext cx="273630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line {</a:t>
            </a:r>
          </a:p>
          <a:p>
            <a:r>
              <a:rPr lang="en-US" sz="1600" b="1" dirty="0"/>
              <a:t>  stroke: black;</a:t>
            </a:r>
          </a:p>
          <a:p>
            <a:r>
              <a:rPr lang="en-US" sz="1600" b="1" dirty="0"/>
              <a:t>  stroke-width: 5px;</a:t>
            </a:r>
          </a:p>
          <a:p>
            <a:r>
              <a:rPr lang="en-US" sz="1600" b="1" dirty="0"/>
              <a:t>}	</a:t>
            </a:r>
            <a:endParaRPr lang="da-DK" sz="16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836712"/>
            <a:ext cx="530699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8477"/>
            <a:ext cx="89289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 &lt;text x="134" y="142"&gt;SVG&lt;/text&gt;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668" y="764704"/>
            <a:ext cx="314418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text {</a:t>
            </a:r>
          </a:p>
          <a:p>
            <a:r>
              <a:rPr lang="en-US" sz="1600" b="1" dirty="0"/>
              <a:t>  font-size: 60px;</a:t>
            </a:r>
          </a:p>
          <a:p>
            <a:r>
              <a:rPr lang="en-US" sz="1600" b="1" dirty="0"/>
              <a:t>  font-family: </a:t>
            </a:r>
            <a:r>
              <a:rPr lang="en-US" sz="1600" b="1" dirty="0" err="1"/>
              <a:t>arial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stroke: #000;</a:t>
            </a:r>
          </a:p>
          <a:p>
            <a:r>
              <a:rPr lang="en-US" sz="1600" b="1" dirty="0"/>
              <a:t>  stroke-width: 3px;</a:t>
            </a:r>
          </a:p>
          <a:p>
            <a:r>
              <a:rPr lang="en-US" sz="1600" b="1" dirty="0"/>
              <a:t>  fill: #f6f6f6;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  text-anchor: middle;</a:t>
            </a:r>
          </a:p>
          <a:p>
            <a:r>
              <a:rPr lang="en-US" sz="1600" b="1" dirty="0"/>
              <a:t>}	</a:t>
            </a:r>
            <a:endParaRPr lang="da-DK" sz="16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758148"/>
            <a:ext cx="3836144" cy="37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0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8477"/>
            <a:ext cx="89289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fr-FR" sz="1600" b="1" dirty="0">
                <a:solidFill>
                  <a:srgbClr val="0070C0"/>
                </a:solidFill>
              </a:rPr>
              <a:t>&lt;polygon points="52,198 134,30 216,198" /&gt;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844824"/>
            <a:ext cx="314418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polygon {</a:t>
            </a:r>
          </a:p>
          <a:p>
            <a:r>
              <a:rPr lang="en-US" sz="1600" b="1" dirty="0"/>
              <a:t>  fill: #008b6f;</a:t>
            </a:r>
          </a:p>
          <a:p>
            <a:r>
              <a:rPr lang="en-US" sz="1600" b="1" dirty="0"/>
              <a:t>  stroke: black;</a:t>
            </a:r>
          </a:p>
          <a:p>
            <a:r>
              <a:rPr lang="en-US" sz="1600" b="1" dirty="0"/>
              <a:t>  stroke-width: 2px;</a:t>
            </a:r>
          </a:p>
          <a:p>
            <a:r>
              <a:rPr lang="en-US" sz="1600" b="1" dirty="0"/>
              <a:t>}	</a:t>
            </a:r>
            <a:endParaRPr lang="da-DK" sz="16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734859"/>
            <a:ext cx="4304134" cy="4273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979586"/>
            <a:ext cx="5982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x,y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7" name="Прямая со стрелкой 6"/>
          <p:cNvCxnSpPr>
            <a:stCxn id="5" idx="0"/>
          </p:cNvCxnSpPr>
          <p:nvPr/>
        </p:nvCxnSpPr>
        <p:spPr>
          <a:xfrm flipV="1">
            <a:off x="694657" y="486279"/>
            <a:ext cx="1933127" cy="4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2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9389" y="138118"/>
            <a:ext cx="47880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&lt;polygon points="7,10 12,0 17,10"/&gt;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7762" y="4766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25</a:t>
            </a:r>
            <a:endParaRPr lang="ru-RU" b="1" dirty="0">
              <a:solidFill>
                <a:srgbClr val="C00000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35496" y="920558"/>
            <a:ext cx="6213012" cy="4956714"/>
            <a:chOff x="81022" y="857842"/>
            <a:chExt cx="6213012" cy="4956714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933242" y="919985"/>
              <a:ext cx="4862894" cy="4453231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823278" y="857842"/>
              <a:ext cx="4908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823278" y="857842"/>
              <a:ext cx="0" cy="4465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1022" y="506123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25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485" y="950190"/>
              <a:ext cx="4570711" cy="4394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43608" y="54114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7,10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0077" y="5445224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17,10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6310" y="95019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12,0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78853" y="971618"/>
            <a:ext cx="2978982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.triangle {</a:t>
            </a:r>
          </a:p>
          <a:p>
            <a:r>
              <a:rPr lang="en-US" b="1" dirty="0"/>
              <a:t>  fill: #59bfc6;</a:t>
            </a:r>
          </a:p>
          <a:p>
            <a:r>
              <a:rPr lang="en-US" b="1" dirty="0"/>
              <a:t>  stroke: #000;</a:t>
            </a:r>
          </a:p>
          <a:p>
            <a:r>
              <a:rPr lang="en-US" b="1" dirty="0"/>
              <a:t>  stroke-width: 2px;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725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90" y="116632"/>
            <a:ext cx="51845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&lt;polygon points="0,25 5,15 10,25"/&gt;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&lt;polygon points="7,10 12,0 17,10"/&gt;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&lt;polygon points="15,25 20,15 25,25"/&gt;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185670" y="1176994"/>
            <a:ext cx="5970506" cy="5060318"/>
            <a:chOff x="107504" y="1340768"/>
            <a:chExt cx="5970506" cy="506031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07504" y="1340768"/>
              <a:ext cx="5421663" cy="4731091"/>
              <a:chOff x="806521" y="2074685"/>
              <a:chExt cx="3632113" cy="3169481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521" y="2074685"/>
                <a:ext cx="3632113" cy="3169481"/>
              </a:xfrm>
              <a:prstGeom prst="rect">
                <a:avLst/>
              </a:prstGeom>
            </p:spPr>
          </p:pic>
          <p:sp>
            <p:nvSpPr>
              <p:cNvPr id="5" name="Прямоугольник 4"/>
              <p:cNvSpPr/>
              <p:nvPr/>
            </p:nvSpPr>
            <p:spPr>
              <a:xfrm>
                <a:off x="1043608" y="2204865"/>
                <a:ext cx="3240360" cy="2952328"/>
              </a:xfrm>
              <a:prstGeom prst="rect">
                <a:avLst/>
              </a:prstGeom>
              <a:noFill/>
              <a:ln w="381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19480" y="601199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0,25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82236" y="603175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5,15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560" y="374836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10,25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9646" y="297623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7,10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35901" y="305969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17,10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3968" y="150027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12, 0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1297" y="598066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15,25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04053" y="600042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25,25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72879" y="377070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20,15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75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6180</TotalTime>
  <Words>1408</Words>
  <Application>Microsoft Office PowerPoint</Application>
  <PresentationFormat>Экран (4:3)</PresentationFormat>
  <Paragraphs>260</Paragraphs>
  <Slides>25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Verdana</vt:lpstr>
      <vt:lpstr>Wingdings</vt:lpstr>
      <vt:lpstr>Wingdings 2</vt:lpstr>
      <vt:lpstr>Wingdings 3</vt:lpstr>
      <vt:lpstr>Тема1</vt:lpstr>
      <vt:lpstr>SVG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1022</cp:revision>
  <dcterms:modified xsi:type="dcterms:W3CDTF">2022-10-10T05:29:29Z</dcterms:modified>
</cp:coreProperties>
</file>