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7"/>
  </p:notesMasterIdLst>
  <p:sldIdLst>
    <p:sldId id="256" r:id="rId2"/>
    <p:sldId id="308" r:id="rId3"/>
    <p:sldId id="350" r:id="rId4"/>
    <p:sldId id="352" r:id="rId5"/>
    <p:sldId id="309" r:id="rId6"/>
    <p:sldId id="342" r:id="rId7"/>
    <p:sldId id="284" r:id="rId8"/>
    <p:sldId id="313" r:id="rId9"/>
    <p:sldId id="286" r:id="rId10"/>
    <p:sldId id="275" r:id="rId11"/>
    <p:sldId id="314" r:id="rId12"/>
    <p:sldId id="276" r:id="rId13"/>
    <p:sldId id="338" r:id="rId14"/>
    <p:sldId id="340" r:id="rId15"/>
    <p:sldId id="348" r:id="rId16"/>
    <p:sldId id="316" r:id="rId17"/>
    <p:sldId id="353" r:id="rId18"/>
    <p:sldId id="307" r:id="rId19"/>
    <p:sldId id="347" r:id="rId20"/>
    <p:sldId id="301" r:id="rId21"/>
    <p:sldId id="354" r:id="rId22"/>
    <p:sldId id="355" r:id="rId23"/>
    <p:sldId id="344" r:id="rId24"/>
    <p:sldId id="345" r:id="rId25"/>
    <p:sldId id="303" r:id="rId26"/>
    <p:sldId id="302" r:id="rId27"/>
    <p:sldId id="304" r:id="rId28"/>
    <p:sldId id="305" r:id="rId29"/>
    <p:sldId id="320" r:id="rId30"/>
    <p:sldId id="318" r:id="rId31"/>
    <p:sldId id="349" r:id="rId32"/>
    <p:sldId id="297" r:id="rId33"/>
    <p:sldId id="332" r:id="rId34"/>
    <p:sldId id="346" r:id="rId35"/>
    <p:sldId id="300" r:id="rId3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F5FA"/>
    <a:srgbClr val="3756F2"/>
    <a:srgbClr val="ABD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00" autoAdjust="0"/>
    <p:restoredTop sz="94514" autoAdjust="0"/>
  </p:normalViewPr>
  <p:slideViewPr>
    <p:cSldViewPr>
      <p:cViewPr varScale="1">
        <p:scale>
          <a:sx n="99" d="100"/>
          <a:sy n="99" d="100"/>
        </p:scale>
        <p:origin x="1042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2" d="100"/>
        <a:sy n="5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C942D-D737-411D-A0E8-3545A9B627C6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46FDC-1031-4836-92F9-245DF2638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60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093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422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646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886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771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530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182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/>
          <a:lstStyle>
            <a:lvl1pPr algn="ctr"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</a:bodyPr>
          <a:lstStyle>
            <a:lvl1pPr algn="r">
              <a:buNone/>
              <a:defRPr sz="4800" b="1" cap="none" spc="0" baseline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c39.es/ecma262/#sec-ecmascript-data-types-and-valu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330EoJ9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80728"/>
            <a:ext cx="8784976" cy="324036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Java Script</a:t>
            </a:r>
            <a:endParaRPr lang="ru-RU" sz="13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3499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3348" y="73936"/>
            <a:ext cx="2706804" cy="369332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accent2"/>
                </a:solidFill>
              </a:defRPr>
            </a:lvl1pPr>
          </a:lstStyle>
          <a:p>
            <a:r>
              <a:rPr lang="ru-RU" dirty="0" err="1"/>
              <a:t>Основи</a:t>
            </a:r>
            <a:r>
              <a:rPr lang="ru-RU" dirty="0"/>
              <a:t> </a:t>
            </a:r>
            <a:r>
              <a:rPr lang="en-US" dirty="0"/>
              <a:t>JavaScript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5496" y="548680"/>
            <a:ext cx="9001000" cy="3970318"/>
          </a:xfrm>
          <a:prstGeom prst="rect">
            <a:avLst/>
          </a:prstGeom>
          <a:solidFill>
            <a:schemeClr val="bg2">
              <a:alpha val="8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pPr marL="342900" indent="-342900">
              <a:buAutoNum type="arabicPeriod"/>
            </a:pPr>
            <a:r>
              <a:rPr lang="en-US" dirty="0"/>
              <a:t>Java Script </a:t>
            </a:r>
            <a:r>
              <a:rPr lang="ru-RU" dirty="0" err="1">
                <a:solidFill>
                  <a:schemeClr val="accent2"/>
                </a:solidFill>
              </a:rPr>
              <a:t>регістро-залежна</a:t>
            </a:r>
            <a:r>
              <a:rPr lang="ru-RU" dirty="0">
                <a:solidFill>
                  <a:schemeClr val="accent2"/>
                </a:solidFill>
              </a:rPr>
              <a:t> мова</a:t>
            </a:r>
          </a:p>
          <a:p>
            <a:r>
              <a:rPr lang="ru-RU" b="0" dirty="0"/>
              <a:t> </a:t>
            </a:r>
            <a:r>
              <a:rPr lang="ru-RU" dirty="0" err="1"/>
              <a:t>Тобто</a:t>
            </a:r>
            <a:r>
              <a:rPr lang="ru-RU" dirty="0"/>
              <a:t> </a:t>
            </a:r>
            <a:r>
              <a:rPr lang="en-US" dirty="0"/>
              <a:t>test </a:t>
            </a:r>
            <a:r>
              <a:rPr lang="ru-RU" dirty="0"/>
              <a:t>та </a:t>
            </a:r>
            <a:r>
              <a:rPr lang="en-US" dirty="0"/>
              <a:t>Test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різні</a:t>
            </a:r>
            <a:r>
              <a:rPr lang="ru-RU" dirty="0"/>
              <a:t> </a:t>
            </a:r>
            <a:r>
              <a:rPr lang="ru-RU" dirty="0" err="1"/>
              <a:t>сутності</a:t>
            </a:r>
            <a:endParaRPr lang="ru-RU" dirty="0"/>
          </a:p>
          <a:p>
            <a:endParaRPr lang="ru-RU" dirty="0"/>
          </a:p>
          <a:p>
            <a:r>
              <a:rPr lang="ru-RU" dirty="0"/>
              <a:t>2. </a:t>
            </a:r>
            <a:r>
              <a:rPr lang="ru-RU" dirty="0" err="1"/>
              <a:t>Ідентифікатор</a:t>
            </a:r>
            <a:r>
              <a:rPr lang="ru-RU" dirty="0"/>
              <a:t> –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можливо</a:t>
            </a:r>
            <a:endParaRPr lang="ru-RU" dirty="0"/>
          </a:p>
          <a:p>
            <a:r>
              <a:rPr lang="ru-RU" dirty="0"/>
              <a:t>    - </a:t>
            </a:r>
            <a:r>
              <a:rPr lang="ru-RU" dirty="0" err="1"/>
              <a:t>ім'я</a:t>
            </a:r>
            <a:r>
              <a:rPr lang="ru-RU" dirty="0"/>
              <a:t> </a:t>
            </a:r>
            <a:r>
              <a:rPr lang="ru-RU" dirty="0" err="1"/>
              <a:t>змінної</a:t>
            </a:r>
            <a:r>
              <a:rPr lang="ru-RU" dirty="0"/>
              <a:t>;</a:t>
            </a:r>
          </a:p>
          <a:p>
            <a:r>
              <a:rPr lang="ru-RU" dirty="0"/>
              <a:t>    - </a:t>
            </a:r>
            <a:r>
              <a:rPr lang="ru-RU" dirty="0" err="1"/>
              <a:t>ім'я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;</a:t>
            </a:r>
          </a:p>
          <a:p>
            <a:r>
              <a:rPr lang="ru-RU" dirty="0"/>
              <a:t>    - аргумент </a:t>
            </a:r>
            <a:r>
              <a:rPr lang="ru-RU" dirty="0" err="1"/>
              <a:t>функції</a:t>
            </a:r>
            <a:r>
              <a:rPr lang="ru-RU" dirty="0"/>
              <a:t>;</a:t>
            </a:r>
          </a:p>
          <a:p>
            <a:r>
              <a:rPr lang="ru-RU" dirty="0"/>
              <a:t>    - </a:t>
            </a:r>
            <a:r>
              <a:rPr lang="ru-RU" dirty="0" err="1"/>
              <a:t>ім’я</a:t>
            </a:r>
            <a:r>
              <a:rPr lang="ru-RU" dirty="0"/>
              <a:t> </a:t>
            </a:r>
            <a:r>
              <a:rPr lang="ru-RU" dirty="0" err="1"/>
              <a:t>властивості</a:t>
            </a:r>
            <a:r>
              <a:rPr lang="ru-RU" dirty="0"/>
              <a:t> (свойства).</a:t>
            </a:r>
          </a:p>
          <a:p>
            <a:endParaRPr lang="ru-RU" dirty="0"/>
          </a:p>
          <a:p>
            <a:r>
              <a:rPr lang="ru-RU" dirty="0" err="1">
                <a:solidFill>
                  <a:srgbClr val="C00000"/>
                </a:solidFill>
              </a:rPr>
              <a:t>Увага</a:t>
            </a:r>
            <a:r>
              <a:rPr lang="ru-RU" dirty="0">
                <a:solidFill>
                  <a:srgbClr val="C00000"/>
                </a:solidFill>
              </a:rPr>
              <a:t> !!!</a:t>
            </a:r>
          </a:p>
          <a:p>
            <a:r>
              <a:rPr lang="ru-RU" dirty="0" err="1">
                <a:solidFill>
                  <a:srgbClr val="C00000"/>
                </a:solidFill>
              </a:rPr>
              <a:t>Імена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ідентифікаторів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містити</a:t>
            </a:r>
            <a:r>
              <a:rPr lang="ru-RU" dirty="0"/>
              <a:t> </a:t>
            </a:r>
            <a:r>
              <a:rPr lang="ru-RU" dirty="0" err="1"/>
              <a:t>букви</a:t>
            </a:r>
            <a:r>
              <a:rPr lang="ru-RU" dirty="0"/>
              <a:t>, "_", знаки $, </a:t>
            </a:r>
            <a:r>
              <a:rPr lang="ru-RU" dirty="0" err="1"/>
              <a:t>цифри</a:t>
            </a:r>
            <a:endParaRPr lang="ru-RU" dirty="0"/>
          </a:p>
          <a:p>
            <a:r>
              <a:rPr lang="ru-RU" dirty="0">
                <a:solidFill>
                  <a:srgbClr val="0070C0"/>
                </a:solidFill>
              </a:rPr>
              <a:t>Перший символ </a:t>
            </a:r>
            <a:r>
              <a:rPr lang="ru-RU" dirty="0" err="1">
                <a:solidFill>
                  <a:srgbClr val="0070C0"/>
                </a:solidFill>
              </a:rPr>
              <a:t>імені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 err="1">
                <a:solidFill>
                  <a:srgbClr val="0070C0"/>
                </a:solidFill>
              </a:rPr>
              <a:t>ідентифікатора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dirty="0" err="1"/>
              <a:t>літера</a:t>
            </a:r>
            <a:r>
              <a:rPr lang="ru-RU" dirty="0"/>
              <a:t>, "_" </a:t>
            </a:r>
            <a:r>
              <a:rPr lang="ru-RU" dirty="0" err="1"/>
              <a:t>або</a:t>
            </a:r>
            <a:r>
              <a:rPr lang="ru-RU" dirty="0"/>
              <a:t> $;</a:t>
            </a:r>
          </a:p>
          <a:p>
            <a:r>
              <a:rPr lang="ru-RU" dirty="0" err="1">
                <a:solidFill>
                  <a:srgbClr val="0070C0"/>
                </a:solidFill>
              </a:rPr>
              <a:t>Ім'я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 err="1">
                <a:solidFill>
                  <a:srgbClr val="0070C0"/>
                </a:solidFill>
              </a:rPr>
              <a:t>ідентифікатора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/>
              <a:t>не повинно </a:t>
            </a:r>
            <a:r>
              <a:rPr lang="ru-RU" dirty="0" err="1"/>
              <a:t>співпадати</a:t>
            </a:r>
            <a:r>
              <a:rPr lang="ru-RU" dirty="0"/>
              <a:t>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зарезервованими</a:t>
            </a:r>
            <a:r>
              <a:rPr lang="ru-RU" dirty="0"/>
              <a:t> словами</a:t>
            </a:r>
            <a:r>
              <a:rPr lang="ru-RU" dirty="0">
                <a:solidFill>
                  <a:srgbClr val="002060"/>
                </a:solidFill>
              </a:rPr>
              <a:t>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694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496" y="106754"/>
            <a:ext cx="9001000" cy="2862322"/>
          </a:xfrm>
          <a:prstGeom prst="rect">
            <a:avLst/>
          </a:prstGeom>
          <a:solidFill>
            <a:schemeClr val="bg2">
              <a:alpha val="8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 err="1">
                <a:solidFill>
                  <a:schemeClr val="accent2"/>
                </a:solidFill>
              </a:rPr>
              <a:t>Літерали</a:t>
            </a:r>
            <a:r>
              <a:rPr lang="ru-RU" b="0" dirty="0">
                <a:solidFill>
                  <a:schemeClr val="accent2"/>
                </a:solidFill>
              </a:rPr>
              <a:t> </a:t>
            </a:r>
            <a:r>
              <a:rPr lang="ru-RU" b="0" dirty="0"/>
              <a:t>–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сутності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з'являються</a:t>
            </a:r>
            <a:r>
              <a:rPr lang="ru-RU" dirty="0"/>
              <a:t> в </a:t>
            </a:r>
            <a:r>
              <a:rPr lang="ru-RU" dirty="0" err="1"/>
              <a:t>програмі</a:t>
            </a:r>
            <a:r>
              <a:rPr lang="ru-RU" dirty="0"/>
              <a:t>. </a:t>
            </a:r>
          </a:p>
          <a:p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протилежність</a:t>
            </a:r>
            <a:r>
              <a:rPr lang="ru-RU" dirty="0"/>
              <a:t> </a:t>
            </a:r>
            <a:r>
              <a:rPr lang="ru-RU" dirty="0" err="1"/>
              <a:t>змінних</a:t>
            </a:r>
            <a:r>
              <a:rPr lang="ru-RU" dirty="0"/>
              <a:t> (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err="1"/>
              <a:t>яких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змінюватися</a:t>
            </a:r>
            <a:r>
              <a:rPr lang="ru-RU" dirty="0"/>
              <a:t>).</a:t>
            </a:r>
          </a:p>
          <a:p>
            <a:endParaRPr lang="ru-RU" dirty="0"/>
          </a:p>
          <a:p>
            <a:r>
              <a:rPr lang="ru-RU" dirty="0" err="1">
                <a:solidFill>
                  <a:srgbClr val="002060"/>
                </a:solidFill>
              </a:rPr>
              <a:t>Наприклад</a:t>
            </a:r>
            <a:endParaRPr lang="ru-RU" dirty="0">
              <a:solidFill>
                <a:srgbClr val="002060"/>
              </a:solidFill>
            </a:endParaRPr>
          </a:p>
          <a:p>
            <a:endParaRPr lang="ru-RU" b="0" dirty="0"/>
          </a:p>
          <a:p>
            <a:r>
              <a:rPr lang="en-US" dirty="0">
                <a:latin typeface="Courier New"/>
                <a:cs typeface="Courier New"/>
              </a:rPr>
              <a:t>"</a:t>
            </a:r>
            <a:r>
              <a:rPr lang="en-US" dirty="0"/>
              <a:t>Don Kiely</a:t>
            </a:r>
            <a:r>
              <a:rPr lang="en-US" dirty="0">
                <a:latin typeface="Courier New"/>
                <a:cs typeface="Courier New"/>
              </a:rPr>
              <a:t>"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'</a:t>
            </a:r>
            <a:r>
              <a:rPr lang="en-US" dirty="0"/>
              <a:t>Don Kiely</a:t>
            </a:r>
            <a:r>
              <a:rPr lang="en-US" dirty="0">
                <a:latin typeface="Courier New"/>
                <a:cs typeface="Courier New"/>
              </a:rPr>
              <a:t>'</a:t>
            </a:r>
            <a:r>
              <a:rPr lang="en-US" b="0" dirty="0">
                <a:latin typeface="Courier New"/>
                <a:cs typeface="Courier New"/>
              </a:rPr>
              <a:t> </a:t>
            </a:r>
            <a:r>
              <a:rPr lang="en-US" b="0" dirty="0"/>
              <a:t> </a:t>
            </a:r>
            <a:endParaRPr lang="ru-RU" b="0" dirty="0"/>
          </a:p>
          <a:p>
            <a:r>
              <a:rPr lang="en-US" dirty="0"/>
              <a:t>256</a:t>
            </a:r>
            <a:endParaRPr lang="ru-RU" b="0" dirty="0"/>
          </a:p>
          <a:p>
            <a:r>
              <a:rPr lang="en-US" dirty="0"/>
              <a:t>3.14</a:t>
            </a:r>
            <a:endParaRPr lang="ru-RU" b="0" dirty="0"/>
          </a:p>
          <a:p>
            <a:r>
              <a:rPr lang="en-US" dirty="0"/>
              <a:t>true</a:t>
            </a:r>
            <a:endParaRPr lang="ru-RU" b="0" dirty="0"/>
          </a:p>
          <a:p>
            <a:r>
              <a:rPr lang="en-US" dirty="0"/>
              <a:t>null</a:t>
            </a:r>
            <a:endParaRPr lang="en-US" b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77C5C3-357F-ED67-AD3E-8DCEB10D4763}"/>
              </a:ext>
            </a:extLst>
          </p:cNvPr>
          <p:cNvSpPr txBox="1"/>
          <p:nvPr/>
        </p:nvSpPr>
        <p:spPr>
          <a:xfrm>
            <a:off x="35496" y="3212976"/>
            <a:ext cx="9001000" cy="2862322"/>
          </a:xfrm>
          <a:prstGeom prst="rect">
            <a:avLst/>
          </a:prstGeom>
          <a:solidFill>
            <a:schemeClr val="bg2">
              <a:alpha val="8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/>
              <a:t>3. </a:t>
            </a:r>
            <a:r>
              <a:rPr lang="ru-RU" dirty="0" err="1"/>
              <a:t>Коментарі</a:t>
            </a:r>
            <a:r>
              <a:rPr lang="ru-RU" dirty="0"/>
              <a:t> – </a:t>
            </a:r>
            <a:r>
              <a:rPr lang="ru-RU" dirty="0" err="1"/>
              <a:t>це</a:t>
            </a:r>
            <a:r>
              <a:rPr lang="ru-RU" dirty="0"/>
              <a:t> текст у </a:t>
            </a:r>
            <a:r>
              <a:rPr lang="ru-RU" dirty="0" err="1"/>
              <a:t>програмі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не </a:t>
            </a:r>
            <a:r>
              <a:rPr lang="ru-RU" dirty="0" err="1"/>
              <a:t>обробляється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//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однорядковий</a:t>
            </a:r>
            <a:r>
              <a:rPr lang="ru-RU" dirty="0"/>
              <a:t> </a:t>
            </a:r>
            <a:r>
              <a:rPr lang="ru-RU" dirty="0" err="1"/>
              <a:t>коментар</a:t>
            </a:r>
            <a:endParaRPr lang="ru-RU" dirty="0"/>
          </a:p>
          <a:p>
            <a:endParaRPr lang="ru-RU" dirty="0"/>
          </a:p>
          <a:p>
            <a:r>
              <a:rPr lang="ru-RU" dirty="0"/>
              <a:t>/*</a:t>
            </a:r>
          </a:p>
          <a:p>
            <a:r>
              <a:rPr lang="ru-RU" dirty="0"/>
              <a:t>  </a:t>
            </a:r>
            <a:r>
              <a:rPr lang="ru-RU" dirty="0" err="1"/>
              <a:t>Це</a:t>
            </a:r>
            <a:endParaRPr lang="ru-RU" dirty="0"/>
          </a:p>
          <a:p>
            <a:r>
              <a:rPr lang="ru-RU" dirty="0"/>
              <a:t>  </a:t>
            </a:r>
            <a:r>
              <a:rPr lang="ru-RU" dirty="0" err="1"/>
              <a:t>багаторядковий</a:t>
            </a:r>
            <a:endParaRPr lang="ru-RU" dirty="0"/>
          </a:p>
          <a:p>
            <a:r>
              <a:rPr lang="ru-RU" dirty="0"/>
              <a:t>  </a:t>
            </a:r>
            <a:r>
              <a:rPr lang="ru-RU" dirty="0" err="1"/>
              <a:t>коментар</a:t>
            </a:r>
            <a:endParaRPr lang="ru-RU" dirty="0"/>
          </a:p>
          <a:p>
            <a:r>
              <a:rPr lang="ru-RU" dirty="0"/>
              <a:t>*/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312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3000" y="188640"/>
            <a:ext cx="9001000" cy="2954655"/>
          </a:xfrm>
          <a:prstGeom prst="rect">
            <a:avLst/>
          </a:prstGeom>
          <a:solidFill>
            <a:schemeClr val="bg1">
              <a:lumMod val="75000"/>
              <a:alpha val="8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/>
              <a:t>4. </a:t>
            </a:r>
            <a:r>
              <a:rPr lang="ru-RU" dirty="0" err="1"/>
              <a:t>Вирази</a:t>
            </a:r>
            <a:r>
              <a:rPr lang="ru-RU" dirty="0"/>
              <a:t> – весь код </a:t>
            </a:r>
            <a:r>
              <a:rPr lang="ru-RU" dirty="0" err="1"/>
              <a:t>складається</a:t>
            </a:r>
            <a:r>
              <a:rPr lang="ru-RU" dirty="0"/>
              <a:t> з </a:t>
            </a:r>
            <a:r>
              <a:rPr lang="ru-RU" dirty="0" err="1"/>
              <a:t>виразів</a:t>
            </a:r>
            <a:endParaRPr lang="ru-RU" dirty="0"/>
          </a:p>
          <a:p>
            <a:r>
              <a:rPr lang="ru-RU" dirty="0"/>
              <a:t>   У </a:t>
            </a:r>
            <a:r>
              <a:rPr lang="ru-RU" dirty="0" err="1"/>
              <a:t>висловлюваннях</a:t>
            </a:r>
            <a:r>
              <a:rPr lang="ru-RU" dirty="0"/>
              <a:t> </a:t>
            </a:r>
            <a:r>
              <a:rPr lang="ru-RU" dirty="0" err="1"/>
              <a:t>беруть</a:t>
            </a:r>
            <a:r>
              <a:rPr lang="ru-RU" dirty="0"/>
              <a:t> участь</a:t>
            </a:r>
          </a:p>
          <a:p>
            <a:r>
              <a:rPr lang="ru-RU" dirty="0"/>
              <a:t>    - </a:t>
            </a:r>
            <a:r>
              <a:rPr lang="ru-RU" dirty="0" err="1"/>
              <a:t>оператори</a:t>
            </a:r>
            <a:r>
              <a:rPr lang="ru-RU" dirty="0"/>
              <a:t> (</a:t>
            </a:r>
            <a:r>
              <a:rPr lang="ru-RU" dirty="0" err="1"/>
              <a:t>додавання</a:t>
            </a:r>
            <a:r>
              <a:rPr lang="ru-RU" dirty="0"/>
              <a:t>, </a:t>
            </a:r>
            <a:r>
              <a:rPr lang="ru-RU" dirty="0" err="1"/>
              <a:t>віднімання</a:t>
            </a:r>
            <a:r>
              <a:rPr lang="ru-RU" dirty="0"/>
              <a:t>, …)</a:t>
            </a:r>
          </a:p>
          <a:p>
            <a:r>
              <a:rPr lang="ru-RU" dirty="0"/>
              <a:t>    - </a:t>
            </a:r>
            <a:r>
              <a:rPr lang="ru-RU" dirty="0" err="1"/>
              <a:t>операнди</a:t>
            </a:r>
            <a:r>
              <a:rPr lang="ru-RU" dirty="0"/>
              <a:t> - </a:t>
            </a:r>
            <a:r>
              <a:rPr lang="ru-RU" dirty="0" err="1"/>
              <a:t>змінні</a:t>
            </a:r>
            <a:r>
              <a:rPr lang="ru-RU" dirty="0"/>
              <a:t>, </a:t>
            </a:r>
            <a:r>
              <a:rPr lang="ru-RU" dirty="0" err="1"/>
              <a:t>константи</a:t>
            </a:r>
            <a:r>
              <a:rPr lang="ru-RU" dirty="0"/>
              <a:t>, …</a:t>
            </a:r>
          </a:p>
          <a:p>
            <a:endParaRPr lang="ru-RU" dirty="0"/>
          </a:p>
          <a:p>
            <a:r>
              <a:rPr lang="ru-RU" dirty="0"/>
              <a:t>   </a:t>
            </a:r>
            <a:r>
              <a:rPr lang="en-US" dirty="0"/>
              <a:t>let sum = a + b;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Вирази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бажано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розділяти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знаком;</a:t>
            </a:r>
          </a:p>
          <a:p>
            <a:r>
              <a:rPr lang="ru-RU" dirty="0"/>
              <a:t>   </a:t>
            </a:r>
            <a:r>
              <a:rPr lang="en-US" dirty="0"/>
              <a:t>const c = sum * 2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але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можна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написати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і так (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небажано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endParaRPr lang="ru-RU" dirty="0"/>
          </a:p>
          <a:p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вирази</a:t>
            </a:r>
            <a:r>
              <a:rPr lang="ru-RU" dirty="0"/>
              <a:t> </a:t>
            </a:r>
            <a:r>
              <a:rPr lang="ru-RU" dirty="0" err="1"/>
              <a:t>пишуться</a:t>
            </a:r>
            <a:r>
              <a:rPr lang="ru-RU" dirty="0"/>
              <a:t> в одному рядку, то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обов'язково</a:t>
            </a:r>
            <a:r>
              <a:rPr lang="ru-RU" dirty="0"/>
              <a:t> </a:t>
            </a:r>
            <a:r>
              <a:rPr lang="ru-RU" dirty="0" err="1"/>
              <a:t>розділяти</a:t>
            </a:r>
            <a:r>
              <a:rPr lang="ru-RU" dirty="0"/>
              <a:t> комами. </a:t>
            </a:r>
            <a:endParaRPr lang="ru-RU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77300-3F93-7392-3201-9C6512164FD9}"/>
              </a:ext>
            </a:extLst>
          </p:cNvPr>
          <p:cNvSpPr txBox="1"/>
          <p:nvPr/>
        </p:nvSpPr>
        <p:spPr>
          <a:xfrm>
            <a:off x="107504" y="3491716"/>
            <a:ext cx="9001000" cy="2031325"/>
          </a:xfrm>
          <a:prstGeom prst="rect">
            <a:avLst/>
          </a:prstGeom>
          <a:solidFill>
            <a:schemeClr val="bg2">
              <a:alpha val="8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/>
              <a:t>5. Блок </a:t>
            </a:r>
            <a:r>
              <a:rPr lang="ru-RU" dirty="0" err="1"/>
              <a:t>виразів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dirty="0" err="1"/>
              <a:t>укладений</a:t>
            </a:r>
            <a:r>
              <a:rPr lang="ru-RU" dirty="0"/>
              <a:t> у </a:t>
            </a:r>
            <a:r>
              <a:rPr lang="ru-RU" dirty="0" err="1"/>
              <a:t>фігурні</a:t>
            </a:r>
            <a:r>
              <a:rPr lang="ru-RU" dirty="0"/>
              <a:t> дужки {}</a:t>
            </a:r>
          </a:p>
          <a:p>
            <a:r>
              <a:rPr lang="ru-RU" dirty="0"/>
              <a:t>   </a:t>
            </a:r>
            <a:r>
              <a:rPr lang="ru-RU" dirty="0" err="1"/>
              <a:t>Наприклад</a:t>
            </a:r>
            <a:endParaRPr lang="ru-RU" dirty="0"/>
          </a:p>
          <a:p>
            <a:endParaRPr lang="ru-RU" b="0" dirty="0"/>
          </a:p>
          <a:p>
            <a:r>
              <a:rPr lang="en-US" dirty="0"/>
              <a:t>if (test)</a:t>
            </a:r>
            <a:r>
              <a:rPr lang="en-US" dirty="0">
                <a:solidFill>
                  <a:srgbClr val="FF0000"/>
                </a:solidFill>
              </a:rPr>
              <a:t>{</a:t>
            </a:r>
          </a:p>
          <a:p>
            <a:r>
              <a:rPr lang="en-US" dirty="0"/>
              <a:t>    test = false;</a:t>
            </a:r>
          </a:p>
          <a:p>
            <a:r>
              <a:rPr lang="en-US" dirty="0"/>
              <a:t>    alert(test);</a:t>
            </a:r>
          </a:p>
          <a:p>
            <a:r>
              <a:rPr lang="en-US" dirty="0">
                <a:solidFill>
                  <a:srgbClr val="FF0000"/>
                </a:solidFill>
              </a:rPr>
              <a:t>}</a:t>
            </a:r>
            <a:endParaRPr lang="ru-RU" b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C3256C-896C-D9FD-8853-C619761E15F4}"/>
              </a:ext>
            </a:extLst>
          </p:cNvPr>
          <p:cNvSpPr txBox="1"/>
          <p:nvPr/>
        </p:nvSpPr>
        <p:spPr>
          <a:xfrm>
            <a:off x="107504" y="5795972"/>
            <a:ext cx="9001000" cy="369332"/>
          </a:xfrm>
          <a:prstGeom prst="rect">
            <a:avLst/>
          </a:prstGeom>
          <a:solidFill>
            <a:schemeClr val="bg2">
              <a:alpha val="8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/>
              <a:t>6. </a:t>
            </a:r>
            <a:r>
              <a:rPr lang="ru-RU" dirty="0" err="1">
                <a:solidFill>
                  <a:schemeClr val="accent2"/>
                </a:solidFill>
              </a:rPr>
              <a:t>Пробіли</a:t>
            </a:r>
            <a:r>
              <a:rPr lang="ru-RU" dirty="0">
                <a:solidFill>
                  <a:schemeClr val="accent2"/>
                </a:solidFill>
              </a:rPr>
              <a:t> –</a:t>
            </a:r>
            <a:r>
              <a:rPr lang="ru-RU" dirty="0"/>
              <a:t> </a:t>
            </a:r>
            <a:r>
              <a:rPr lang="ru-RU" dirty="0" err="1"/>
              <a:t>обов'язкові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ключовими</a:t>
            </a:r>
            <a:r>
              <a:rPr lang="ru-RU" dirty="0"/>
              <a:t> словами та </a:t>
            </a:r>
            <a:r>
              <a:rPr lang="ru-RU" dirty="0" err="1"/>
              <a:t>літералами</a:t>
            </a:r>
            <a:r>
              <a:rPr lang="ru-RU" b="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687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323528" y="3413493"/>
            <a:ext cx="8280920" cy="2038487"/>
            <a:chOff x="395536" y="548680"/>
            <a:chExt cx="8280920" cy="2038487"/>
          </a:xfrm>
        </p:grpSpPr>
        <p:sp>
          <p:nvSpPr>
            <p:cNvPr id="7" name="TextBox 6"/>
            <p:cNvSpPr txBox="1"/>
            <p:nvPr/>
          </p:nvSpPr>
          <p:spPr>
            <a:xfrm>
              <a:off x="395536" y="548680"/>
              <a:ext cx="8280920" cy="175432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function square(n)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let a = n * n;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square(4);</a:t>
              </a:r>
              <a:endParaRPr lang="ru-RU" b="1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3" name="Группа 12"/>
            <p:cNvGrpSpPr/>
            <p:nvPr/>
          </p:nvGrpSpPr>
          <p:grpSpPr>
            <a:xfrm>
              <a:off x="2915816" y="764704"/>
              <a:ext cx="4968552" cy="626006"/>
              <a:chOff x="2771800" y="4437112"/>
              <a:chExt cx="4968552" cy="626006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5004048" y="4693786"/>
                <a:ext cx="2736304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ru-RU" b="1" dirty="0">
                    <a:latin typeface="Courier New" pitchFamily="49" charset="0"/>
                    <a:cs typeface="Courier New" pitchFamily="49" charset="0"/>
                  </a:rPr>
                  <a:t>Параметр  </a:t>
                </a:r>
                <a:r>
                  <a:rPr lang="en-US" b="1" dirty="0">
                    <a:latin typeface="Courier New" pitchFamily="49" charset="0"/>
                    <a:cs typeface="Courier New" pitchFamily="49" charset="0"/>
                  </a:rPr>
                  <a:t>n</a:t>
                </a:r>
                <a:endParaRPr lang="ru-RU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cxnSp>
            <p:nvCxnSpPr>
              <p:cNvPr id="12" name="Прямая со стрелкой 11"/>
              <p:cNvCxnSpPr>
                <a:stCxn id="10" idx="1"/>
              </p:cNvCxnSpPr>
              <p:nvPr/>
            </p:nvCxnSpPr>
            <p:spPr>
              <a:xfrm flipH="1" flipV="1">
                <a:off x="2771800" y="4437112"/>
                <a:ext cx="2232248" cy="44134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4" name="Группа 13"/>
            <p:cNvGrpSpPr/>
            <p:nvPr/>
          </p:nvGrpSpPr>
          <p:grpSpPr>
            <a:xfrm>
              <a:off x="1907704" y="1663837"/>
              <a:ext cx="6624736" cy="923330"/>
              <a:chOff x="1763688" y="4693786"/>
              <a:chExt cx="6624736" cy="92333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3275856" y="4693786"/>
                <a:ext cx="5112568" cy="9233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ru-RU" b="1" dirty="0" err="1">
                    <a:latin typeface="Courier New" pitchFamily="49" charset="0"/>
                    <a:cs typeface="Courier New" pitchFamily="49" charset="0"/>
                  </a:rPr>
                  <a:t>Значення</a:t>
                </a:r>
                <a:r>
                  <a:rPr lang="ru-RU" b="1" dirty="0">
                    <a:latin typeface="Courier New" pitchFamily="49" charset="0"/>
                    <a:cs typeface="Courier New" pitchFamily="49" charset="0"/>
                  </a:rPr>
                  <a:t> аргумента = 4, </a:t>
                </a:r>
                <a:r>
                  <a:rPr lang="ru-RU" dirty="0">
                    <a:latin typeface="Courier New" pitchFamily="49" charset="0"/>
                    <a:cs typeface="Courier New" pitchFamily="49" charset="0"/>
                  </a:rPr>
                  <a:t>яке</a:t>
                </a:r>
              </a:p>
              <a:p>
                <a:r>
                  <a:rPr lang="ru-RU" dirty="0">
                    <a:latin typeface="Courier New" pitchFamily="49" charset="0"/>
                    <a:cs typeface="Courier New" pitchFamily="49" charset="0"/>
                  </a:rPr>
                  <a:t>буде </a:t>
                </a:r>
                <a:r>
                  <a:rPr lang="ru-RU" dirty="0" err="1">
                    <a:latin typeface="Courier New" pitchFamily="49" charset="0"/>
                    <a:cs typeface="Courier New" pitchFamily="49" charset="0"/>
                  </a:rPr>
                  <a:t>підставлено</a:t>
                </a:r>
                <a:r>
                  <a:rPr lang="ru-RU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ru-RU" dirty="0" err="1">
                    <a:latin typeface="Courier New" pitchFamily="49" charset="0"/>
                    <a:cs typeface="Courier New" pitchFamily="49" charset="0"/>
                  </a:rPr>
                  <a:t>замість</a:t>
                </a:r>
                <a:r>
                  <a:rPr lang="ru-RU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ru-RU" b="1" dirty="0">
                    <a:latin typeface="Courier New" pitchFamily="49" charset="0"/>
                    <a:cs typeface="Courier New" pitchFamily="49" charset="0"/>
                  </a:rPr>
                  <a:t>n</a:t>
                </a:r>
              </a:p>
              <a:p>
                <a:r>
                  <a:rPr lang="ru-RU" dirty="0">
                    <a:latin typeface="Courier New" pitchFamily="49" charset="0"/>
                    <a:cs typeface="Courier New" pitchFamily="49" charset="0"/>
                  </a:rPr>
                  <a:t>і </a:t>
                </a:r>
                <a:r>
                  <a:rPr lang="ru-RU" dirty="0" err="1">
                    <a:latin typeface="Courier New" pitchFamily="49" charset="0"/>
                    <a:cs typeface="Courier New" pitchFamily="49" charset="0"/>
                  </a:rPr>
                  <a:t>виконається</a:t>
                </a:r>
                <a:r>
                  <a:rPr lang="ru-RU" dirty="0">
                    <a:latin typeface="Courier New" pitchFamily="49" charset="0"/>
                    <a:cs typeface="Courier New" pitchFamily="49" charset="0"/>
                  </a:rPr>
                  <a:t> код</a:t>
                </a:r>
                <a:r>
                  <a:rPr lang="ru-RU" b="1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b="1" dirty="0">
                    <a:latin typeface="Courier New" pitchFamily="49" charset="0"/>
                    <a:cs typeface="Courier New" pitchFamily="49" charset="0"/>
                  </a:rPr>
                  <a:t>let a = 4 * 4;</a:t>
                </a:r>
                <a:r>
                  <a:rPr lang="ru-RU" b="1" dirty="0">
                    <a:latin typeface="Courier New" pitchFamily="49" charset="0"/>
                    <a:cs typeface="Courier New" pitchFamily="49" charset="0"/>
                  </a:rPr>
                  <a:t> </a:t>
                </a:r>
              </a:p>
            </p:txBody>
          </p:sp>
          <p:cxnSp>
            <p:nvCxnSpPr>
              <p:cNvPr id="16" name="Прямая со стрелкой 15"/>
              <p:cNvCxnSpPr>
                <a:cxnSpLocks/>
                <a:stCxn id="15" idx="1"/>
              </p:cNvCxnSpPr>
              <p:nvPr/>
            </p:nvCxnSpPr>
            <p:spPr>
              <a:xfrm flipH="1">
                <a:off x="1763688" y="5155451"/>
                <a:ext cx="151216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TextBox 16"/>
          <p:cNvSpPr txBox="1"/>
          <p:nvPr/>
        </p:nvSpPr>
        <p:spPr>
          <a:xfrm>
            <a:off x="179512" y="1916832"/>
            <a:ext cx="8712968" cy="923330"/>
          </a:xfrm>
          <a:prstGeom prst="rect">
            <a:avLst/>
          </a:prstGeom>
          <a:solidFill>
            <a:srgbClr val="FFFF0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/>
              <a:t>При </a:t>
            </a:r>
            <a:r>
              <a:rPr lang="ru-RU" dirty="0" err="1"/>
              <a:t>декларації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вказати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функція</a:t>
            </a:r>
            <a:r>
              <a:rPr lang="ru-RU" dirty="0"/>
              <a:t> </a:t>
            </a:r>
            <a:r>
              <a:rPr lang="ru-RU" dirty="0" err="1"/>
              <a:t>прийматиме</a:t>
            </a:r>
            <a:r>
              <a:rPr lang="ru-RU" dirty="0"/>
              <a:t> </a:t>
            </a:r>
            <a:r>
              <a:rPr lang="ru-RU" dirty="0" err="1">
                <a:solidFill>
                  <a:srgbClr val="C00000"/>
                </a:solidFill>
              </a:rPr>
              <a:t>параметри</a:t>
            </a:r>
            <a:r>
              <a:rPr lang="ru-RU" dirty="0"/>
              <a:t>.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параметрів</a:t>
            </a:r>
            <a:r>
              <a:rPr lang="ru-RU" dirty="0"/>
              <a:t> </a:t>
            </a:r>
            <a:r>
              <a:rPr lang="ru-RU" dirty="0" err="1"/>
              <a:t>кілька</a:t>
            </a:r>
            <a:r>
              <a:rPr lang="ru-RU" dirty="0"/>
              <a:t>, то вони </a:t>
            </a:r>
            <a:r>
              <a:rPr lang="ru-RU" dirty="0" err="1"/>
              <a:t>перераховуються</a:t>
            </a:r>
            <a:r>
              <a:rPr lang="ru-RU" dirty="0"/>
              <a:t> через кому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9512" y="5789757"/>
            <a:ext cx="8712968" cy="646331"/>
          </a:xfrm>
          <a:prstGeom prst="rect">
            <a:avLst/>
          </a:prstGeom>
          <a:solidFill>
            <a:srgbClr val="92D05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/>
              <a:t>При </a:t>
            </a:r>
            <a:r>
              <a:rPr lang="ru-RU" dirty="0" err="1"/>
              <a:t>виклику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ми </a:t>
            </a:r>
            <a:r>
              <a:rPr lang="ru-RU" dirty="0" err="1"/>
              <a:t>вказуємо</a:t>
            </a:r>
            <a:r>
              <a:rPr lang="ru-RU" dirty="0"/>
              <a:t> </a:t>
            </a:r>
            <a:r>
              <a:rPr lang="ru-RU" dirty="0" err="1">
                <a:solidFill>
                  <a:srgbClr val="C00000"/>
                </a:solidFill>
              </a:rPr>
              <a:t>аргументи</a:t>
            </a:r>
            <a:r>
              <a:rPr lang="ru-RU" dirty="0"/>
              <a:t>,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err="1"/>
              <a:t>яких</a:t>
            </a:r>
            <a:r>
              <a:rPr lang="ru-RU" dirty="0"/>
              <a:t> </a:t>
            </a:r>
            <a:r>
              <a:rPr lang="ru-RU" dirty="0" err="1"/>
              <a:t>будуть</a:t>
            </a:r>
            <a:r>
              <a:rPr lang="ru-RU" dirty="0"/>
              <a:t> </a:t>
            </a:r>
            <a:r>
              <a:rPr lang="ru-RU" dirty="0" err="1"/>
              <a:t>підставляти</a:t>
            </a:r>
            <a:r>
              <a:rPr lang="ru-RU" dirty="0"/>
              <a:t> на </a:t>
            </a:r>
            <a:r>
              <a:rPr lang="ru-RU" dirty="0" err="1"/>
              <a:t>місце</a:t>
            </a:r>
            <a:r>
              <a:rPr lang="ru-RU" dirty="0"/>
              <a:t> </a:t>
            </a:r>
            <a:r>
              <a:rPr lang="ru-RU" dirty="0" err="1"/>
              <a:t>параметрів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07504" y="44624"/>
            <a:ext cx="3672408" cy="360040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err="1"/>
              <a:t>Функції</a:t>
            </a:r>
            <a:r>
              <a:rPr lang="ru-RU" b="1" dirty="0"/>
              <a:t> </a:t>
            </a:r>
            <a:r>
              <a:rPr lang="ru-RU" b="1" dirty="0" err="1"/>
              <a:t>користувача</a:t>
            </a:r>
            <a:endParaRPr lang="ru-RU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644495"/>
            <a:ext cx="6840760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function  </a:t>
            </a:r>
            <a:r>
              <a:rPr lang="ru-RU" dirty="0">
                <a:solidFill>
                  <a:schemeClr val="accent2"/>
                </a:solidFill>
              </a:rPr>
              <a:t>им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ru-RU" dirty="0" err="1">
                <a:solidFill>
                  <a:schemeClr val="accent2"/>
                </a:solidFill>
              </a:rPr>
              <a:t>я_функц</a:t>
            </a:r>
            <a:r>
              <a:rPr lang="uk-UA" dirty="0" err="1">
                <a:solidFill>
                  <a:schemeClr val="accent2"/>
                </a:solidFill>
              </a:rPr>
              <a:t>хї</a:t>
            </a:r>
            <a:r>
              <a:rPr lang="ru-RU" dirty="0"/>
              <a:t> ( </a:t>
            </a:r>
            <a:r>
              <a:rPr lang="ru-RU" dirty="0" err="1">
                <a:solidFill>
                  <a:srgbClr val="0070C0"/>
                </a:solidFill>
              </a:rPr>
              <a:t>параметри</a:t>
            </a:r>
            <a:r>
              <a:rPr lang="ru-RU" dirty="0"/>
              <a:t> </a:t>
            </a:r>
            <a:r>
              <a:rPr lang="en-US" dirty="0"/>
              <a:t> </a:t>
            </a:r>
            <a:r>
              <a:rPr lang="ru-RU" dirty="0"/>
              <a:t>)</a:t>
            </a:r>
            <a:r>
              <a:rPr lang="en-US" dirty="0"/>
              <a:t> {</a:t>
            </a:r>
          </a:p>
          <a:p>
            <a:r>
              <a:rPr lang="en-US" dirty="0"/>
              <a:t> 	/</a:t>
            </a:r>
            <a:r>
              <a:rPr lang="ru-RU" dirty="0"/>
              <a:t> </a:t>
            </a:r>
            <a:r>
              <a:rPr lang="en-US" dirty="0"/>
              <a:t>*</a:t>
            </a:r>
            <a:r>
              <a:rPr lang="ru-RU" dirty="0"/>
              <a:t>  код  </a:t>
            </a:r>
            <a:r>
              <a:rPr lang="ru-RU" dirty="0" err="1"/>
              <a:t>функцхї</a:t>
            </a:r>
            <a:r>
              <a:rPr lang="ru-RU" dirty="0"/>
              <a:t>  </a:t>
            </a:r>
            <a:r>
              <a:rPr lang="en-US" dirty="0"/>
              <a:t>*/      </a:t>
            </a:r>
          </a:p>
          <a:p>
            <a:r>
              <a:rPr lang="en-US" dirty="0"/>
              <a:t>}</a:t>
            </a:r>
            <a:endParaRPr lang="ru-RU" dirty="0"/>
          </a:p>
        </p:txBody>
      </p:sp>
      <p:cxnSp>
        <p:nvCxnSpPr>
          <p:cNvPr id="21" name="Прямая со стрелкой 20"/>
          <p:cNvCxnSpPr/>
          <p:nvPr/>
        </p:nvCxnSpPr>
        <p:spPr>
          <a:xfrm flipV="1">
            <a:off x="2771800" y="980728"/>
            <a:ext cx="2304256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018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107504" y="188640"/>
            <a:ext cx="8928992" cy="923330"/>
          </a:xfrm>
          <a:prstGeom prst="rect">
            <a:avLst/>
          </a:prstGeom>
          <a:solidFill>
            <a:schemeClr val="bg2">
              <a:alpha val="8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В </a:t>
            </a:r>
            <a:r>
              <a:rPr lang="ru-RU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ES6+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ru-RU" b="1" dirty="0" err="1">
                <a:latin typeface="Courier New" pitchFamily="49" charset="0"/>
                <a:cs typeface="Courier New" pitchFamily="49" charset="0"/>
              </a:rPr>
              <a:t>Змінну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можна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оголошувати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через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ключові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слова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var, </a:t>
            </a:r>
            <a:r>
              <a:rPr lang="ru-RU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endParaRPr lang="uk-UA" b="1" dirty="0">
              <a:latin typeface="Courier New" pitchFamily="49" charset="0"/>
              <a:cs typeface="Courier New" pitchFamily="49" charset="0"/>
            </a:endParaRPr>
          </a:p>
          <a:p>
            <a:r>
              <a:rPr lang="uk-UA" b="1" dirty="0">
                <a:latin typeface="Courier New" pitchFamily="49" charset="0"/>
                <a:cs typeface="Courier New" pitchFamily="49" charset="0"/>
              </a:rPr>
              <a:t>Константу </a:t>
            </a:r>
            <a:r>
              <a:rPr lang="uk-UA" b="1" dirty="0" err="1">
                <a:latin typeface="Courier New" pitchFamily="49" charset="0"/>
                <a:cs typeface="Courier New" pitchFamily="49" charset="0"/>
              </a:rPr>
              <a:t>можно</a:t>
            </a:r>
            <a:r>
              <a:rPr lang="uk-UA" b="1" dirty="0">
                <a:latin typeface="Courier New" pitchFamily="49" charset="0"/>
                <a:cs typeface="Courier New" pitchFamily="49" charset="0"/>
              </a:rPr>
              <a:t> оголошувати використовуючи ключове слово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 </a:t>
            </a:r>
            <a:endParaRPr lang="ru-RU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92704" y="1628800"/>
            <a:ext cx="8871784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var</a:t>
            </a:r>
            <a:r>
              <a:rPr lang="en-US" b="1" dirty="0"/>
              <a:t> a = 12;</a:t>
            </a:r>
          </a:p>
          <a:p>
            <a:r>
              <a:rPr lang="en-US" b="1" dirty="0"/>
              <a:t>console.log(a); </a:t>
            </a:r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// </a:t>
            </a:r>
            <a:r>
              <a:rPr lang="ru-RU" b="1" i="1" dirty="0">
                <a:solidFill>
                  <a:schemeClr val="bg1">
                    <a:lumMod val="65000"/>
                  </a:schemeClr>
                </a:solidFill>
              </a:rPr>
              <a:t>12</a:t>
            </a:r>
            <a:endParaRPr lang="en-US" b="1" i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b="1" dirty="0"/>
          </a:p>
          <a:p>
            <a:r>
              <a:rPr lang="en-US" b="1" dirty="0">
                <a:solidFill>
                  <a:srgbClr val="C00000"/>
                </a:solidFill>
              </a:rPr>
              <a:t>let</a:t>
            </a:r>
            <a:r>
              <a:rPr lang="en-US" b="1" dirty="0"/>
              <a:t> b = 22;</a:t>
            </a:r>
          </a:p>
          <a:p>
            <a:r>
              <a:rPr lang="en-US" b="1" dirty="0"/>
              <a:t>console.log(b); </a:t>
            </a:r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// 2</a:t>
            </a:r>
            <a:r>
              <a:rPr lang="ru-RU" b="1" i="1" dirty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const c = "Hello world !"; </a:t>
            </a:r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// Hello world</a:t>
            </a:r>
            <a:r>
              <a:rPr lang="en-US" b="1" dirty="0"/>
              <a:t> </a:t>
            </a:r>
          </a:p>
          <a:p>
            <a:r>
              <a:rPr lang="en-US" b="1" dirty="0"/>
              <a:t>console.log(c);</a:t>
            </a:r>
          </a:p>
        </p:txBody>
      </p:sp>
    </p:spTree>
    <p:extLst>
      <p:ext uri="{BB962C8B-B14F-4D97-AF65-F5344CB8AC3E}">
        <p14:creationId xmlns:p14="http://schemas.microsoft.com/office/powerpoint/2010/main" val="2489096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8E8933-11F0-456B-BC39-1A62EB8F4319}"/>
              </a:ext>
            </a:extLst>
          </p:cNvPr>
          <p:cNvSpPr txBox="1"/>
          <p:nvPr/>
        </p:nvSpPr>
        <p:spPr>
          <a:xfrm>
            <a:off x="107504" y="1556792"/>
            <a:ext cx="8928992" cy="283154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 </a:t>
            </a:r>
            <a:r>
              <a:rPr lang="en-US" sz="4400" b="1" dirty="0">
                <a:solidFill>
                  <a:srgbClr val="C00000"/>
                </a:solidFill>
              </a:rPr>
              <a:t>ECMAScript </a:t>
            </a:r>
          </a:p>
          <a:p>
            <a:pPr algn="ctr"/>
            <a:r>
              <a:rPr lang="en-US" sz="4400" b="1" dirty="0">
                <a:solidFill>
                  <a:srgbClr val="C00000"/>
                </a:solidFill>
              </a:rPr>
              <a:t>Data Types and Values</a:t>
            </a:r>
          </a:p>
          <a:p>
            <a:endParaRPr lang="en-US" dirty="0"/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Undefined, Null, Boolean, String, Symbol, Number,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BigInt,Object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dirty="0"/>
          </a:p>
          <a:p>
            <a:r>
              <a:rPr lang="en-US" b="1" dirty="0">
                <a:hlinkClick r:id="rId3"/>
              </a:rPr>
              <a:t>https://tc39.es/ecma262/#sec-ecmascript-data-types-and-values</a:t>
            </a:r>
            <a:r>
              <a:rPr lang="en-US" dirty="0"/>
              <a:t> </a:t>
            </a:r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137347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2416"/>
            <a:ext cx="1976823" cy="369332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Типы </a:t>
            </a:r>
            <a:r>
              <a:rPr lang="en-US" dirty="0"/>
              <a:t> </a:t>
            </a:r>
            <a:r>
              <a:rPr lang="ru-RU" dirty="0"/>
              <a:t>данных 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685781"/>
              </p:ext>
            </p:extLst>
          </p:nvPr>
        </p:nvGraphicFramePr>
        <p:xfrm>
          <a:off x="179512" y="548680"/>
          <a:ext cx="8856984" cy="594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string</a:t>
                      </a:r>
                      <a:endParaRPr lang="uk-UA" b="1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строка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uk-UA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"Hello"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Послідовність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символів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в лапках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kumimoji="0" lang="uk-UA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подвійні (</a:t>
                      </a:r>
                      <a:r>
                        <a:rPr kumimoji="0" lang="en-US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kumimoji="0" lang="ru-RU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r>
                        <a:rPr kumimoji="0" lang="ru-RU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en-US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kumimoji="0" lang="uk-UA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en-US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latinLnBrk="0" hangingPunct="1"/>
                      <a:r>
                        <a:rPr kumimoji="0" lang="en-US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ru-RU" b="1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або</a:t>
                      </a:r>
                      <a:r>
                        <a:rPr kumimoji="0" lang="ru-RU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одинарні</a:t>
                      </a:r>
                      <a:r>
                        <a:rPr kumimoji="0" lang="ru-RU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US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'</a:t>
                      </a:r>
                      <a:r>
                        <a:rPr kumimoji="0" lang="ru-RU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…'</a:t>
                      </a:r>
                      <a:r>
                        <a:rPr kumimoji="0" lang="ru-RU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>
                          <a:solidFill>
                            <a:srgbClr val="FF0000"/>
                          </a:solidFill>
                        </a:rPr>
                        <a:t>number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Число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4.34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b="1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kumimoji="0" lang="en-US" b="1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err="1"/>
                        <a:t>логічне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значення</a:t>
                      </a:r>
                      <a:endParaRPr kumimoji="0" lang="ru-RU" b="1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true 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Дані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є, але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поки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що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вони не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визначені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Як правило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це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пустий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об'єкт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undefined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невизначенний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</a:rPr>
                        <a:t> тип</a:t>
                      </a:r>
                      <a:endParaRPr kumimoji="0" lang="ru-RU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має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лише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одне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значення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undefined</a:t>
                      </a:r>
                      <a:endParaRPr lang="ru-RU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2648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BigInt</a:t>
                      </a:r>
                      <a:endParaRPr kumimoji="0" lang="ru-RU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10n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Спец</a:t>
                      </a:r>
                      <a:r>
                        <a:rPr lang="uk-UA" b="1" dirty="0" err="1">
                          <a:solidFill>
                            <a:schemeClr val="tx1"/>
                          </a:solidFill>
                        </a:rPr>
                        <a:t>ійний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числовой формат,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який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дозволяє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працювати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з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цілими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числами будь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якої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довжини</a:t>
                      </a:r>
                      <a:endParaRPr lang="ru-RU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51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object</a:t>
                      </a:r>
                      <a:endParaRPr kumimoji="0" lang="ru-RU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urier New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Symbol</a:t>
                      </a:r>
                      <a:endParaRPr kumimoji="0" lang="ru-RU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Ун</a:t>
                      </a:r>
                      <a:r>
                        <a:rPr lang="uk-UA" b="1" dirty="0">
                          <a:solidFill>
                            <a:schemeClr val="tx1"/>
                          </a:solidFill>
                        </a:rPr>
                        <a:t>і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кальний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ідентіфікатор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699792" y="6548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linkClick r:id="rId2"/>
              </a:rPr>
              <a:t>http://bit.ly/330EoJ9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2212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7902" y="41722"/>
            <a:ext cx="2461890" cy="362942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accent2"/>
                </a:solidFill>
              </a:rPr>
              <a:t>Оператор  </a:t>
            </a:r>
            <a:r>
              <a:rPr lang="en-US" b="1" dirty="0" err="1">
                <a:solidFill>
                  <a:schemeClr val="accent2"/>
                </a:solidFill>
              </a:rPr>
              <a:t>typeof</a:t>
            </a:r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902" y="503242"/>
            <a:ext cx="8510562" cy="954107"/>
          </a:xfrm>
          <a:prstGeom prst="rect">
            <a:avLst/>
          </a:prstGeom>
          <a:solidFill>
            <a:schemeClr val="bg2">
              <a:alpha val="8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 err="1"/>
              <a:t>Визначає</a:t>
            </a:r>
            <a:r>
              <a:rPr lang="ru-RU" dirty="0"/>
              <a:t> тип </a:t>
            </a:r>
            <a:r>
              <a:rPr lang="ru-RU" dirty="0" err="1"/>
              <a:t>змінної</a:t>
            </a:r>
            <a:r>
              <a:rPr lang="ru-RU" dirty="0"/>
              <a:t>. </a:t>
            </a:r>
            <a:r>
              <a:rPr lang="ru-RU" dirty="0" err="1">
                <a:solidFill>
                  <a:srgbClr val="C00000"/>
                </a:solidFill>
              </a:rPr>
              <a:t>повертає</a:t>
            </a:r>
            <a:r>
              <a:rPr lang="ru-RU" dirty="0">
                <a:solidFill>
                  <a:srgbClr val="C00000"/>
                </a:solidFill>
              </a:rPr>
              <a:t> строку !!!</a:t>
            </a:r>
            <a:r>
              <a:rPr lang="ru-RU" sz="2800" dirty="0">
                <a:solidFill>
                  <a:srgbClr val="FF0000"/>
                </a:solidFill>
              </a:rPr>
              <a:t> 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 err="1">
                <a:solidFill>
                  <a:srgbClr val="FF0000"/>
                </a:solidFill>
              </a:rPr>
              <a:t>typeof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uk-UA" sz="2800" dirty="0">
                <a:solidFill>
                  <a:srgbClr val="FF0000"/>
                </a:solidFill>
              </a:rPr>
              <a:t>і</a:t>
            </a:r>
            <a:r>
              <a:rPr lang="ru-RU" sz="2800" dirty="0">
                <a:solidFill>
                  <a:srgbClr val="FF0000"/>
                </a:solidFill>
              </a:rPr>
              <a:t>м</a:t>
            </a:r>
            <a:r>
              <a:rPr lang="en-US" sz="2800" dirty="0">
                <a:solidFill>
                  <a:srgbClr val="FF0000"/>
                </a:solidFill>
              </a:rPr>
              <a:t>’</a:t>
            </a:r>
            <a:r>
              <a:rPr lang="ru-RU" sz="2800" dirty="0">
                <a:solidFill>
                  <a:srgbClr val="FF0000"/>
                </a:solidFill>
              </a:rPr>
              <a:t>я_</a:t>
            </a:r>
            <a:r>
              <a:rPr lang="uk-UA" sz="2800" dirty="0">
                <a:solidFill>
                  <a:srgbClr val="FF0000"/>
                </a:solidFill>
              </a:rPr>
              <a:t>змінної</a:t>
            </a:r>
            <a:endParaRPr lang="ru-RU" sz="2800" dirty="0">
              <a:solidFill>
                <a:srgbClr val="FF0000"/>
              </a:solidFill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322137"/>
              </p:ext>
            </p:extLst>
          </p:nvPr>
        </p:nvGraphicFramePr>
        <p:xfrm>
          <a:off x="275591" y="1844824"/>
          <a:ext cx="8445705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8337">
                  <a:extLst>
                    <a:ext uri="{9D8B030D-6E8A-4147-A177-3AD203B41FA5}">
                      <a16:colId xmlns:a16="http://schemas.microsoft.com/office/drawing/2014/main" val="3534315629"/>
                    </a:ext>
                  </a:extLst>
                </a:gridCol>
                <a:gridCol w="4797368">
                  <a:extLst>
                    <a:ext uri="{9D8B030D-6E8A-4147-A177-3AD203B41FA5}">
                      <a16:colId xmlns:a16="http://schemas.microsoft.com/office/drawing/2014/main" val="3481556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Тип</a:t>
                      </a:r>
                      <a:r>
                        <a:rPr lang="ru-RU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uk-UA" baseline="0" dirty="0">
                          <a:solidFill>
                            <a:schemeClr val="tx1"/>
                          </a:solidFill>
                        </a:rPr>
                        <a:t>змінної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err="1">
                          <a:solidFill>
                            <a:srgbClr val="C00000"/>
                          </a:solidFill>
                        </a:rPr>
                        <a:t>typeof</a:t>
                      </a:r>
                      <a:r>
                        <a:rPr lang="ru-RU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uk-UA" baseline="0" dirty="0">
                          <a:solidFill>
                            <a:schemeClr val="tx1"/>
                          </a:solidFill>
                        </a:rPr>
                        <a:t>повертає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3186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undefined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"undefined"</a:t>
                      </a:r>
                      <a:r>
                        <a:rPr lang="en-US" b="1" dirty="0"/>
                        <a:t>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2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rgbClr val="FF0000"/>
                          </a:solidFill>
                        </a:rPr>
                        <a:t>boolean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"</a:t>
                      </a:r>
                      <a:r>
                        <a:rPr lang="en-US" b="1" dirty="0" err="1">
                          <a:solidFill>
                            <a:srgbClr val="002060"/>
                          </a:solidFill>
                        </a:rPr>
                        <a:t>boolean</a:t>
                      </a:r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"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480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string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"string"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907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number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"number"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250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ru-RU" sz="1800" b="1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uk-UA" sz="1800" b="1" dirty="0" err="1">
                          <a:solidFill>
                            <a:srgbClr val="FF0000"/>
                          </a:solidFill>
                        </a:rPr>
                        <a:t>массив</a:t>
                      </a:r>
                      <a:endParaRPr lang="uk-UA" sz="1800" b="1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uk-UA" sz="1800" b="1" dirty="0">
                          <a:solidFill>
                            <a:srgbClr val="FF0000"/>
                          </a:solidFill>
                        </a:rPr>
                        <a:t>об</a:t>
                      </a:r>
                      <a:r>
                        <a:rPr lang="ru-RU" sz="1800" b="1" dirty="0">
                          <a:solidFill>
                            <a:srgbClr val="FF0000"/>
                          </a:solidFill>
                        </a:rPr>
                        <a:t>ъ</a:t>
                      </a:r>
                      <a:r>
                        <a:rPr lang="uk-UA" sz="1800" b="1" dirty="0" err="1">
                          <a:solidFill>
                            <a:srgbClr val="FF0000"/>
                          </a:solidFill>
                        </a:rPr>
                        <a:t>ект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"object"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499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function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"function"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6304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err="1"/>
                        <a:t>неініціалізована</a:t>
                      </a:r>
                      <a:r>
                        <a:rPr lang="ru-RU" b="1" dirty="0"/>
                        <a:t> </a:t>
                      </a:r>
                      <a:r>
                        <a:rPr lang="ru-RU" b="1" dirty="0" err="1"/>
                        <a:t>змінна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5FA">
                        <a:alpha val="1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"undefined"</a:t>
                      </a:r>
                      <a:r>
                        <a:rPr lang="en-US" b="1" dirty="0"/>
                        <a:t>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5FA">
                        <a:alpha val="1882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511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err="1"/>
                        <a:t>змінна</a:t>
                      </a:r>
                      <a:r>
                        <a:rPr lang="ru-RU" b="1" dirty="0"/>
                        <a:t> яка не </a:t>
                      </a:r>
                      <a:r>
                        <a:rPr lang="ru-RU" b="1" dirty="0" err="1"/>
                        <a:t>існує</a:t>
                      </a:r>
                      <a:endParaRPr lang="ru-RU" b="1" dirty="0"/>
                    </a:p>
                    <a:p>
                      <a:r>
                        <a:rPr lang="ru-RU" b="1" dirty="0"/>
                        <a:t>(не </a:t>
                      </a:r>
                      <a:r>
                        <a:rPr lang="ru-RU" b="1" dirty="0" err="1"/>
                        <a:t>задекларовано</a:t>
                      </a:r>
                      <a:r>
                        <a:rPr lang="ru-RU" b="1" dirty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5FA">
                        <a:alpha val="1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"undefined"</a:t>
                      </a:r>
                      <a:r>
                        <a:rPr lang="en-US" b="1" dirty="0"/>
                        <a:t>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5FA">
                        <a:alpha val="1882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615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052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5836" y="107340"/>
            <a:ext cx="2952328" cy="369332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accent2"/>
                </a:solidFill>
              </a:defRPr>
            </a:lvl1pPr>
          </a:lstStyle>
          <a:p>
            <a:r>
              <a:rPr lang="ru-RU" dirty="0" err="1"/>
              <a:t>Приведення</a:t>
            </a:r>
            <a:r>
              <a:rPr lang="ru-RU" dirty="0"/>
              <a:t> </a:t>
            </a:r>
            <a:r>
              <a:rPr lang="ru-RU" dirty="0" err="1"/>
              <a:t>типів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15523" y="548680"/>
            <a:ext cx="9007594" cy="923330"/>
          </a:xfrm>
          <a:prstGeom prst="rect">
            <a:avLst/>
          </a:prstGeom>
          <a:solidFill>
            <a:srgbClr val="00B050">
              <a:alpha val="8000"/>
            </a:srgb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 err="1"/>
              <a:t>Приведення</a:t>
            </a:r>
            <a:r>
              <a:rPr lang="ru-RU" dirty="0"/>
              <a:t> </a:t>
            </a:r>
            <a:r>
              <a:rPr lang="ru-RU" dirty="0" err="1"/>
              <a:t>типів</a:t>
            </a:r>
            <a:r>
              <a:rPr lang="ru-RU" dirty="0"/>
              <a:t> </a:t>
            </a:r>
            <a:r>
              <a:rPr lang="ru-RU" dirty="0" err="1"/>
              <a:t>змінних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бути</a:t>
            </a:r>
          </a:p>
          <a:p>
            <a:r>
              <a:rPr lang="ru-RU" dirty="0"/>
              <a:t>- </a:t>
            </a:r>
            <a:r>
              <a:rPr lang="ru-RU" dirty="0" err="1"/>
              <a:t>явним</a:t>
            </a:r>
            <a:r>
              <a:rPr lang="en-US" dirty="0"/>
              <a:t> (explicit)</a:t>
            </a:r>
            <a:r>
              <a:rPr lang="ru-RU" dirty="0"/>
              <a:t> –  </a:t>
            </a:r>
            <a:r>
              <a:rPr lang="ru-RU" dirty="0" err="1"/>
              <a:t>програміст</a:t>
            </a:r>
            <a:r>
              <a:rPr lang="ru-RU" dirty="0"/>
              <a:t> сам </a:t>
            </a:r>
            <a:r>
              <a:rPr lang="ru-RU" dirty="0" err="1"/>
              <a:t>здійснює</a:t>
            </a:r>
            <a:r>
              <a:rPr lang="ru-RU" dirty="0"/>
              <a:t> </a:t>
            </a:r>
            <a:r>
              <a:rPr lang="ru-RU" dirty="0" err="1"/>
              <a:t>приведення</a:t>
            </a:r>
            <a:r>
              <a:rPr lang="ru-RU" dirty="0"/>
              <a:t> типу</a:t>
            </a:r>
          </a:p>
          <a:p>
            <a:r>
              <a:rPr lang="ru-RU" dirty="0"/>
              <a:t>- </a:t>
            </a:r>
            <a:r>
              <a:rPr lang="ru-RU" dirty="0" err="1"/>
              <a:t>неявним</a:t>
            </a:r>
            <a:r>
              <a:rPr lang="en-US" dirty="0"/>
              <a:t> (implicit)</a:t>
            </a:r>
            <a:r>
              <a:rPr lang="ru-RU" dirty="0"/>
              <a:t> – </a:t>
            </a:r>
            <a:r>
              <a:rPr lang="ru-RU" dirty="0" err="1"/>
              <a:t>приведення</a:t>
            </a:r>
            <a:r>
              <a:rPr lang="ru-RU" dirty="0"/>
              <a:t> типу  </a:t>
            </a:r>
            <a:r>
              <a:rPr lang="ru-RU" dirty="0" err="1"/>
              <a:t>здійсню</a:t>
            </a:r>
            <a:r>
              <a:rPr lang="uk-UA" dirty="0"/>
              <a:t>є</a:t>
            </a:r>
            <a:r>
              <a:rPr lang="ru-RU" dirty="0"/>
              <a:t> </a:t>
            </a:r>
            <a:r>
              <a:rPr lang="ru-RU" dirty="0" err="1"/>
              <a:t>інтерпретатор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8203" y="1772816"/>
            <a:ext cx="9007594" cy="1200329"/>
          </a:xfrm>
          <a:prstGeom prst="rect">
            <a:avLst/>
          </a:prstGeom>
          <a:solidFill>
            <a:srgbClr val="FFFF00">
              <a:alpha val="8000"/>
            </a:srgb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/>
              <a:t>В </a:t>
            </a:r>
            <a:r>
              <a:rPr lang="ru-RU" dirty="0" err="1"/>
              <a:t>ECMAScript</a:t>
            </a:r>
            <a:r>
              <a:rPr lang="ru-RU" dirty="0"/>
              <a:t> </a:t>
            </a:r>
            <a:r>
              <a:rPr lang="ru-RU" dirty="0" err="1"/>
              <a:t>існує</a:t>
            </a:r>
            <a:r>
              <a:rPr lang="ru-RU" dirty="0"/>
              <a:t> 3 </a:t>
            </a:r>
            <a:r>
              <a:rPr lang="ru-RU" dirty="0" err="1"/>
              <a:t>види</a:t>
            </a:r>
            <a:r>
              <a:rPr lang="ru-RU" dirty="0"/>
              <a:t> </a:t>
            </a:r>
            <a:r>
              <a:rPr lang="ru-RU" dirty="0" err="1"/>
              <a:t>приведень</a:t>
            </a:r>
            <a:r>
              <a:rPr lang="ru-RU" dirty="0"/>
              <a:t> типу </a:t>
            </a:r>
            <a:r>
              <a:rPr lang="ru-RU" dirty="0" err="1"/>
              <a:t>змінних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до </a:t>
            </a:r>
            <a:r>
              <a:rPr lang="ru-RU" dirty="0" err="1"/>
              <a:t>логічного</a:t>
            </a:r>
            <a:r>
              <a:rPr lang="ru-RU" dirty="0"/>
              <a:t> типу (</a:t>
            </a:r>
            <a:r>
              <a:rPr lang="ru-RU" dirty="0" err="1"/>
              <a:t>Boolean</a:t>
            </a:r>
            <a:r>
              <a:rPr lang="ru-RU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до числа (Number)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до строки (</a:t>
            </a:r>
            <a:r>
              <a:rPr lang="ru-RU" dirty="0" err="1"/>
              <a:t>String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61470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141445"/>
              </p:ext>
            </p:extLst>
          </p:nvPr>
        </p:nvGraphicFramePr>
        <p:xfrm>
          <a:off x="122452" y="3861048"/>
          <a:ext cx="893558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0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Тип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Приведется</a:t>
                      </a:r>
                      <a:r>
                        <a:rPr lang="ru-RU" baseline="0" dirty="0">
                          <a:solidFill>
                            <a:schemeClr val="tx1"/>
                          </a:solidFill>
                        </a:rPr>
                        <a:t> к 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true </a:t>
                      </a:r>
                      <a:r>
                        <a:rPr lang="ru-RU" baseline="0" dirty="0">
                          <a:solidFill>
                            <a:schemeClr val="tx1"/>
                          </a:solidFill>
                        </a:rPr>
                        <a:t>если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Приведется</a:t>
                      </a:r>
                      <a:r>
                        <a:rPr lang="ru-RU" baseline="0" dirty="0">
                          <a:solidFill>
                            <a:schemeClr val="tx1"/>
                          </a:solidFill>
                        </a:rPr>
                        <a:t> к 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false </a:t>
                      </a:r>
                      <a:r>
                        <a:rPr lang="ru-RU" baseline="0" dirty="0">
                          <a:solidFill>
                            <a:schemeClr val="tx1"/>
                          </a:solidFill>
                        </a:rPr>
                        <a:t>если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непустая строка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Пуста строка (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""   ''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число яке не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рівне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</a:rPr>
                        <a:t> 0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</a:rPr>
                        <a:t>  или </a:t>
                      </a:r>
                      <a:r>
                        <a:rPr lang="en-US" b="1" baseline="0" dirty="0" err="1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любий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n/a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5526" y="3212976"/>
            <a:ext cx="5112568" cy="369332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accent2"/>
                </a:solidFill>
              </a:defRPr>
            </a:lvl1pPr>
          </a:lstStyle>
          <a:p>
            <a:r>
              <a:rPr lang="ru-RU" dirty="0" err="1">
                <a:solidFill>
                  <a:srgbClr val="C00000"/>
                </a:solidFill>
              </a:rPr>
              <a:t>Приведення</a:t>
            </a:r>
            <a:r>
              <a:rPr lang="ru-RU" dirty="0">
                <a:solidFill>
                  <a:srgbClr val="C00000"/>
                </a:solidFill>
              </a:rPr>
              <a:t> в </a:t>
            </a:r>
            <a:r>
              <a:rPr lang="ru-RU" dirty="0" err="1">
                <a:solidFill>
                  <a:srgbClr val="C00000"/>
                </a:solidFill>
              </a:rPr>
              <a:t>логічне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значення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42C2AB-584C-116E-269D-60EDEF98895B}"/>
              </a:ext>
            </a:extLst>
          </p:cNvPr>
          <p:cNvSpPr txBox="1"/>
          <p:nvPr/>
        </p:nvSpPr>
        <p:spPr>
          <a:xfrm>
            <a:off x="107504" y="95950"/>
            <a:ext cx="2952328" cy="369332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Тип </a:t>
            </a:r>
            <a:r>
              <a:rPr lang="en-US" dirty="0"/>
              <a:t>Boolean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05A3B7-66E9-25ED-579A-A59B0B215816}"/>
              </a:ext>
            </a:extLst>
          </p:cNvPr>
          <p:cNvSpPr txBox="1"/>
          <p:nvPr/>
        </p:nvSpPr>
        <p:spPr>
          <a:xfrm>
            <a:off x="35496" y="548680"/>
            <a:ext cx="9007594" cy="1477328"/>
          </a:xfrm>
          <a:prstGeom prst="rect">
            <a:avLst/>
          </a:prstGeom>
          <a:solidFill>
            <a:srgbClr val="00B050">
              <a:alpha val="8000"/>
            </a:srgb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тільки</a:t>
            </a:r>
            <a:r>
              <a:rPr lang="ru-RU" dirty="0"/>
              <a:t> 2 </a:t>
            </a:r>
            <a:r>
              <a:rPr lang="ru-RU" dirty="0" err="1"/>
              <a:t>значення</a:t>
            </a:r>
            <a:r>
              <a:rPr lang="ru-RU" dirty="0"/>
              <a:t> - </a:t>
            </a:r>
            <a:r>
              <a:rPr lang="en-US" dirty="0">
                <a:solidFill>
                  <a:srgbClr val="C00000"/>
                </a:solidFill>
              </a:rPr>
              <a:t>true</a:t>
            </a:r>
            <a:r>
              <a:rPr lang="en-US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en-US" dirty="0">
                <a:solidFill>
                  <a:srgbClr val="C00000"/>
                </a:solidFill>
              </a:rPr>
              <a:t>false</a:t>
            </a:r>
            <a:endParaRPr lang="ru-RU" dirty="0"/>
          </a:p>
          <a:p>
            <a:r>
              <a:rPr lang="ru-RU" dirty="0" err="1"/>
              <a:t>Всі</a:t>
            </a:r>
            <a:r>
              <a:rPr lang="ru-RU" dirty="0"/>
              <a:t> типи </a:t>
            </a:r>
            <a:r>
              <a:rPr lang="ru-RU" dirty="0" err="1"/>
              <a:t>мають</a:t>
            </a:r>
            <a:r>
              <a:rPr lang="ru-RU" dirty="0"/>
              <a:t> </a:t>
            </a:r>
            <a:r>
              <a:rPr lang="en-US" dirty="0" err="1">
                <a:solidFill>
                  <a:srgbClr val="C00000"/>
                </a:solidFill>
              </a:rPr>
              <a:t>boolean</a:t>
            </a:r>
            <a:r>
              <a:rPr lang="en-US" dirty="0"/>
              <a:t> </a:t>
            </a:r>
            <a:r>
              <a:rPr lang="ru-RU" dirty="0" err="1"/>
              <a:t>еквіваленти</a:t>
            </a:r>
            <a:r>
              <a:rPr lang="ru-RU" dirty="0"/>
              <a:t>, </a:t>
            </a:r>
            <a:r>
              <a:rPr lang="ru-RU" dirty="0" err="1"/>
              <a:t>тобто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будь-</a:t>
            </a:r>
            <a:r>
              <a:rPr lang="ru-RU" dirty="0" err="1"/>
              <a:t>який</a:t>
            </a:r>
            <a:r>
              <a:rPr lang="ru-RU" dirty="0"/>
              <a:t> тип</a:t>
            </a:r>
          </a:p>
          <a:p>
            <a:r>
              <a:rPr lang="ru-RU" dirty="0"/>
              <a:t>привести до типу </a:t>
            </a:r>
            <a:r>
              <a:rPr lang="en-US" dirty="0" err="1">
                <a:solidFill>
                  <a:srgbClr val="C00000"/>
                </a:solidFill>
              </a:rPr>
              <a:t>boolean</a:t>
            </a:r>
            <a:r>
              <a:rPr lang="en-US" dirty="0"/>
              <a:t>.</a:t>
            </a:r>
          </a:p>
          <a:p>
            <a:r>
              <a:rPr lang="ru-RU" dirty="0" err="1"/>
              <a:t>Приведення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dirty="0" err="1"/>
              <a:t>явним</a:t>
            </a:r>
            <a:r>
              <a:rPr lang="ru-RU" dirty="0"/>
              <a:t> (</a:t>
            </a:r>
            <a:r>
              <a:rPr lang="en-US" dirty="0">
                <a:solidFill>
                  <a:srgbClr val="C00000"/>
                </a:solidFill>
              </a:rPr>
              <a:t>explicitly</a:t>
            </a:r>
            <a:r>
              <a:rPr lang="en-US" dirty="0"/>
              <a:t> – </a:t>
            </a:r>
            <a:r>
              <a:rPr lang="ru-RU" dirty="0"/>
              <a:t>самим </a:t>
            </a:r>
            <a:r>
              <a:rPr lang="ru-RU" dirty="0" err="1"/>
              <a:t>програмістом</a:t>
            </a:r>
            <a:r>
              <a:rPr lang="ru-RU" dirty="0"/>
              <a:t>)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неявним</a:t>
            </a:r>
            <a:r>
              <a:rPr lang="ru-RU" dirty="0"/>
              <a:t> (</a:t>
            </a:r>
            <a:r>
              <a:rPr lang="en-US" dirty="0">
                <a:solidFill>
                  <a:srgbClr val="C00000"/>
                </a:solidFill>
              </a:rPr>
              <a:t>implicitly</a:t>
            </a:r>
            <a:r>
              <a:rPr lang="en-US" dirty="0"/>
              <a:t> – </a:t>
            </a:r>
            <a:r>
              <a:rPr lang="ru-RU" dirty="0" err="1"/>
              <a:t>тобто</a:t>
            </a:r>
            <a:r>
              <a:rPr lang="ru-RU" dirty="0"/>
              <a:t> приводиться </a:t>
            </a:r>
            <a:r>
              <a:rPr lang="ru-RU" dirty="0" err="1"/>
              <a:t>інтерпретатором</a:t>
            </a:r>
            <a:r>
              <a:rPr lang="ru-RU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F13296-9D30-F01A-77B7-89C256645F9F}"/>
              </a:ext>
            </a:extLst>
          </p:cNvPr>
          <p:cNvSpPr txBox="1"/>
          <p:nvPr/>
        </p:nvSpPr>
        <p:spPr>
          <a:xfrm>
            <a:off x="100910" y="2132856"/>
            <a:ext cx="8863578" cy="923330"/>
          </a:xfrm>
          <a:prstGeom prst="rect">
            <a:avLst/>
          </a:prstGeom>
          <a:solidFill>
            <a:schemeClr val="bg2">
              <a:alpha val="8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uk-UA" dirty="0"/>
              <a:t>Явне приведення</a:t>
            </a:r>
          </a:p>
          <a:p>
            <a:r>
              <a:rPr lang="uk-UA" dirty="0"/>
              <a:t>	</a:t>
            </a:r>
            <a:r>
              <a:rPr lang="en-US" b="0" dirty="0" err="1"/>
              <a:t>var</a:t>
            </a:r>
            <a:r>
              <a:rPr lang="en-US" b="0" dirty="0"/>
              <a:t> message = “Hello world!”;</a:t>
            </a:r>
          </a:p>
          <a:p>
            <a:r>
              <a:rPr lang="uk-UA" b="0" dirty="0"/>
              <a:t>	</a:t>
            </a:r>
            <a:r>
              <a:rPr lang="en-US" b="0" dirty="0" err="1"/>
              <a:t>var</a:t>
            </a:r>
            <a:r>
              <a:rPr lang="en-US" b="0" dirty="0"/>
              <a:t> </a:t>
            </a:r>
            <a:r>
              <a:rPr lang="en-US" b="0" dirty="0" err="1"/>
              <a:t>booleanMessage</a:t>
            </a:r>
            <a:r>
              <a:rPr lang="en-US" b="0" dirty="0"/>
              <a:t> = </a:t>
            </a:r>
            <a:r>
              <a:rPr lang="en-US" dirty="0">
                <a:solidFill>
                  <a:srgbClr val="002060"/>
                </a:solidFill>
              </a:rPr>
              <a:t>Boolean</a:t>
            </a:r>
            <a:r>
              <a:rPr lang="en-US" dirty="0"/>
              <a:t>( message 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1601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1760" y="107340"/>
            <a:ext cx="4104456" cy="369332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Java Script</a:t>
            </a:r>
            <a:r>
              <a:rPr lang="ru-RU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504" y="548680"/>
            <a:ext cx="8856984" cy="1077218"/>
          </a:xfrm>
          <a:prstGeom prst="rect">
            <a:avLst/>
          </a:prstGeom>
          <a:solidFill>
            <a:srgbClr val="92D050">
              <a:alpha val="8000"/>
            </a:srgb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600" dirty="0" err="1"/>
              <a:t>Компанія</a:t>
            </a:r>
            <a:r>
              <a:rPr lang="ru-RU" sz="1600" dirty="0"/>
              <a:t> </a:t>
            </a:r>
            <a:r>
              <a:rPr lang="en-US" sz="1600" b="1" dirty="0"/>
              <a:t>Netscape Communication</a:t>
            </a:r>
            <a:r>
              <a:rPr lang="en-US" sz="1600" dirty="0"/>
              <a:t> </a:t>
            </a:r>
            <a:r>
              <a:rPr lang="ru-RU" sz="1600" dirty="0"/>
              <a:t>в 1995 </a:t>
            </a:r>
            <a:r>
              <a:rPr lang="ru-RU" sz="1600" dirty="0" err="1"/>
              <a:t>році</a:t>
            </a:r>
            <a:r>
              <a:rPr lang="ru-RU" sz="1600" dirty="0"/>
              <a:t> </a:t>
            </a:r>
            <a:r>
              <a:rPr lang="ru-RU" sz="1600" dirty="0" err="1"/>
              <a:t>розпочала</a:t>
            </a:r>
            <a:r>
              <a:rPr lang="ru-RU" sz="1600" dirty="0"/>
              <a:t> </a:t>
            </a:r>
            <a:r>
              <a:rPr lang="ru-RU" sz="1600" dirty="0" err="1"/>
              <a:t>розробку</a:t>
            </a:r>
            <a:r>
              <a:rPr lang="ru-RU" sz="1600" dirty="0"/>
              <a:t> </a:t>
            </a:r>
            <a:r>
              <a:rPr lang="ru-RU" sz="1600" dirty="0" err="1"/>
              <a:t>мови</a:t>
            </a:r>
            <a:r>
              <a:rPr lang="ru-RU" sz="1600" dirty="0"/>
              <a:t> </a:t>
            </a:r>
            <a:r>
              <a:rPr lang="en-US" sz="1600" b="1" dirty="0"/>
              <a:t>Live Script</a:t>
            </a:r>
            <a:r>
              <a:rPr lang="en-US" sz="1600" dirty="0"/>
              <a:t> </a:t>
            </a:r>
            <a:r>
              <a:rPr lang="ru-RU" sz="1600" dirty="0"/>
              <a:t>для </a:t>
            </a:r>
            <a:r>
              <a:rPr lang="ru-RU" sz="1600" dirty="0" err="1"/>
              <a:t>свого</a:t>
            </a:r>
            <a:r>
              <a:rPr lang="ru-RU" sz="1600" dirty="0"/>
              <a:t> браузера </a:t>
            </a:r>
            <a:r>
              <a:rPr lang="en-US" sz="1600" dirty="0"/>
              <a:t>Netscape Navigator 2. </a:t>
            </a:r>
            <a:r>
              <a:rPr lang="ru-RU" sz="1600" dirty="0"/>
              <a:t>До </a:t>
            </a:r>
            <a:r>
              <a:rPr lang="ru-RU" sz="1600" dirty="0" err="1"/>
              <a:t>розробки</a:t>
            </a:r>
            <a:r>
              <a:rPr lang="ru-RU" sz="1600" dirty="0"/>
              <a:t> </a:t>
            </a:r>
            <a:r>
              <a:rPr lang="ru-RU" sz="1600" dirty="0" err="1"/>
              <a:t>також</a:t>
            </a:r>
            <a:r>
              <a:rPr lang="ru-RU" sz="1600" dirty="0"/>
              <a:t> </a:t>
            </a:r>
            <a:r>
              <a:rPr lang="ru-RU" sz="1600" dirty="0" err="1"/>
              <a:t>підключилася</a:t>
            </a:r>
            <a:r>
              <a:rPr lang="ru-RU" sz="1600" dirty="0"/>
              <a:t> </a:t>
            </a:r>
            <a:r>
              <a:rPr lang="ru-RU" sz="1600" dirty="0" err="1"/>
              <a:t>компанія</a:t>
            </a:r>
            <a:r>
              <a:rPr lang="ru-RU" sz="1600" dirty="0"/>
              <a:t> </a:t>
            </a:r>
            <a:r>
              <a:rPr lang="en-US" sz="1600" b="1" dirty="0"/>
              <a:t>Sun Microsystem</a:t>
            </a:r>
            <a:r>
              <a:rPr lang="en-US" sz="1600" dirty="0"/>
              <a:t> (</a:t>
            </a:r>
            <a:r>
              <a:rPr lang="ru-RU" sz="1600" dirty="0" err="1"/>
              <a:t>розробники</a:t>
            </a:r>
            <a:r>
              <a:rPr lang="ru-RU" sz="1600" dirty="0"/>
              <a:t> </a:t>
            </a:r>
            <a:r>
              <a:rPr lang="ru-RU" sz="1600" dirty="0" err="1"/>
              <a:t>мови</a:t>
            </a:r>
            <a:r>
              <a:rPr lang="ru-RU" sz="1600" dirty="0"/>
              <a:t> </a:t>
            </a:r>
            <a:r>
              <a:rPr lang="en-US" sz="1600" dirty="0"/>
              <a:t>Java) </a:t>
            </a:r>
            <a:r>
              <a:rPr lang="ru-RU" sz="1600" dirty="0"/>
              <a:t>і коли мова </a:t>
            </a:r>
            <a:r>
              <a:rPr lang="ru-RU" sz="1600" dirty="0" err="1"/>
              <a:t>була</a:t>
            </a:r>
            <a:r>
              <a:rPr lang="ru-RU" sz="1600" dirty="0"/>
              <a:t> </a:t>
            </a:r>
            <a:r>
              <a:rPr lang="ru-RU" sz="1600" dirty="0" err="1"/>
              <a:t>розроблена</a:t>
            </a:r>
            <a:r>
              <a:rPr lang="ru-RU" sz="1600" dirty="0"/>
              <a:t> вона </a:t>
            </a:r>
            <a:r>
              <a:rPr lang="ru-RU" sz="1600" dirty="0" err="1"/>
              <a:t>була</a:t>
            </a:r>
            <a:r>
              <a:rPr lang="ru-RU" sz="1600" dirty="0"/>
              <a:t> </a:t>
            </a:r>
            <a:r>
              <a:rPr lang="ru-RU" sz="1600" dirty="0" err="1"/>
              <a:t>перейменована</a:t>
            </a:r>
            <a:r>
              <a:rPr lang="ru-RU" sz="1600" dirty="0"/>
              <a:t> на </a:t>
            </a:r>
            <a:r>
              <a:rPr lang="en-US" sz="1600" dirty="0"/>
              <a:t>JavaScript 1.0</a:t>
            </a:r>
            <a:endParaRPr lang="ru-RU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7504" y="1844824"/>
            <a:ext cx="8856984" cy="1077218"/>
          </a:xfrm>
          <a:prstGeom prst="rect">
            <a:avLst/>
          </a:prstGeom>
          <a:solidFill>
            <a:srgbClr val="00B0F0">
              <a:alpha val="8000"/>
            </a:srgb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600" dirty="0"/>
              <a:t>У 1997 </a:t>
            </a:r>
            <a:r>
              <a:rPr lang="ru-RU" sz="1600" dirty="0" err="1"/>
              <a:t>році</a:t>
            </a:r>
            <a:r>
              <a:rPr lang="ru-RU" sz="1600" dirty="0"/>
              <a:t> </a:t>
            </a:r>
            <a:r>
              <a:rPr lang="en-US" sz="1600" b="1" dirty="0"/>
              <a:t>JavaScript 1.1</a:t>
            </a:r>
            <a:r>
              <a:rPr lang="en-US" sz="1600" dirty="0"/>
              <a:t> </a:t>
            </a:r>
            <a:r>
              <a:rPr lang="ru-RU" sz="1600" dirty="0" err="1"/>
              <a:t>був</a:t>
            </a:r>
            <a:r>
              <a:rPr lang="ru-RU" sz="1600" dirty="0"/>
              <a:t> представлений в </a:t>
            </a:r>
            <a:r>
              <a:rPr lang="ru-RU" sz="1600" dirty="0" err="1"/>
              <a:t>Європейську</a:t>
            </a:r>
            <a:r>
              <a:rPr lang="ru-RU" sz="1600" dirty="0"/>
              <a:t> </a:t>
            </a:r>
            <a:r>
              <a:rPr lang="ru-RU" sz="1600" dirty="0" err="1"/>
              <a:t>комп'ютерну</a:t>
            </a:r>
            <a:r>
              <a:rPr lang="ru-RU" sz="1600" dirty="0"/>
              <a:t> </a:t>
            </a:r>
            <a:r>
              <a:rPr lang="ru-RU" sz="1600" dirty="0" err="1"/>
              <a:t>асоціацію</a:t>
            </a:r>
            <a:r>
              <a:rPr lang="ru-RU" sz="1600" dirty="0"/>
              <a:t> </a:t>
            </a:r>
            <a:r>
              <a:rPr lang="ru-RU" sz="1600" dirty="0" err="1"/>
              <a:t>виробників</a:t>
            </a:r>
            <a:r>
              <a:rPr lang="ru-RU" sz="1600" dirty="0"/>
              <a:t> </a:t>
            </a:r>
            <a:r>
              <a:rPr lang="en-US" sz="1600" b="1" dirty="0"/>
              <a:t>European Computer Manufacturers Association</a:t>
            </a:r>
            <a:r>
              <a:rPr lang="en-US" sz="1600" dirty="0"/>
              <a:t> (</a:t>
            </a:r>
            <a:r>
              <a:rPr lang="en-US" sz="1600" b="1" dirty="0">
                <a:solidFill>
                  <a:srgbClr val="C00000"/>
                </a:solidFill>
              </a:rPr>
              <a:t>ECMA</a:t>
            </a:r>
            <a:r>
              <a:rPr lang="en-US" sz="1600" dirty="0"/>
              <a:t>) </a:t>
            </a:r>
            <a:r>
              <a:rPr lang="ru-RU" sz="1600" dirty="0"/>
              <a:t>як </a:t>
            </a:r>
            <a:r>
              <a:rPr lang="ru-RU" sz="1600" dirty="0" err="1"/>
              <a:t>пропозицію</a:t>
            </a:r>
            <a:r>
              <a:rPr lang="ru-RU" sz="1600" dirty="0"/>
              <a:t> для </a:t>
            </a:r>
            <a:r>
              <a:rPr lang="ru-RU" sz="1600" dirty="0" err="1"/>
              <a:t>стандартизації</a:t>
            </a:r>
            <a:r>
              <a:rPr lang="ru-RU" sz="1600" dirty="0"/>
              <a:t> і мова </a:t>
            </a:r>
            <a:r>
              <a:rPr lang="ru-RU" sz="1600" dirty="0" err="1"/>
              <a:t>отримує</a:t>
            </a:r>
            <a:r>
              <a:rPr lang="ru-RU" sz="1600" dirty="0"/>
              <a:t> </a:t>
            </a:r>
            <a:r>
              <a:rPr lang="ru-RU" sz="1600" dirty="0" err="1"/>
              <a:t>назву</a:t>
            </a:r>
            <a:r>
              <a:rPr lang="ru-RU" sz="1600" dirty="0"/>
              <a:t> </a:t>
            </a:r>
            <a:r>
              <a:rPr lang="en-US" sz="1600" b="1" dirty="0"/>
              <a:t>ECMAScript </a:t>
            </a:r>
            <a:r>
              <a:rPr lang="ru-RU" sz="1600" dirty="0"/>
              <a:t> </a:t>
            </a:r>
            <a:r>
              <a:rPr lang="en-US" sz="1600" dirty="0"/>
              <a:t>(</a:t>
            </a:r>
            <a:r>
              <a:rPr lang="ru-RU" sz="1600" dirty="0" err="1"/>
              <a:t>читається</a:t>
            </a:r>
            <a:r>
              <a:rPr lang="ru-RU" sz="1600" dirty="0"/>
              <a:t> як </a:t>
            </a:r>
            <a:r>
              <a:rPr lang="en-US" sz="1600" b="1" i="1" dirty="0" err="1"/>
              <a:t>ek</a:t>
            </a:r>
            <a:r>
              <a:rPr lang="en-US" sz="1600" b="1" i="1" dirty="0"/>
              <a:t>-ma-script</a:t>
            </a:r>
            <a:r>
              <a:rPr lang="en-US" sz="1600" dirty="0"/>
              <a:t>)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371409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76257"/>
            <a:ext cx="2952328" cy="369332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Тип </a:t>
            </a:r>
            <a:r>
              <a:rPr lang="en-US" dirty="0"/>
              <a:t>Number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7878" y="574881"/>
            <a:ext cx="9007594" cy="1754326"/>
          </a:xfrm>
          <a:prstGeom prst="rect">
            <a:avLst/>
          </a:prstGeom>
          <a:solidFill>
            <a:srgbClr val="FFFF00">
              <a:alpha val="8000"/>
            </a:srgb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 err="1">
                <a:solidFill>
                  <a:schemeClr val="accent2"/>
                </a:solidFill>
              </a:rPr>
              <a:t>Цілі</a:t>
            </a:r>
            <a:r>
              <a:rPr lang="ru-RU" dirty="0">
                <a:solidFill>
                  <a:schemeClr val="accent2"/>
                </a:solidFill>
              </a:rPr>
              <a:t> числа</a:t>
            </a:r>
          </a:p>
          <a:p>
            <a:r>
              <a:rPr lang="en-US" dirty="0"/>
              <a:t> var digit = 34;   </a:t>
            </a:r>
            <a:r>
              <a:rPr lang="en-US" i="1" dirty="0">
                <a:solidFill>
                  <a:srgbClr val="002060"/>
                </a:solidFill>
              </a:rPr>
              <a:t>// decimal integer – </a:t>
            </a:r>
            <a:r>
              <a:rPr lang="ru-RU" i="1" dirty="0" err="1">
                <a:solidFill>
                  <a:srgbClr val="002060"/>
                </a:solidFill>
              </a:rPr>
              <a:t>десятична</a:t>
            </a:r>
            <a:r>
              <a:rPr lang="ru-RU" i="1" dirty="0">
                <a:solidFill>
                  <a:srgbClr val="002060"/>
                </a:solidFill>
              </a:rPr>
              <a:t> система</a:t>
            </a:r>
          </a:p>
          <a:p>
            <a:r>
              <a:rPr lang="ru-RU" dirty="0"/>
              <a:t> </a:t>
            </a:r>
            <a:r>
              <a:rPr lang="en-US" dirty="0"/>
              <a:t>var octal = 089;  </a:t>
            </a:r>
            <a:r>
              <a:rPr lang="en-US" i="1" dirty="0">
                <a:solidFill>
                  <a:srgbClr val="002060"/>
                </a:solidFill>
              </a:rPr>
              <a:t>// decimal octal - </a:t>
            </a:r>
            <a:r>
              <a:rPr lang="ru-RU" i="1" dirty="0">
                <a:solidFill>
                  <a:srgbClr val="002060"/>
                </a:solidFill>
              </a:rPr>
              <a:t>8-рична система </a:t>
            </a:r>
          </a:p>
          <a:p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hexNum1 = 0xFF;  </a:t>
            </a:r>
            <a:r>
              <a:rPr lang="en-US" i="1" dirty="0">
                <a:solidFill>
                  <a:srgbClr val="002060"/>
                </a:solidFill>
              </a:rPr>
              <a:t>// </a:t>
            </a:r>
            <a:r>
              <a:rPr lang="ru-RU" i="1" dirty="0">
                <a:solidFill>
                  <a:srgbClr val="002060"/>
                </a:solidFill>
              </a:rPr>
              <a:t>16-ричный (</a:t>
            </a:r>
            <a:r>
              <a:rPr lang="en-US" i="1" dirty="0">
                <a:solidFill>
                  <a:srgbClr val="002060"/>
                </a:solidFill>
              </a:rPr>
              <a:t>hexadecimal</a:t>
            </a:r>
            <a:r>
              <a:rPr lang="ru-RU" i="1" dirty="0">
                <a:solidFill>
                  <a:srgbClr val="002060"/>
                </a:solidFill>
              </a:rPr>
              <a:t>) формат</a:t>
            </a:r>
            <a:endParaRPr lang="en-US" i="1" dirty="0">
              <a:solidFill>
                <a:srgbClr val="002060"/>
              </a:solidFill>
            </a:endParaRPr>
          </a:p>
          <a:p>
            <a:r>
              <a:rPr lang="ru-RU" dirty="0">
                <a:solidFill>
                  <a:srgbClr val="00B0F0"/>
                </a:solidFill>
              </a:rPr>
              <a:t> </a:t>
            </a:r>
            <a:r>
              <a:rPr lang="en-US" dirty="0" err="1"/>
              <a:t>var</a:t>
            </a:r>
            <a:r>
              <a:rPr lang="en-US" dirty="0"/>
              <a:t> n = 3e5;</a:t>
            </a:r>
            <a:r>
              <a:rPr lang="ru-RU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  </a:t>
            </a:r>
            <a:r>
              <a:rPr lang="en-US" i="1" dirty="0">
                <a:solidFill>
                  <a:srgbClr val="002060"/>
                </a:solidFill>
              </a:rPr>
              <a:t>//  300000  -  </a:t>
            </a:r>
            <a:r>
              <a:rPr lang="ru-RU" i="1" dirty="0">
                <a:solidFill>
                  <a:srgbClr val="002060"/>
                </a:solidFill>
              </a:rPr>
              <a:t>научна система</a:t>
            </a:r>
          </a:p>
          <a:p>
            <a:r>
              <a:rPr lang="ru-RU" dirty="0"/>
              <a:t> </a:t>
            </a:r>
            <a:r>
              <a:rPr lang="en-US" dirty="0" err="1"/>
              <a:t>var</a:t>
            </a:r>
            <a:r>
              <a:rPr lang="en-US" dirty="0"/>
              <a:t> n = </a:t>
            </a:r>
            <a:r>
              <a:rPr lang="ru-RU" dirty="0"/>
              <a:t>12</a:t>
            </a:r>
            <a:r>
              <a:rPr lang="en-US" dirty="0"/>
              <a:t>e</a:t>
            </a:r>
            <a:r>
              <a:rPr lang="ru-RU" dirty="0"/>
              <a:t>-</a:t>
            </a:r>
            <a:r>
              <a:rPr lang="en-US" dirty="0"/>
              <a:t>5;</a:t>
            </a:r>
            <a:r>
              <a:rPr lang="ru-RU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  </a:t>
            </a:r>
            <a:r>
              <a:rPr lang="en-US" i="1" dirty="0">
                <a:solidFill>
                  <a:srgbClr val="002060"/>
                </a:solidFill>
              </a:rPr>
              <a:t>// 0.00012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504" y="2505670"/>
            <a:ext cx="9007594" cy="923330"/>
          </a:xfrm>
          <a:prstGeom prst="rect">
            <a:avLst/>
          </a:prstGeom>
          <a:solidFill>
            <a:schemeClr val="bg2">
              <a:alpha val="8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 err="1">
                <a:solidFill>
                  <a:schemeClr val="accent2"/>
                </a:solidFill>
              </a:rPr>
              <a:t>Дрібні</a:t>
            </a:r>
            <a:r>
              <a:rPr lang="ru-RU" dirty="0">
                <a:solidFill>
                  <a:schemeClr val="accent2"/>
                </a:solidFill>
              </a:rPr>
              <a:t> числа</a:t>
            </a:r>
          </a:p>
          <a:p>
            <a:r>
              <a:rPr lang="ru-RU" dirty="0"/>
              <a:t>  </a:t>
            </a:r>
            <a:r>
              <a:rPr lang="en-US" dirty="0" err="1"/>
              <a:t>var</a:t>
            </a:r>
            <a:r>
              <a:rPr lang="en-US" dirty="0"/>
              <a:t> floatNum1 = 1.1;</a:t>
            </a:r>
          </a:p>
          <a:p>
            <a:r>
              <a:rPr lang="ru-RU" dirty="0"/>
              <a:t>  </a:t>
            </a:r>
            <a:r>
              <a:rPr lang="en-US" dirty="0" err="1"/>
              <a:t>var</a:t>
            </a:r>
            <a:r>
              <a:rPr lang="en-US" dirty="0"/>
              <a:t> floatNum2 = 0.1;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021" y="3605464"/>
            <a:ext cx="9007594" cy="923330"/>
          </a:xfrm>
          <a:prstGeom prst="rect">
            <a:avLst/>
          </a:prstGeom>
          <a:solidFill>
            <a:schemeClr val="bg2">
              <a:alpha val="8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/>
              <a:t>Диапазон чисел 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rgbClr val="FF0000"/>
                </a:solidFill>
              </a:rPr>
              <a:t>Number.MAX_VALUE</a:t>
            </a:r>
            <a:r>
              <a:rPr lang="en-US" dirty="0"/>
              <a:t> = 1.7976931348623157e+308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Number.MIN_VALUE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= 5e-324</a:t>
            </a:r>
          </a:p>
        </p:txBody>
      </p:sp>
    </p:spTree>
    <p:extLst>
      <p:ext uri="{BB962C8B-B14F-4D97-AF65-F5344CB8AC3E}">
        <p14:creationId xmlns:p14="http://schemas.microsoft.com/office/powerpoint/2010/main" val="1427494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8413" y="378530"/>
            <a:ext cx="9000091" cy="923330"/>
          </a:xfrm>
          <a:prstGeom prst="rect">
            <a:avLst/>
          </a:prstGeom>
          <a:solidFill>
            <a:srgbClr val="FFFF00">
              <a:alpha val="8000"/>
            </a:srgb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 err="1"/>
              <a:t>Якщо</a:t>
            </a:r>
            <a:r>
              <a:rPr lang="ru-RU" dirty="0"/>
              <a:t> число (результат </a:t>
            </a:r>
            <a:r>
              <a:rPr lang="ru-RU" dirty="0" err="1"/>
              <a:t>операції</a:t>
            </a:r>
            <a:r>
              <a:rPr lang="ru-RU" dirty="0"/>
              <a:t> з числом) </a:t>
            </a:r>
            <a:r>
              <a:rPr lang="ru-RU" dirty="0" err="1"/>
              <a:t>перевищує</a:t>
            </a:r>
            <a:r>
              <a:rPr lang="ru-RU" dirty="0"/>
              <a:t> заданий </a:t>
            </a:r>
            <a:r>
              <a:rPr lang="ru-RU" dirty="0" err="1"/>
              <a:t>діапазон</a:t>
            </a:r>
            <a:r>
              <a:rPr lang="ru-RU" dirty="0"/>
              <a:t>, </a:t>
            </a:r>
            <a:r>
              <a:rPr lang="ru-RU" dirty="0" err="1"/>
              <a:t>йому</a:t>
            </a:r>
            <a:r>
              <a:rPr lang="ru-RU" dirty="0"/>
              <a:t> </a:t>
            </a:r>
            <a:r>
              <a:rPr lang="ru-RU" dirty="0" err="1"/>
              <a:t>надається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endParaRPr lang="ru-RU" dirty="0"/>
          </a:p>
          <a:p>
            <a:r>
              <a:rPr lang="en-US" dirty="0">
                <a:solidFill>
                  <a:srgbClr val="00B050"/>
                </a:solidFill>
              </a:rPr>
              <a:t>Infinity </a:t>
            </a:r>
            <a:r>
              <a:rPr lang="en-US" dirty="0">
                <a:solidFill>
                  <a:srgbClr val="002060"/>
                </a:solidFill>
              </a:rPr>
              <a:t>[</a:t>
            </a:r>
            <a:r>
              <a:rPr lang="en-US" dirty="0" err="1">
                <a:solidFill>
                  <a:srgbClr val="002060"/>
                </a:solidFill>
              </a:rPr>
              <a:t>in′finiti</a:t>
            </a:r>
            <a:r>
              <a:rPr lang="en-US" dirty="0">
                <a:solidFill>
                  <a:srgbClr val="002060"/>
                </a:solidFill>
              </a:rPr>
              <a:t>] </a:t>
            </a:r>
            <a:r>
              <a:rPr lang="en-US" dirty="0">
                <a:solidFill>
                  <a:srgbClr val="3756F2"/>
                </a:solidFill>
              </a:rPr>
              <a:t>- </a:t>
            </a:r>
            <a:r>
              <a:rPr lang="ru-RU" dirty="0" err="1">
                <a:solidFill>
                  <a:srgbClr val="3756F2"/>
                </a:solidFill>
              </a:rPr>
              <a:t>нескінченність</a:t>
            </a:r>
            <a:endParaRPr lang="en-US" dirty="0">
              <a:solidFill>
                <a:srgbClr val="3756F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910" y="1484784"/>
            <a:ext cx="9007594" cy="1477328"/>
          </a:xfrm>
          <a:prstGeom prst="rect">
            <a:avLst/>
          </a:prstGeom>
          <a:solidFill>
            <a:schemeClr val="bg2">
              <a:alpha val="8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console.log(</a:t>
            </a:r>
            <a:r>
              <a:rPr lang="ru-RU" dirty="0"/>
              <a:t>1</a:t>
            </a:r>
            <a:r>
              <a:rPr lang="en-US" dirty="0"/>
              <a:t>/</a:t>
            </a:r>
            <a:r>
              <a:rPr lang="ru-RU" dirty="0"/>
              <a:t>0</a:t>
            </a:r>
            <a:r>
              <a:rPr lang="en-US" dirty="0"/>
              <a:t>)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//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Поділ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на 0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це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нескінченність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Infinity </a:t>
            </a:r>
            <a:endParaRPr lang="ru-RU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/>
              <a:t>console.log(Infinity &gt; 1234)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// Infinity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більше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будь-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якого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числа</a:t>
            </a:r>
          </a:p>
          <a:p>
            <a:endParaRPr lang="uk-UA" dirty="0">
              <a:solidFill>
                <a:srgbClr val="002060"/>
              </a:solidFill>
            </a:endParaRPr>
          </a:p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Додавання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до Infinity не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змінює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її</a:t>
            </a:r>
            <a:endParaRPr lang="ru-RU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en-US" dirty="0"/>
              <a:t>console.log(Infinity </a:t>
            </a:r>
            <a:r>
              <a:rPr lang="uk-UA" dirty="0"/>
              <a:t>+ 33 == </a:t>
            </a:r>
            <a:r>
              <a:rPr lang="en-US" dirty="0"/>
              <a:t>Infinity)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57634" y="33396"/>
            <a:ext cx="1872208" cy="299260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Infinity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413" y="3177898"/>
            <a:ext cx="9000091" cy="2339102"/>
          </a:xfrm>
          <a:prstGeom prst="rect">
            <a:avLst/>
          </a:prstGeom>
          <a:solidFill>
            <a:srgbClr val="FFFF00">
              <a:alpha val="8000"/>
            </a:srgb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/>
              <a:t>Для </a:t>
            </a:r>
            <a:r>
              <a:rPr lang="ru-RU" dirty="0" err="1"/>
              <a:t>визначення</a:t>
            </a:r>
            <a:r>
              <a:rPr lang="ru-RU" dirty="0"/>
              <a:t> </a:t>
            </a:r>
            <a:r>
              <a:rPr lang="ru-RU" dirty="0" err="1"/>
              <a:t>чи</a:t>
            </a:r>
            <a:r>
              <a:rPr lang="ru-RU" dirty="0"/>
              <a:t> входить число до </a:t>
            </a:r>
            <a:r>
              <a:rPr lang="ru-RU" dirty="0" err="1"/>
              <a:t>необхідного</a:t>
            </a:r>
            <a:r>
              <a:rPr lang="ru-RU" dirty="0"/>
              <a:t> </a:t>
            </a:r>
            <a:r>
              <a:rPr lang="ru-RU" dirty="0" err="1"/>
              <a:t>діапазону</a:t>
            </a:r>
            <a:r>
              <a:rPr lang="ru-RU" dirty="0"/>
              <a:t> і </a:t>
            </a:r>
            <a:r>
              <a:rPr lang="ru-RU" dirty="0" err="1"/>
              <a:t>це</a:t>
            </a:r>
            <a:r>
              <a:rPr lang="ru-RU" dirty="0"/>
              <a:t> число не </a:t>
            </a:r>
            <a:r>
              <a:rPr lang="ru-RU" dirty="0" err="1"/>
              <a:t>NaN</a:t>
            </a:r>
            <a:r>
              <a:rPr lang="ru-RU" dirty="0"/>
              <a:t> </a:t>
            </a:r>
            <a:r>
              <a:rPr lang="ru-RU" dirty="0" err="1"/>
              <a:t>використовується</a:t>
            </a:r>
            <a:r>
              <a:rPr lang="ru-RU" dirty="0"/>
              <a:t> </a:t>
            </a:r>
            <a:r>
              <a:rPr lang="ru-RU" dirty="0" err="1"/>
              <a:t>функція</a:t>
            </a:r>
            <a:endParaRPr lang="ru-RU" dirty="0"/>
          </a:p>
          <a:p>
            <a:endParaRPr lang="ru-RU" dirty="0"/>
          </a:p>
          <a:p>
            <a:r>
              <a:rPr lang="ru-RU" dirty="0"/>
              <a:t>   </a:t>
            </a:r>
            <a:r>
              <a:rPr lang="en-US" sz="2000" dirty="0" err="1">
                <a:solidFill>
                  <a:srgbClr val="C00000"/>
                </a:solidFill>
              </a:rPr>
              <a:t>isFinite</a:t>
            </a:r>
            <a:r>
              <a:rPr lang="en-US" sz="2000" dirty="0">
                <a:solidFill>
                  <a:srgbClr val="C00000"/>
                </a:solidFill>
              </a:rPr>
              <a:t>(</a:t>
            </a:r>
            <a:r>
              <a:rPr lang="ru-RU" sz="2000" dirty="0">
                <a:solidFill>
                  <a:srgbClr val="C00000"/>
                </a:solidFill>
              </a:rPr>
              <a:t>число</a:t>
            </a:r>
            <a:r>
              <a:rPr lang="en-US" sz="2000" dirty="0">
                <a:solidFill>
                  <a:srgbClr val="C00000"/>
                </a:solidFill>
              </a:rPr>
              <a:t>)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– </a:t>
            </a:r>
            <a:r>
              <a:rPr lang="ru-RU" dirty="0" err="1"/>
              <a:t>повертає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true  </a:t>
            </a:r>
            <a:r>
              <a:rPr lang="ru-RU" dirty="0"/>
              <a:t>или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false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  </a:t>
            </a:r>
            <a:endParaRPr lang="ru-RU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   ['</a:t>
            </a:r>
            <a:r>
              <a:rPr lang="en-US" dirty="0" err="1">
                <a:solidFill>
                  <a:srgbClr val="002060"/>
                </a:solidFill>
              </a:rPr>
              <a:t>fainait</a:t>
            </a:r>
            <a:r>
              <a:rPr lang="en-US" dirty="0">
                <a:solidFill>
                  <a:srgbClr val="002060"/>
                </a:solidFill>
              </a:rPr>
              <a:t>]</a:t>
            </a:r>
          </a:p>
          <a:p>
            <a:r>
              <a:rPr lang="ru-RU" dirty="0">
                <a:solidFill>
                  <a:srgbClr val="FF0000"/>
                </a:solidFill>
              </a:rPr>
              <a:t>   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ru-RU" dirty="0" err="1">
                <a:solidFill>
                  <a:srgbClr val="002060"/>
                </a:solidFill>
              </a:rPr>
              <a:t>Функція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перетворює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переданий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їй</a:t>
            </a:r>
            <a:r>
              <a:rPr lang="ru-RU" dirty="0">
                <a:solidFill>
                  <a:srgbClr val="002060"/>
                </a:solidFill>
              </a:rPr>
              <a:t> аргумент на число і </a:t>
            </a:r>
            <a:r>
              <a:rPr lang="ru-RU" dirty="0" err="1">
                <a:solidFill>
                  <a:srgbClr val="002060"/>
                </a:solidFill>
              </a:rPr>
              <a:t>повертає</a:t>
            </a:r>
            <a:endParaRPr lang="ru-RU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true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якщо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це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uk-UA" dirty="0">
                <a:solidFill>
                  <a:srgbClr val="002060"/>
                </a:solidFill>
              </a:rPr>
              <a:t>число </a:t>
            </a:r>
            <a:r>
              <a:rPr lang="uk-UA" dirty="0">
                <a:solidFill>
                  <a:srgbClr val="0070C0"/>
                </a:solidFill>
              </a:rPr>
              <a:t>не </a:t>
            </a:r>
            <a:r>
              <a:rPr lang="en-US" dirty="0" err="1">
                <a:solidFill>
                  <a:srgbClr val="0070C0"/>
                </a:solidFill>
              </a:rPr>
              <a:t>NaN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ru-RU" dirty="0">
                <a:solidFill>
                  <a:srgbClr val="0070C0"/>
                </a:solidFill>
              </a:rPr>
              <a:t>не </a:t>
            </a:r>
            <a:r>
              <a:rPr lang="en-US" dirty="0">
                <a:solidFill>
                  <a:srgbClr val="0070C0"/>
                </a:solidFill>
              </a:rPr>
              <a:t>Infinity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ru-RU" dirty="0">
                <a:solidFill>
                  <a:srgbClr val="0070C0"/>
                </a:solidFill>
              </a:rPr>
              <a:t>не </a:t>
            </a:r>
            <a:r>
              <a:rPr lang="en-US" dirty="0">
                <a:solidFill>
                  <a:srgbClr val="0070C0"/>
                </a:solidFill>
              </a:rPr>
              <a:t>-Infinity</a:t>
            </a:r>
            <a:endParaRPr lang="ru-R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54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27684" y="48429"/>
            <a:ext cx="5688632" cy="299260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Приклади використання функції </a:t>
            </a:r>
            <a:r>
              <a:rPr lang="en-US" dirty="0" err="1">
                <a:solidFill>
                  <a:srgbClr val="C00000"/>
                </a:solidFill>
              </a:rPr>
              <a:t>isFinite</a:t>
            </a:r>
            <a:r>
              <a:rPr lang="uk-UA" dirty="0">
                <a:solidFill>
                  <a:srgbClr val="0070C0"/>
                </a:solidFill>
              </a:rPr>
              <a:t>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620688"/>
            <a:ext cx="8824277" cy="2031325"/>
          </a:xfrm>
          <a:prstGeom prst="rect">
            <a:avLst/>
          </a:prstGeom>
          <a:solidFill>
            <a:schemeClr val="bg2">
              <a:alpha val="8000"/>
            </a:schemeClr>
          </a:solidFill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 err="1">
                <a:solidFill>
                  <a:srgbClr val="C00000"/>
                </a:solidFill>
              </a:rPr>
              <a:t>const</a:t>
            </a:r>
            <a:r>
              <a:rPr lang="en-US" dirty="0">
                <a:solidFill>
                  <a:srgbClr val="C00000"/>
                </a:solidFill>
              </a:rPr>
              <a:t> a = 5 * '</a:t>
            </a:r>
            <a:r>
              <a:rPr lang="en-US" dirty="0" err="1">
                <a:solidFill>
                  <a:srgbClr val="C00000"/>
                </a:solidFill>
              </a:rPr>
              <a:t>abc</a:t>
            </a:r>
            <a:r>
              <a:rPr lang="en-US" dirty="0">
                <a:solidFill>
                  <a:srgbClr val="C00000"/>
                </a:solidFill>
              </a:rPr>
              <a:t>';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// </a:t>
            </a:r>
            <a:r>
              <a:rPr lang="en-US" i="1" dirty="0" err="1">
                <a:solidFill>
                  <a:schemeClr val="bg1">
                    <a:lumMod val="65000"/>
                  </a:schemeClr>
                </a:solidFill>
              </a:rPr>
              <a:t>NaN</a:t>
            </a:r>
            <a:endParaRPr lang="ru-RU" i="1" dirty="0">
              <a:solidFill>
                <a:schemeClr val="bg1">
                  <a:lumMod val="65000"/>
                </a:schemeClr>
              </a:solidFill>
            </a:endParaRPr>
          </a:p>
          <a:p>
            <a:endParaRPr lang="ru-RU" dirty="0"/>
          </a:p>
          <a:p>
            <a:r>
              <a:rPr lang="en-US" dirty="0"/>
              <a:t>console.log(</a:t>
            </a:r>
            <a:r>
              <a:rPr lang="en-US" dirty="0" err="1"/>
              <a:t>isFinite</a:t>
            </a:r>
            <a:r>
              <a:rPr lang="en-US" dirty="0"/>
              <a:t>(a))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// false</a:t>
            </a:r>
          </a:p>
          <a:p>
            <a:endParaRPr lang="ru-RU" dirty="0"/>
          </a:p>
          <a:p>
            <a:r>
              <a:rPr lang="en-US" dirty="0"/>
              <a:t>console.log(1)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// true</a:t>
            </a:r>
          </a:p>
          <a:p>
            <a:endParaRPr lang="ru-RU" dirty="0"/>
          </a:p>
          <a:p>
            <a:r>
              <a:rPr lang="en-US" dirty="0"/>
              <a:t>console.log(Infinity)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// false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1086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7504" y="74538"/>
            <a:ext cx="4248472" cy="369332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 err="1">
                <a:solidFill>
                  <a:srgbClr val="002060"/>
                </a:solidFill>
              </a:rPr>
              <a:t>Значення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NaN</a:t>
            </a:r>
            <a:r>
              <a:rPr lang="en-US" dirty="0">
                <a:solidFill>
                  <a:srgbClr val="002060"/>
                </a:solidFill>
              </a:rPr>
              <a:t> – not a number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151" y="548680"/>
            <a:ext cx="9007594" cy="877163"/>
          </a:xfrm>
          <a:prstGeom prst="rect">
            <a:avLst/>
          </a:prstGeom>
          <a:solidFill>
            <a:srgbClr val="FFFF00">
              <a:alpha val="8000"/>
            </a:srgb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sz="1700" dirty="0"/>
              <a:t>Служить для того </a:t>
            </a:r>
            <a:r>
              <a:rPr lang="ru-RU" sz="1700" dirty="0" err="1"/>
              <a:t>щоб</a:t>
            </a:r>
            <a:r>
              <a:rPr lang="ru-RU" sz="1700" dirty="0"/>
              <a:t> </a:t>
            </a:r>
            <a:r>
              <a:rPr lang="ru-RU" sz="1700" dirty="0" err="1"/>
              <a:t>показати</a:t>
            </a:r>
            <a:r>
              <a:rPr lang="ru-RU" sz="1700" dirty="0"/>
              <a:t>, </a:t>
            </a:r>
            <a:r>
              <a:rPr lang="ru-RU" sz="1700" dirty="0" err="1"/>
              <a:t>що</a:t>
            </a:r>
            <a:r>
              <a:rPr lang="ru-RU" sz="1700" dirty="0"/>
              <a:t> оператор, </a:t>
            </a:r>
            <a:r>
              <a:rPr lang="ru-RU" sz="1700" dirty="0" err="1"/>
              <a:t>що</a:t>
            </a:r>
            <a:r>
              <a:rPr lang="ru-RU" sz="1700" dirty="0"/>
              <a:t> </a:t>
            </a:r>
            <a:r>
              <a:rPr lang="ru-RU" sz="1700" dirty="0" err="1"/>
              <a:t>виконує</a:t>
            </a:r>
            <a:r>
              <a:rPr lang="ru-RU" sz="1700" dirty="0"/>
              <a:t> </a:t>
            </a:r>
            <a:r>
              <a:rPr lang="ru-RU" sz="1700" dirty="0" err="1"/>
              <a:t>дію</a:t>
            </a:r>
            <a:r>
              <a:rPr lang="ru-RU" sz="1700" dirty="0"/>
              <a:t> над числами, повернув результат, </a:t>
            </a:r>
            <a:r>
              <a:rPr lang="uk-UA" sz="1700" dirty="0"/>
              <a:t>який</a:t>
            </a:r>
            <a:r>
              <a:rPr lang="ru-RU" sz="1700" dirty="0"/>
              <a:t> не є числом.</a:t>
            </a:r>
          </a:p>
          <a:p>
            <a:r>
              <a:rPr lang="ru-RU" sz="1700" dirty="0"/>
              <a:t>(</a:t>
            </a:r>
            <a:r>
              <a:rPr lang="ru-RU" sz="1700" dirty="0" err="1">
                <a:solidFill>
                  <a:schemeClr val="accent2"/>
                </a:solidFill>
              </a:rPr>
              <a:t>наприклад</a:t>
            </a:r>
            <a:r>
              <a:rPr lang="ru-RU" sz="1700" dirty="0">
                <a:solidFill>
                  <a:schemeClr val="accent2"/>
                </a:solidFill>
              </a:rPr>
              <a:t> при </a:t>
            </a:r>
            <a:r>
              <a:rPr lang="ru-RU" sz="1700" dirty="0" err="1">
                <a:solidFill>
                  <a:schemeClr val="accent2"/>
                </a:solidFill>
              </a:rPr>
              <a:t>розподілі</a:t>
            </a:r>
            <a:r>
              <a:rPr lang="ru-RU" sz="1700" dirty="0">
                <a:solidFill>
                  <a:schemeClr val="accent2"/>
                </a:solidFill>
              </a:rPr>
              <a:t> </a:t>
            </a:r>
            <a:r>
              <a:rPr lang="en-US" sz="1700" dirty="0">
                <a:solidFill>
                  <a:schemeClr val="accent2"/>
                </a:solidFill>
              </a:rPr>
              <a:t>0/</a:t>
            </a:r>
            <a:r>
              <a:rPr lang="ru-RU" sz="1700" dirty="0">
                <a:solidFill>
                  <a:schemeClr val="accent2"/>
                </a:solidFill>
              </a:rPr>
              <a:t>0</a:t>
            </a:r>
            <a:r>
              <a:rPr lang="ru-RU" sz="1700" dirty="0"/>
              <a:t>).</a:t>
            </a:r>
            <a:endParaRPr lang="uk-UA" sz="1700" dirty="0"/>
          </a:p>
        </p:txBody>
      </p:sp>
      <p:sp>
        <p:nvSpPr>
          <p:cNvPr id="13" name="TextBox 12"/>
          <p:cNvSpPr txBox="1"/>
          <p:nvPr/>
        </p:nvSpPr>
        <p:spPr>
          <a:xfrm>
            <a:off x="82151" y="1548094"/>
            <a:ext cx="9007594" cy="2308324"/>
          </a:xfrm>
          <a:prstGeom prst="rect">
            <a:avLst/>
          </a:prstGeom>
          <a:solidFill>
            <a:schemeClr val="bg2">
              <a:alpha val="8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 err="1">
                <a:solidFill>
                  <a:srgbClr val="FF0000"/>
                </a:solidFill>
              </a:rPr>
              <a:t>Особливості</a:t>
            </a:r>
            <a:endParaRPr lang="ru-RU" dirty="0">
              <a:solidFill>
                <a:srgbClr val="FF0000"/>
              </a:solidFill>
            </a:endParaRPr>
          </a:p>
          <a:p>
            <a:r>
              <a:rPr lang="ru-RU" dirty="0"/>
              <a:t>1.Будь-яка </a:t>
            </a:r>
            <a:r>
              <a:rPr lang="ru-RU" dirty="0" err="1"/>
              <a:t>операція</a:t>
            </a:r>
            <a:r>
              <a:rPr lang="ru-RU" dirty="0"/>
              <a:t> з </a:t>
            </a:r>
            <a:r>
              <a:rPr lang="en-US" dirty="0" err="1"/>
              <a:t>NaN</a:t>
            </a:r>
            <a:r>
              <a:rPr lang="en-US" dirty="0"/>
              <a:t> </a:t>
            </a:r>
            <a:r>
              <a:rPr lang="ru-RU" dirty="0" err="1"/>
              <a:t>повертає</a:t>
            </a:r>
            <a:r>
              <a:rPr lang="ru-RU" dirty="0"/>
              <a:t> результат = </a:t>
            </a:r>
            <a:r>
              <a:rPr lang="en-US" dirty="0" err="1"/>
              <a:t>NaN</a:t>
            </a:r>
            <a:r>
              <a:rPr lang="en-US" dirty="0"/>
              <a:t>.</a:t>
            </a:r>
          </a:p>
          <a:p>
            <a:r>
              <a:rPr lang="en-US" dirty="0"/>
              <a:t>2.NaN </a:t>
            </a:r>
            <a:r>
              <a:rPr lang="ru-RU" dirty="0"/>
              <a:t>не </a:t>
            </a:r>
            <a:r>
              <a:rPr lang="ru-RU" dirty="0" err="1"/>
              <a:t>дорівнює</a:t>
            </a:r>
            <a:r>
              <a:rPr lang="ru-RU" dirty="0"/>
              <a:t> </a:t>
            </a:r>
            <a:r>
              <a:rPr lang="ru-RU" dirty="0" err="1"/>
              <a:t>жодній</a:t>
            </a:r>
            <a:r>
              <a:rPr lang="ru-RU" dirty="0"/>
              <a:t> </a:t>
            </a:r>
            <a:r>
              <a:rPr lang="ru-RU" dirty="0" err="1"/>
              <a:t>величині</a:t>
            </a:r>
            <a:r>
              <a:rPr lang="ru-RU" dirty="0"/>
              <a:t>, у тому </a:t>
            </a:r>
            <a:r>
              <a:rPr lang="ru-RU" dirty="0" err="1"/>
              <a:t>числі</a:t>
            </a:r>
            <a:r>
              <a:rPr lang="ru-RU" dirty="0"/>
              <a:t> і самому </a:t>
            </a:r>
            <a:r>
              <a:rPr lang="en-US" dirty="0" err="1"/>
              <a:t>NaN</a:t>
            </a:r>
            <a:r>
              <a:rPr lang="en-US" dirty="0"/>
              <a:t>.</a:t>
            </a:r>
          </a:p>
          <a:p>
            <a:r>
              <a:rPr lang="en-US" dirty="0"/>
              <a:t>  </a:t>
            </a:r>
            <a:r>
              <a:rPr lang="ru-RU" dirty="0" err="1"/>
              <a:t>тобто</a:t>
            </a:r>
            <a:r>
              <a:rPr lang="ru-RU" dirty="0"/>
              <a:t> </a:t>
            </a:r>
          </a:p>
          <a:p>
            <a:r>
              <a:rPr lang="ru-RU" dirty="0"/>
              <a:t>     </a:t>
            </a:r>
            <a:r>
              <a:rPr lang="en-US" dirty="0">
                <a:solidFill>
                  <a:srgbClr val="C00000"/>
                </a:solidFill>
              </a:rPr>
              <a:t>alert( </a:t>
            </a:r>
            <a:r>
              <a:rPr lang="en-US" dirty="0" err="1">
                <a:solidFill>
                  <a:srgbClr val="C00000"/>
                </a:solidFill>
              </a:rPr>
              <a:t>NaN</a:t>
            </a:r>
            <a:r>
              <a:rPr lang="en-US" dirty="0">
                <a:solidFill>
                  <a:srgbClr val="C00000"/>
                </a:solidFill>
              </a:rPr>
              <a:t> == </a:t>
            </a:r>
            <a:r>
              <a:rPr lang="en-US" dirty="0" err="1">
                <a:solidFill>
                  <a:srgbClr val="C00000"/>
                </a:solidFill>
              </a:rPr>
              <a:t>NaN</a:t>
            </a:r>
            <a:r>
              <a:rPr lang="en-US" dirty="0">
                <a:solidFill>
                  <a:srgbClr val="C00000"/>
                </a:solidFill>
              </a:rPr>
              <a:t>)</a:t>
            </a:r>
            <a:r>
              <a:rPr lang="en-US" dirty="0"/>
              <a:t>;	 -&gt; false </a:t>
            </a:r>
            <a:r>
              <a:rPr lang="ru-RU" dirty="0"/>
              <a:t> </a:t>
            </a:r>
          </a:p>
          <a:p>
            <a:endParaRPr lang="ru-RU" dirty="0"/>
          </a:p>
          <a:p>
            <a:r>
              <a:rPr lang="ru-RU" dirty="0" err="1"/>
              <a:t>Функція</a:t>
            </a:r>
            <a:r>
              <a:rPr lang="ru-RU" dirty="0"/>
              <a:t> </a:t>
            </a:r>
            <a:r>
              <a:rPr lang="en-US" dirty="0" err="1">
                <a:solidFill>
                  <a:schemeClr val="accent2"/>
                </a:solidFill>
              </a:rPr>
              <a:t>isNaN</a:t>
            </a:r>
            <a:r>
              <a:rPr lang="en-US" dirty="0">
                <a:solidFill>
                  <a:schemeClr val="accent2"/>
                </a:solidFill>
              </a:rPr>
              <a:t>()</a:t>
            </a:r>
            <a:r>
              <a:rPr lang="ru-RU" dirty="0">
                <a:solidFill>
                  <a:schemeClr val="accent2"/>
                </a:solidFill>
              </a:rPr>
              <a:t> </a:t>
            </a:r>
            <a:r>
              <a:rPr lang="ru-RU" dirty="0" err="1"/>
              <a:t>приймає</a:t>
            </a:r>
            <a:r>
              <a:rPr lang="ru-RU" dirty="0"/>
              <a:t> будь-</a:t>
            </a:r>
            <a:r>
              <a:rPr lang="ru-RU" dirty="0" err="1"/>
              <a:t>який</a:t>
            </a:r>
            <a:r>
              <a:rPr lang="ru-RU" dirty="0"/>
              <a:t> тип і </a:t>
            </a:r>
            <a:r>
              <a:rPr lang="ru-RU" dirty="0" err="1"/>
              <a:t>повертає</a:t>
            </a:r>
            <a:r>
              <a:rPr lang="ru-RU" dirty="0"/>
              <a:t> </a:t>
            </a:r>
            <a:r>
              <a:rPr lang="en-US" dirty="0">
                <a:solidFill>
                  <a:srgbClr val="C00000"/>
                </a:solidFill>
              </a:rPr>
              <a:t>true</a:t>
            </a:r>
            <a:r>
              <a:rPr lang="en-US" dirty="0"/>
              <a:t> </a:t>
            </a:r>
            <a:r>
              <a:rPr lang="ru-RU" dirty="0" err="1"/>
              <a:t>якщо</a:t>
            </a:r>
            <a:r>
              <a:rPr lang="ru-RU" dirty="0"/>
              <a:t> передана величина </a:t>
            </a:r>
            <a:r>
              <a:rPr lang="en-US" dirty="0"/>
              <a:t>"</a:t>
            </a:r>
            <a:r>
              <a:rPr lang="en-US" dirty="0">
                <a:solidFill>
                  <a:srgbClr val="FF0000"/>
                </a:solidFill>
              </a:rPr>
              <a:t>not a number</a:t>
            </a:r>
            <a:r>
              <a:rPr lang="en-US" dirty="0"/>
              <a:t>", </a:t>
            </a:r>
            <a:r>
              <a:rPr lang="ru-RU" dirty="0"/>
              <a:t>і </a:t>
            </a:r>
            <a:r>
              <a:rPr lang="en-US" dirty="0">
                <a:solidFill>
                  <a:srgbClr val="C00000"/>
                </a:solidFill>
              </a:rPr>
              <a:t>false</a:t>
            </a:r>
            <a:r>
              <a:rPr lang="en-US" dirty="0"/>
              <a:t> </a:t>
            </a:r>
            <a:r>
              <a:rPr lang="ru-RU" dirty="0" err="1"/>
              <a:t>інакше</a:t>
            </a:r>
            <a:r>
              <a:rPr lang="ru-RU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504" y="3940021"/>
            <a:ext cx="9007594" cy="2585323"/>
          </a:xfrm>
          <a:prstGeom prst="rect">
            <a:avLst/>
          </a:prstGeom>
          <a:solidFill>
            <a:schemeClr val="bg2">
              <a:alpha val="8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ru-RU" dirty="0">
                <a:solidFill>
                  <a:srgbClr val="0070C0"/>
                </a:solidFill>
              </a:rPr>
              <a:t>приклад</a:t>
            </a:r>
          </a:p>
          <a:p>
            <a:r>
              <a:rPr lang="en-US" dirty="0"/>
              <a:t>let a = 5 * '</a:t>
            </a:r>
            <a:r>
              <a:rPr lang="en-US" dirty="0" err="1"/>
              <a:t>abc</a:t>
            </a:r>
            <a:r>
              <a:rPr lang="en-US" dirty="0"/>
              <a:t>';</a:t>
            </a:r>
            <a:endParaRPr lang="ru-RU" dirty="0"/>
          </a:p>
          <a:p>
            <a:r>
              <a:rPr lang="en-US" dirty="0"/>
              <a:t>console.log( </a:t>
            </a:r>
            <a:r>
              <a:rPr lang="en-US" dirty="0" err="1"/>
              <a:t>typeof</a:t>
            </a:r>
            <a:r>
              <a:rPr lang="en-US" dirty="0"/>
              <a:t> a )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// "number“</a:t>
            </a:r>
            <a:endParaRPr lang="ru-RU" dirty="0"/>
          </a:p>
          <a:p>
            <a:r>
              <a:rPr lang="en-US" dirty="0"/>
              <a:t>console.log( a );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NaN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/>
              <a:t>console.log( </a:t>
            </a:r>
            <a:r>
              <a:rPr lang="en-US" dirty="0" err="1"/>
              <a:t>isNaN</a:t>
            </a:r>
            <a:r>
              <a:rPr lang="en-US" dirty="0"/>
              <a:t>(a) );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// true</a:t>
            </a:r>
          </a:p>
          <a:p>
            <a:endParaRPr lang="en-US" dirty="0"/>
          </a:p>
          <a:p>
            <a:r>
              <a:rPr lang="ru-RU" dirty="0" err="1"/>
              <a:t>Тобто</a:t>
            </a:r>
            <a:r>
              <a:rPr lang="ru-RU" dirty="0"/>
              <a:t> </a:t>
            </a:r>
            <a:r>
              <a:rPr lang="ru-RU" dirty="0" err="1"/>
              <a:t>якщо</a:t>
            </a:r>
            <a:r>
              <a:rPr lang="ru-RU" dirty="0"/>
              <a:t> результат </a:t>
            </a:r>
            <a:r>
              <a:rPr lang="ru-RU" dirty="0" err="1"/>
              <a:t>вийшов</a:t>
            </a:r>
            <a:r>
              <a:rPr lang="ru-RU" dirty="0"/>
              <a:t> не числом, і нам </a:t>
            </a:r>
            <a:r>
              <a:rPr lang="ru-RU" dirty="0" err="1"/>
              <a:t>цей</a:t>
            </a:r>
            <a:r>
              <a:rPr lang="ru-RU" dirty="0"/>
              <a:t> результат </a:t>
            </a:r>
            <a:r>
              <a:rPr lang="ru-RU" dirty="0" err="1"/>
              <a:t>надалі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просто </a:t>
            </a:r>
            <a:r>
              <a:rPr lang="ru-RU" dirty="0" err="1"/>
              <a:t>перевіркою</a:t>
            </a:r>
            <a:r>
              <a:rPr lang="ru-RU" dirty="0"/>
              <a:t> на тип не </a:t>
            </a:r>
            <a:r>
              <a:rPr lang="ru-RU" dirty="0" err="1"/>
              <a:t>обійдешся</a:t>
            </a:r>
            <a:r>
              <a:rPr lang="ru-RU" dirty="0"/>
              <a:t>. Для </a:t>
            </a:r>
            <a:r>
              <a:rPr lang="ru-RU" dirty="0" err="1"/>
              <a:t>цього</a:t>
            </a:r>
            <a:r>
              <a:rPr lang="ru-RU" dirty="0"/>
              <a:t> служить </a:t>
            </a:r>
            <a:r>
              <a:rPr lang="ru-RU" dirty="0" err="1"/>
              <a:t>функція</a:t>
            </a:r>
            <a:r>
              <a:rPr lang="uk-UA" dirty="0"/>
              <a:t> </a:t>
            </a:r>
            <a:r>
              <a:rPr lang="en-US" dirty="0" err="1">
                <a:solidFill>
                  <a:srgbClr val="C00000"/>
                </a:solidFill>
              </a:rPr>
              <a:t>isNaN</a:t>
            </a:r>
            <a:r>
              <a:rPr lang="en-US" dirty="0">
                <a:solidFill>
                  <a:srgbClr val="C000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316846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8203" y="404664"/>
            <a:ext cx="8824277" cy="5909310"/>
          </a:xfrm>
          <a:prstGeom prst="rect">
            <a:avLst/>
          </a:prstGeom>
          <a:solidFill>
            <a:schemeClr val="bg2">
              <a:alpha val="8000"/>
            </a:schemeClr>
          </a:solidFill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 err="1">
                <a:solidFill>
                  <a:srgbClr val="C00000"/>
                </a:solidFill>
              </a:rPr>
              <a:t>const</a:t>
            </a:r>
            <a:r>
              <a:rPr lang="en-US" dirty="0">
                <a:solidFill>
                  <a:srgbClr val="C00000"/>
                </a:solidFill>
              </a:rPr>
              <a:t> a = 5 * '</a:t>
            </a:r>
            <a:r>
              <a:rPr lang="en-US" dirty="0" err="1">
                <a:solidFill>
                  <a:srgbClr val="C00000"/>
                </a:solidFill>
              </a:rPr>
              <a:t>abc</a:t>
            </a:r>
            <a:r>
              <a:rPr lang="en-US" dirty="0">
                <a:solidFill>
                  <a:srgbClr val="C00000"/>
                </a:solidFill>
              </a:rPr>
              <a:t>';</a:t>
            </a:r>
            <a:endParaRPr lang="ru-RU" dirty="0">
              <a:solidFill>
                <a:srgbClr val="C00000"/>
              </a:solidFill>
            </a:endParaRPr>
          </a:p>
          <a:p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// variant 1</a:t>
            </a:r>
          </a:p>
          <a:p>
            <a:r>
              <a:rPr lang="en-US" dirty="0"/>
              <a:t>if(</a:t>
            </a:r>
            <a:r>
              <a:rPr lang="en-US" dirty="0" err="1"/>
              <a:t>typeof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dirty="0"/>
              <a:t> === 'number' &amp;&amp; </a:t>
            </a:r>
            <a:r>
              <a:rPr lang="en-US" dirty="0" err="1"/>
              <a:t>isNaN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dirty="0"/>
              <a:t>)) {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// true</a:t>
            </a:r>
          </a:p>
          <a:p>
            <a:r>
              <a:rPr lang="en-US" dirty="0"/>
              <a:t>     ...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// variant 2</a:t>
            </a:r>
          </a:p>
          <a:p>
            <a:r>
              <a:rPr lang="en-US" dirty="0"/>
              <a:t>if( Object.is(</a:t>
            </a:r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dirty="0"/>
              <a:t>, </a:t>
            </a:r>
            <a:r>
              <a:rPr lang="en-US" dirty="0" err="1"/>
              <a:t>NaN</a:t>
            </a:r>
            <a:r>
              <a:rPr lang="en-US" dirty="0"/>
              <a:t>) ) {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// true</a:t>
            </a:r>
            <a:endParaRPr lang="en-US" dirty="0"/>
          </a:p>
          <a:p>
            <a:r>
              <a:rPr lang="en-US" dirty="0"/>
              <a:t>	...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// variant 3</a:t>
            </a:r>
          </a:p>
          <a:p>
            <a:r>
              <a:rPr lang="en-US" dirty="0"/>
              <a:t>if( </a:t>
            </a:r>
            <a:r>
              <a:rPr lang="en-US" dirty="0" err="1"/>
              <a:t>isNaN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dirty="0"/>
              <a:t>) ) {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// true</a:t>
            </a:r>
            <a:endParaRPr lang="en-US" dirty="0"/>
          </a:p>
          <a:p>
            <a:r>
              <a:rPr lang="en-US" dirty="0"/>
              <a:t>	...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// variant 4</a:t>
            </a:r>
          </a:p>
          <a:p>
            <a:r>
              <a:rPr lang="en-US" dirty="0"/>
              <a:t>if( </a:t>
            </a:r>
            <a:r>
              <a:rPr lang="en-US" dirty="0">
                <a:solidFill>
                  <a:srgbClr val="C00000"/>
                </a:solidFill>
              </a:rPr>
              <a:t>a !== a</a:t>
            </a:r>
            <a:r>
              <a:rPr lang="en-US" dirty="0"/>
              <a:t> ) {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// true</a:t>
            </a:r>
            <a:endParaRPr lang="en-US" dirty="0"/>
          </a:p>
          <a:p>
            <a:r>
              <a:rPr lang="en-US" dirty="0"/>
              <a:t>	...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2057" y="40750"/>
            <a:ext cx="5400600" cy="299260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Приклади використання функції </a:t>
            </a:r>
            <a:r>
              <a:rPr lang="en-US" dirty="0" err="1">
                <a:solidFill>
                  <a:srgbClr val="C00000"/>
                </a:solidFill>
              </a:rPr>
              <a:t>isNaN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059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496" y="476672"/>
            <a:ext cx="9007594" cy="615553"/>
          </a:xfrm>
          <a:prstGeom prst="rect">
            <a:avLst/>
          </a:prstGeom>
          <a:solidFill>
            <a:srgbClr val="00B050">
              <a:alpha val="8000"/>
            </a:srgb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sz="1700" dirty="0">
                <a:solidFill>
                  <a:schemeClr val="accent2"/>
                </a:solidFill>
              </a:rPr>
              <a:t>Number()</a:t>
            </a:r>
            <a:r>
              <a:rPr lang="en-US" sz="1700" dirty="0"/>
              <a:t> – </a:t>
            </a:r>
            <a:r>
              <a:rPr lang="ru-RU" sz="1700" dirty="0" err="1"/>
              <a:t>приведення</a:t>
            </a:r>
            <a:r>
              <a:rPr lang="ru-RU" sz="1700" dirty="0"/>
              <a:t> до </a:t>
            </a:r>
            <a:r>
              <a:rPr lang="en-US" sz="1700" dirty="0">
                <a:solidFill>
                  <a:srgbClr val="0070C0"/>
                </a:solidFill>
              </a:rPr>
              <a:t>number</a:t>
            </a:r>
            <a:r>
              <a:rPr lang="ru-RU" sz="1700" dirty="0"/>
              <a:t> будь-</a:t>
            </a:r>
            <a:r>
              <a:rPr lang="ru-RU" sz="1700" dirty="0" err="1"/>
              <a:t>якого</a:t>
            </a:r>
            <a:r>
              <a:rPr lang="ru-RU" sz="1700" dirty="0"/>
              <a:t> типу</a:t>
            </a:r>
            <a:endParaRPr lang="en-US" sz="1700" dirty="0"/>
          </a:p>
          <a:p>
            <a:r>
              <a:rPr lang="en-US" sz="1700" dirty="0" err="1">
                <a:solidFill>
                  <a:schemeClr val="accent2"/>
                </a:solidFill>
              </a:rPr>
              <a:t>parseInt</a:t>
            </a:r>
            <a:r>
              <a:rPr lang="en-US" sz="1700" dirty="0">
                <a:solidFill>
                  <a:schemeClr val="accent2"/>
                </a:solidFill>
              </a:rPr>
              <a:t>(),</a:t>
            </a:r>
            <a:r>
              <a:rPr lang="en-US" sz="1700" dirty="0" err="1">
                <a:solidFill>
                  <a:schemeClr val="accent2"/>
                </a:solidFill>
              </a:rPr>
              <a:t>parseFloat</a:t>
            </a:r>
            <a:r>
              <a:rPr lang="en-US" sz="1700" dirty="0">
                <a:solidFill>
                  <a:schemeClr val="accent2"/>
                </a:solidFill>
              </a:rPr>
              <a:t>()</a:t>
            </a:r>
            <a:r>
              <a:rPr lang="uk-UA" sz="1700" dirty="0">
                <a:solidFill>
                  <a:schemeClr val="accent2"/>
                </a:solidFill>
              </a:rPr>
              <a:t> </a:t>
            </a:r>
            <a:r>
              <a:rPr lang="en-US" sz="1700" dirty="0"/>
              <a:t>– </a:t>
            </a:r>
            <a:r>
              <a:rPr lang="ru-RU" sz="1700" dirty="0"/>
              <a:t>для </a:t>
            </a:r>
            <a:r>
              <a:rPr lang="uk-UA" sz="1700" dirty="0"/>
              <a:t>приведення </a:t>
            </a:r>
            <a:r>
              <a:rPr lang="ru-RU" sz="1700" dirty="0"/>
              <a:t>до  </a:t>
            </a:r>
            <a:r>
              <a:rPr lang="en-US" sz="1700" dirty="0">
                <a:solidFill>
                  <a:srgbClr val="0070C0"/>
                </a:solidFill>
              </a:rPr>
              <a:t>number</a:t>
            </a:r>
            <a:r>
              <a:rPr lang="en-US" sz="1700" dirty="0"/>
              <a:t> </a:t>
            </a:r>
            <a:r>
              <a:rPr lang="uk-UA" sz="1700" dirty="0"/>
              <a:t>типу </a:t>
            </a:r>
            <a:r>
              <a:rPr lang="en-US" sz="1700" dirty="0">
                <a:solidFill>
                  <a:srgbClr val="0070C0"/>
                </a:solidFill>
              </a:rPr>
              <a:t>string</a:t>
            </a:r>
            <a:r>
              <a:rPr lang="ru-RU" sz="1700" dirty="0"/>
              <a:t> </a:t>
            </a:r>
            <a:endParaRPr lang="uk-UA" sz="1700" dirty="0">
              <a:solidFill>
                <a:schemeClr val="accent2"/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967454"/>
              </p:ext>
            </p:extLst>
          </p:nvPr>
        </p:nvGraphicFramePr>
        <p:xfrm>
          <a:off x="107504" y="1268760"/>
          <a:ext cx="883230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07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Тип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uk-UA" b="1" dirty="0">
                          <a:solidFill>
                            <a:schemeClr val="tx1"/>
                          </a:solidFill>
                        </a:rPr>
                        <a:t>який передається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Тип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який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повертається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700" b="1" dirty="0" err="1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b="1">
                          <a:solidFill>
                            <a:schemeClr val="tx1"/>
                          </a:solidFill>
                        </a:rPr>
                        <a:t>true -&gt; 1     false-&gt;0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b="1" dirty="0" err="1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"10"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"000011"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"-1.23"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-1.23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"0xf"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ru-RU" sz="17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"a123"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700" b="1" dirty="0" err="1">
                          <a:solidFill>
                            <a:schemeClr val="tx1"/>
                          </a:solidFill>
                        </a:rPr>
                        <a:t>NaN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sz="1700" b="1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sz="1700" b="1" dirty="0">
                          <a:solidFill>
                            <a:srgbClr val="002060"/>
                          </a:solidFill>
                        </a:rPr>
                        <a:t>но</a:t>
                      </a:r>
                      <a:r>
                        <a:rPr lang="ru-RU" sz="1700" b="1" baseline="0" dirty="0">
                          <a:solidFill>
                            <a:srgbClr val="002060"/>
                          </a:solidFill>
                        </a:rPr>
                        <a:t> строка </a:t>
                      </a:r>
                      <a:r>
                        <a:rPr lang="en-US" sz="1700" b="1" baseline="0" dirty="0">
                          <a:solidFill>
                            <a:srgbClr val="002060"/>
                          </a:solidFill>
                        </a:rPr>
                        <a:t> "3e5" -&gt;  300000</a:t>
                      </a:r>
                      <a:endParaRPr lang="ru-RU" sz="17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""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dirty="0">
                          <a:solidFill>
                            <a:schemeClr val="accent4"/>
                          </a:solidFill>
                        </a:rPr>
                        <a:t>Number("") -&gt; 0     </a:t>
                      </a:r>
                      <a:r>
                        <a:rPr lang="en-US" sz="1700" b="1" dirty="0" err="1">
                          <a:solidFill>
                            <a:schemeClr val="accent4"/>
                          </a:solidFill>
                        </a:rPr>
                        <a:t>parseInt</a:t>
                      </a:r>
                      <a:r>
                        <a:rPr lang="en-US" sz="1700" b="1" dirty="0">
                          <a:solidFill>
                            <a:schemeClr val="accent4"/>
                          </a:solidFill>
                        </a:rPr>
                        <a:t>("") -&gt; </a:t>
                      </a:r>
                      <a:r>
                        <a:rPr lang="en-US" sz="1700" b="1" dirty="0" err="1">
                          <a:solidFill>
                            <a:schemeClr val="accent4"/>
                          </a:solidFill>
                        </a:rPr>
                        <a:t>NaN</a:t>
                      </a:r>
                      <a:endParaRPr lang="ru-RU" sz="17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15816" y="39978"/>
            <a:ext cx="3763254" cy="369332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accent2"/>
                </a:solidFill>
              </a:defRPr>
            </a:lvl1pPr>
          </a:lstStyle>
          <a:p>
            <a:r>
              <a:rPr lang="ru-RU" dirty="0">
                <a:solidFill>
                  <a:srgbClr val="C00000"/>
                </a:solidFill>
              </a:rPr>
              <a:t>2. </a:t>
            </a:r>
            <a:r>
              <a:rPr lang="ru-RU" dirty="0" err="1">
                <a:solidFill>
                  <a:srgbClr val="C00000"/>
                </a:solidFill>
              </a:rPr>
              <a:t>Приведення</a:t>
            </a:r>
            <a:r>
              <a:rPr lang="ru-RU" dirty="0">
                <a:solidFill>
                  <a:srgbClr val="C00000"/>
                </a:solidFill>
              </a:rPr>
              <a:t> до числа</a:t>
            </a:r>
          </a:p>
        </p:txBody>
      </p:sp>
    </p:spTree>
    <p:extLst>
      <p:ext uri="{BB962C8B-B14F-4D97-AF65-F5344CB8AC3E}">
        <p14:creationId xmlns:p14="http://schemas.microsoft.com/office/powerpoint/2010/main" val="538829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99595" y="44624"/>
            <a:ext cx="6728789" cy="369332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 err="1">
                <a:solidFill>
                  <a:srgbClr val="002060"/>
                </a:solidFill>
              </a:rPr>
              <a:t>Способи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перетворення</a:t>
            </a:r>
            <a:r>
              <a:rPr lang="ru-RU" dirty="0">
                <a:solidFill>
                  <a:srgbClr val="002060"/>
                </a:solidFill>
              </a:rPr>
              <a:t> з типу </a:t>
            </a:r>
            <a:r>
              <a:rPr lang="en-US" dirty="0">
                <a:solidFill>
                  <a:schemeClr val="accent2"/>
                </a:solidFill>
              </a:rPr>
              <a:t>string</a:t>
            </a:r>
            <a:r>
              <a:rPr lang="ru-RU" dirty="0">
                <a:solidFill>
                  <a:srgbClr val="002060"/>
                </a:solidFill>
              </a:rPr>
              <a:t> в тип </a:t>
            </a:r>
            <a:r>
              <a:rPr lang="en-US" dirty="0">
                <a:solidFill>
                  <a:schemeClr val="accent2"/>
                </a:solidFill>
              </a:rPr>
              <a:t>number</a:t>
            </a: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158" y="476672"/>
            <a:ext cx="9007594" cy="1015663"/>
          </a:xfrm>
          <a:prstGeom prst="rect">
            <a:avLst/>
          </a:prstGeom>
          <a:solidFill>
            <a:schemeClr val="bg2">
              <a:alpha val="8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pPr marL="342900" indent="-342900">
              <a:buAutoNum type="arabicPeriod"/>
            </a:pPr>
            <a:r>
              <a:rPr lang="ru-RU" dirty="0" err="1"/>
              <a:t>Застосувати</a:t>
            </a:r>
            <a:r>
              <a:rPr lang="ru-RU" dirty="0"/>
              <a:t> до строки будь-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арифметичний</a:t>
            </a:r>
            <a:r>
              <a:rPr lang="ru-RU" dirty="0"/>
              <a:t> оператор </a:t>
            </a:r>
          </a:p>
          <a:p>
            <a:r>
              <a:rPr lang="ru-RU" dirty="0"/>
              <a:t>  (</a:t>
            </a:r>
            <a:r>
              <a:rPr lang="ru-RU" dirty="0" err="1"/>
              <a:t>крім</a:t>
            </a:r>
            <a:r>
              <a:rPr lang="ru-RU" dirty="0"/>
              <a:t> </a:t>
            </a:r>
            <a:r>
              <a:rPr lang="ru-RU" dirty="0" err="1"/>
              <a:t>бінарного</a:t>
            </a:r>
            <a:r>
              <a:rPr lang="ru-RU" dirty="0"/>
              <a:t> оператора </a:t>
            </a:r>
            <a:r>
              <a:rPr lang="ru-RU" sz="2400" dirty="0">
                <a:solidFill>
                  <a:schemeClr val="accent2"/>
                </a:solidFill>
              </a:rPr>
              <a:t>+</a:t>
            </a:r>
            <a:r>
              <a:rPr lang="ru-RU" dirty="0"/>
              <a:t>)</a:t>
            </a:r>
            <a:endParaRPr lang="ru-RU" dirty="0">
              <a:solidFill>
                <a:schemeClr val="accent2"/>
              </a:solidFill>
            </a:endParaRPr>
          </a:p>
          <a:p>
            <a:r>
              <a:rPr lang="ru-RU" dirty="0">
                <a:solidFill>
                  <a:srgbClr val="002060"/>
                </a:solidFill>
              </a:rPr>
              <a:t>           </a:t>
            </a:r>
            <a:r>
              <a:rPr lang="en-US" dirty="0">
                <a:solidFill>
                  <a:srgbClr val="002060"/>
                </a:solidFill>
              </a:rPr>
              <a:t>let a = </a:t>
            </a:r>
            <a:r>
              <a:rPr lang="ru-RU" dirty="0">
                <a:solidFill>
                  <a:srgbClr val="002060"/>
                </a:solidFill>
              </a:rPr>
              <a:t>"12" – 0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ru-RU" dirty="0" err="1">
                <a:solidFill>
                  <a:schemeClr val="bg1">
                    <a:lumMod val="50000"/>
                  </a:schemeClr>
                </a:solidFill>
              </a:rPr>
              <a:t>зм</a:t>
            </a:r>
            <a:r>
              <a:rPr lang="uk-UA" dirty="0">
                <a:solidFill>
                  <a:schemeClr val="bg1">
                    <a:lumMod val="50000"/>
                  </a:schemeClr>
                </a:solidFill>
              </a:rPr>
              <a:t>і</a:t>
            </a:r>
            <a:r>
              <a:rPr lang="ru-RU" dirty="0" err="1">
                <a:solidFill>
                  <a:schemeClr val="bg1">
                    <a:lumMod val="50000"/>
                  </a:schemeClr>
                </a:solidFill>
              </a:rPr>
              <a:t>нна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буде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12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836" y="1555051"/>
            <a:ext cx="9007594" cy="1846659"/>
          </a:xfrm>
          <a:prstGeom prst="rect">
            <a:avLst/>
          </a:prstGeom>
          <a:solidFill>
            <a:schemeClr val="bg2">
              <a:alpha val="8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/>
              <a:t>2</a:t>
            </a:r>
            <a:r>
              <a:rPr lang="en-US" dirty="0"/>
              <a:t>. </a:t>
            </a:r>
            <a:r>
              <a:rPr lang="ru-RU" dirty="0" err="1"/>
              <a:t>Застосувати</a:t>
            </a:r>
            <a:r>
              <a:rPr lang="ru-RU" dirty="0"/>
              <a:t> до строки </a:t>
            </a:r>
            <a:r>
              <a:rPr lang="ru-RU" dirty="0" err="1"/>
              <a:t>унарний</a:t>
            </a:r>
            <a:r>
              <a:rPr lang="ru-RU" dirty="0"/>
              <a:t> оператор  </a:t>
            </a:r>
            <a:r>
              <a:rPr lang="ru-RU" sz="2400" dirty="0">
                <a:solidFill>
                  <a:schemeClr val="accent2"/>
                </a:solidFill>
              </a:rPr>
              <a:t>+</a:t>
            </a:r>
            <a:endParaRPr lang="ru-RU" dirty="0">
              <a:solidFill>
                <a:schemeClr val="accent2"/>
              </a:solidFill>
            </a:endParaRPr>
          </a:p>
          <a:p>
            <a:r>
              <a:rPr lang="ru-RU" dirty="0">
                <a:solidFill>
                  <a:srgbClr val="002060"/>
                </a:solidFill>
              </a:rPr>
              <a:t>    </a:t>
            </a:r>
            <a:r>
              <a:rPr lang="en-US" dirty="0">
                <a:solidFill>
                  <a:srgbClr val="002060"/>
                </a:solidFill>
              </a:rPr>
              <a:t>		let x = </a:t>
            </a:r>
            <a:r>
              <a:rPr lang="ru-RU" dirty="0">
                <a:solidFill>
                  <a:srgbClr val="002060"/>
                </a:solidFill>
              </a:rPr>
              <a:t>"12"</a:t>
            </a:r>
            <a:r>
              <a:rPr lang="en-US" dirty="0">
                <a:solidFill>
                  <a:srgbClr val="002060"/>
                </a:solidFill>
              </a:rPr>
              <a:t>;</a:t>
            </a:r>
            <a:r>
              <a:rPr lang="ru-RU" dirty="0">
                <a:solidFill>
                  <a:srgbClr val="002060"/>
                </a:solidFill>
              </a:rPr>
              <a:t>  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		x = +x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x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буде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12</a:t>
            </a:r>
          </a:p>
          <a:p>
            <a:r>
              <a:rPr lang="ru-RU" dirty="0">
                <a:solidFill>
                  <a:srgbClr val="C00000"/>
                </a:solidFill>
              </a:rPr>
              <a:t>!!!</a:t>
            </a:r>
            <a:r>
              <a:rPr lang="ru-RU" dirty="0"/>
              <a:t> </a:t>
            </a:r>
            <a:r>
              <a:rPr lang="ru-RU" i="1" dirty="0">
                <a:solidFill>
                  <a:schemeClr val="accent2"/>
                </a:solidFill>
              </a:rPr>
              <a:t>Але </a:t>
            </a:r>
            <a:r>
              <a:rPr lang="ru-RU" i="1" dirty="0" err="1">
                <a:solidFill>
                  <a:schemeClr val="accent2"/>
                </a:solidFill>
              </a:rPr>
              <a:t>якщо</a:t>
            </a:r>
            <a:r>
              <a:rPr lang="ru-RU" i="1" dirty="0">
                <a:solidFill>
                  <a:schemeClr val="accent2"/>
                </a:solidFill>
              </a:rPr>
              <a:t> строка не є числом – буде </a:t>
            </a:r>
            <a:r>
              <a:rPr lang="en-US" dirty="0" err="1">
                <a:solidFill>
                  <a:schemeClr val="accent2"/>
                </a:solidFill>
              </a:rPr>
              <a:t>NaN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/>
              <a:t>		</a:t>
            </a:r>
            <a:r>
              <a:rPr lang="en-US" dirty="0">
                <a:solidFill>
                  <a:srgbClr val="002060"/>
                </a:solidFill>
              </a:rPr>
              <a:t>let x = </a:t>
            </a:r>
            <a:r>
              <a:rPr lang="ru-RU" dirty="0">
                <a:solidFill>
                  <a:srgbClr val="002060"/>
                </a:solidFill>
              </a:rPr>
              <a:t>"12</a:t>
            </a:r>
            <a:r>
              <a:rPr lang="en-US" dirty="0" err="1">
                <a:solidFill>
                  <a:srgbClr val="002060"/>
                </a:solidFill>
              </a:rPr>
              <a:t>px</a:t>
            </a:r>
            <a:r>
              <a:rPr lang="ru-RU" dirty="0">
                <a:solidFill>
                  <a:srgbClr val="002060"/>
                </a:solidFill>
              </a:rPr>
              <a:t>"</a:t>
            </a:r>
            <a:r>
              <a:rPr lang="en-US" dirty="0">
                <a:solidFill>
                  <a:srgbClr val="002060"/>
                </a:solidFill>
              </a:rPr>
              <a:t>;</a:t>
            </a:r>
            <a:r>
              <a:rPr lang="ru-RU" dirty="0">
                <a:solidFill>
                  <a:srgbClr val="002060"/>
                </a:solidFill>
              </a:rPr>
              <a:t>  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		+x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буде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NaN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248" y="3526557"/>
            <a:ext cx="9007594" cy="923330"/>
          </a:xfrm>
          <a:prstGeom prst="rect">
            <a:avLst/>
          </a:prstGeom>
          <a:solidFill>
            <a:schemeClr val="bg2">
              <a:alpha val="8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3. </a:t>
            </a:r>
            <a:r>
              <a:rPr lang="en-US" dirty="0" err="1"/>
              <a:t>parseInt</a:t>
            </a:r>
            <a:r>
              <a:rPr lang="en-US" dirty="0"/>
              <a:t>()</a:t>
            </a:r>
          </a:p>
          <a:p>
            <a:r>
              <a:rPr lang="en-US" dirty="0"/>
              <a:t>	 </a:t>
            </a:r>
            <a:r>
              <a:rPr lang="en-US" dirty="0">
                <a:solidFill>
                  <a:srgbClr val="002060"/>
                </a:solidFill>
              </a:rPr>
              <a:t>let x = </a:t>
            </a:r>
            <a:r>
              <a:rPr lang="ru-RU" dirty="0">
                <a:solidFill>
                  <a:srgbClr val="002060"/>
                </a:solidFill>
              </a:rPr>
              <a:t>"12</a:t>
            </a:r>
            <a:r>
              <a:rPr lang="en-US" dirty="0" err="1">
                <a:solidFill>
                  <a:srgbClr val="002060"/>
                </a:solidFill>
              </a:rPr>
              <a:t>px</a:t>
            </a:r>
            <a:r>
              <a:rPr lang="ru-RU" dirty="0">
                <a:solidFill>
                  <a:srgbClr val="002060"/>
                </a:solidFill>
              </a:rPr>
              <a:t>"</a:t>
            </a:r>
            <a:r>
              <a:rPr lang="en-US" dirty="0">
                <a:solidFill>
                  <a:srgbClr val="002060"/>
                </a:solidFill>
              </a:rPr>
              <a:t>;</a:t>
            </a:r>
            <a:r>
              <a:rPr lang="ru-RU" dirty="0">
                <a:solidFill>
                  <a:srgbClr val="002060"/>
                </a:solidFill>
              </a:rPr>
              <a:t>  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	 </a:t>
            </a:r>
            <a:r>
              <a:rPr lang="en-US" dirty="0" err="1">
                <a:solidFill>
                  <a:srgbClr val="002060"/>
                </a:solidFill>
              </a:rPr>
              <a:t>parseInt</a:t>
            </a:r>
            <a:r>
              <a:rPr lang="en-US" dirty="0">
                <a:solidFill>
                  <a:srgbClr val="002060"/>
                </a:solidFill>
              </a:rPr>
              <a:t>(x);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буде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12</a:t>
            </a:r>
            <a:endParaRPr lang="ru-RU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1613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8203" y="188640"/>
            <a:ext cx="9007594" cy="5078313"/>
          </a:xfrm>
          <a:prstGeom prst="rect">
            <a:avLst/>
          </a:prstGeom>
          <a:solidFill>
            <a:schemeClr val="bg2">
              <a:alpha val="8000"/>
            </a:schemeClr>
          </a:solidFill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 err="1"/>
              <a:t>Приведення</a:t>
            </a:r>
            <a:r>
              <a:rPr lang="ru-RU" dirty="0"/>
              <a:t> 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en-US" dirty="0" err="1">
                <a:solidFill>
                  <a:schemeClr val="accent2"/>
                </a:solidFill>
              </a:rPr>
              <a:t>parseInt</a:t>
            </a:r>
            <a:r>
              <a:rPr lang="en-US" dirty="0">
                <a:solidFill>
                  <a:srgbClr val="0070C0"/>
                </a:solidFill>
              </a:rPr>
              <a:t>("</a:t>
            </a:r>
            <a:r>
              <a:rPr lang="uk-UA" dirty="0" err="1">
                <a:solidFill>
                  <a:srgbClr val="0070C0"/>
                </a:solidFill>
              </a:rPr>
              <a:t>строка</a:t>
            </a:r>
            <a:r>
              <a:rPr lang="ru-RU" dirty="0">
                <a:solidFill>
                  <a:srgbClr val="0070C0"/>
                </a:solidFill>
              </a:rPr>
              <a:t>" [,</a:t>
            </a:r>
            <a:r>
              <a:rPr lang="ru-RU" dirty="0" err="1">
                <a:solidFill>
                  <a:srgbClr val="0070C0"/>
                </a:solidFill>
              </a:rPr>
              <a:t>система_числення</a:t>
            </a:r>
            <a:r>
              <a:rPr lang="ru-RU" dirty="0">
                <a:solidFill>
                  <a:srgbClr val="0070C0"/>
                </a:solidFill>
              </a:rPr>
              <a:t>]</a:t>
            </a:r>
            <a:r>
              <a:rPr lang="ru-RU" dirty="0"/>
              <a:t>)</a:t>
            </a:r>
          </a:p>
          <a:p>
            <a:endParaRPr lang="ru-RU" dirty="0"/>
          </a:p>
          <a:p>
            <a:r>
              <a:rPr lang="ru-RU" dirty="0" err="1">
                <a:solidFill>
                  <a:schemeClr val="accent2"/>
                </a:solidFill>
              </a:rPr>
              <a:t>особливості</a:t>
            </a:r>
            <a:r>
              <a:rPr lang="ru-RU" dirty="0"/>
              <a:t>:</a:t>
            </a:r>
          </a:p>
          <a:p>
            <a:r>
              <a:rPr lang="ru-RU" dirty="0"/>
              <a:t> - </a:t>
            </a:r>
            <a:r>
              <a:rPr lang="ru-RU" dirty="0" err="1"/>
              <a:t>початкові</a:t>
            </a:r>
            <a:r>
              <a:rPr lang="ru-RU" dirty="0"/>
              <a:t> </a:t>
            </a:r>
            <a:r>
              <a:rPr lang="ru-RU" dirty="0" err="1"/>
              <a:t>пробіли</a:t>
            </a:r>
            <a:r>
              <a:rPr lang="ru-RU" dirty="0"/>
              <a:t> </a:t>
            </a:r>
            <a:r>
              <a:rPr lang="ru-RU" dirty="0" err="1"/>
              <a:t>ігноруються</a:t>
            </a:r>
            <a:r>
              <a:rPr lang="ru-RU" dirty="0"/>
              <a:t>;</a:t>
            </a:r>
          </a:p>
          <a:p>
            <a:r>
              <a:rPr lang="ru-RU" dirty="0"/>
              <a:t> - строка </a:t>
            </a:r>
            <a:r>
              <a:rPr lang="ru-RU" dirty="0">
                <a:solidFill>
                  <a:srgbClr val="0070C0"/>
                </a:solidFill>
              </a:rPr>
              <a:t>"1234</a:t>
            </a:r>
            <a:r>
              <a:rPr lang="en-US" dirty="0">
                <a:solidFill>
                  <a:srgbClr val="0070C0"/>
                </a:solidFill>
              </a:rPr>
              <a:t>blue" </a:t>
            </a:r>
            <a:r>
              <a:rPr lang="ru-RU" dirty="0" err="1"/>
              <a:t>повернеться</a:t>
            </a:r>
            <a:r>
              <a:rPr lang="ru-RU" dirty="0"/>
              <a:t> як число </a:t>
            </a:r>
            <a:r>
              <a:rPr lang="ru-RU" dirty="0">
                <a:solidFill>
                  <a:srgbClr val="0070C0"/>
                </a:solidFill>
              </a:rPr>
              <a:t>1234</a:t>
            </a:r>
            <a:r>
              <a:rPr lang="ru-RU" dirty="0"/>
              <a:t>;</a:t>
            </a:r>
          </a:p>
          <a:p>
            <a:r>
              <a:rPr lang="ru-RU" dirty="0"/>
              <a:t> -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спочатку</a:t>
            </a:r>
            <a:r>
              <a:rPr lang="ru-RU" dirty="0"/>
              <a:t> </a:t>
            </a:r>
            <a:r>
              <a:rPr lang="ru-RU" dirty="0" err="1"/>
              <a:t>йде</a:t>
            </a:r>
            <a:r>
              <a:rPr lang="ru-RU" dirty="0"/>
              <a:t> не цифра, не знаки </a:t>
            </a:r>
            <a:r>
              <a:rPr lang="ru-RU" dirty="0">
                <a:solidFill>
                  <a:srgbClr val="0070C0"/>
                </a:solidFill>
              </a:rPr>
              <a:t>"+"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>
                <a:solidFill>
                  <a:srgbClr val="0070C0"/>
                </a:solidFill>
              </a:rPr>
              <a:t>"-"</a:t>
            </a:r>
          </a:p>
          <a:p>
            <a:r>
              <a:rPr lang="ru-RU" dirty="0"/>
              <a:t>   </a:t>
            </a:r>
            <a:r>
              <a:rPr lang="ru-RU" dirty="0" err="1"/>
              <a:t>функція</a:t>
            </a:r>
            <a:r>
              <a:rPr lang="ru-RU" dirty="0"/>
              <a:t> </a:t>
            </a:r>
            <a:r>
              <a:rPr lang="ru-RU" dirty="0" err="1"/>
              <a:t>повертає</a:t>
            </a:r>
            <a:r>
              <a:rPr lang="ru-RU" dirty="0"/>
              <a:t> </a:t>
            </a:r>
            <a:r>
              <a:rPr lang="en-US" dirty="0" err="1">
                <a:solidFill>
                  <a:srgbClr val="0070C0"/>
                </a:solidFill>
              </a:rPr>
              <a:t>NaN</a:t>
            </a:r>
            <a:r>
              <a:rPr lang="en-US" dirty="0"/>
              <a:t>;</a:t>
            </a:r>
          </a:p>
          <a:p>
            <a:r>
              <a:rPr lang="en-US" dirty="0"/>
              <a:t> - </a:t>
            </a:r>
            <a:r>
              <a:rPr lang="ru-RU" dirty="0" err="1"/>
              <a:t>порожня</a:t>
            </a:r>
            <a:r>
              <a:rPr lang="ru-RU" dirty="0"/>
              <a:t> строка "" </a:t>
            </a:r>
            <a:r>
              <a:rPr lang="ru-RU" dirty="0" err="1"/>
              <a:t>повернеться</a:t>
            </a:r>
            <a:r>
              <a:rPr lang="ru-RU" dirty="0"/>
              <a:t> як число </a:t>
            </a:r>
            <a:r>
              <a:rPr lang="en-US" dirty="0" err="1">
                <a:solidFill>
                  <a:srgbClr val="0070C0"/>
                </a:solidFill>
              </a:rPr>
              <a:t>NaN</a:t>
            </a:r>
            <a:r>
              <a:rPr lang="en-US" dirty="0"/>
              <a:t>;</a:t>
            </a:r>
          </a:p>
          <a:p>
            <a:r>
              <a:rPr lang="en-US" dirty="0"/>
              <a:t> - </a:t>
            </a:r>
            <a:r>
              <a:rPr lang="uk-UA" dirty="0" err="1"/>
              <a:t>строка</a:t>
            </a:r>
            <a:r>
              <a:rPr lang="ru-RU" dirty="0"/>
              <a:t> типу "</a:t>
            </a:r>
            <a:r>
              <a:rPr lang="en-US" dirty="0"/>
              <a:t>t123" </a:t>
            </a:r>
            <a:r>
              <a:rPr lang="ru-RU" dirty="0" err="1"/>
              <a:t>повернеться</a:t>
            </a:r>
            <a:r>
              <a:rPr lang="ru-RU" dirty="0"/>
              <a:t> як число </a:t>
            </a:r>
            <a:r>
              <a:rPr lang="en-US" dirty="0" err="1">
                <a:solidFill>
                  <a:srgbClr val="0070C0"/>
                </a:solidFill>
              </a:rPr>
              <a:t>NaN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  <a:p>
            <a:r>
              <a:rPr lang="ru-RU" dirty="0" err="1"/>
              <a:t>Необов'язковий</a:t>
            </a:r>
            <a:r>
              <a:rPr lang="ru-RU" dirty="0"/>
              <a:t> аргумент </a:t>
            </a:r>
            <a:r>
              <a:rPr lang="ru-RU" dirty="0">
                <a:solidFill>
                  <a:srgbClr val="C00000"/>
                </a:solidFill>
              </a:rPr>
              <a:t>[</a:t>
            </a:r>
            <a:r>
              <a:rPr lang="ru-RU" dirty="0" err="1">
                <a:solidFill>
                  <a:srgbClr val="C00000"/>
                </a:solidFill>
              </a:rPr>
              <a:t>система_числения</a:t>
            </a:r>
            <a:r>
              <a:rPr lang="ru-RU" dirty="0">
                <a:solidFill>
                  <a:srgbClr val="C00000"/>
                </a:solidFill>
              </a:rPr>
              <a:t>]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уточнювати</a:t>
            </a:r>
            <a:endParaRPr lang="ru-RU" dirty="0"/>
          </a:p>
          <a:p>
            <a:r>
              <a:rPr lang="ru-RU" dirty="0"/>
              <a:t>в </a:t>
            </a:r>
            <a:r>
              <a:rPr lang="ru-RU" dirty="0" err="1"/>
              <a:t>якій</a:t>
            </a:r>
            <a:r>
              <a:rPr lang="ru-RU" dirty="0"/>
              <a:t> </a:t>
            </a:r>
            <a:r>
              <a:rPr lang="ru-RU" dirty="0" err="1"/>
              <a:t>системі</a:t>
            </a:r>
            <a:r>
              <a:rPr lang="ru-RU" dirty="0"/>
              <a:t> </a:t>
            </a:r>
            <a:r>
              <a:rPr lang="ru-RU" dirty="0" err="1"/>
              <a:t>обчислення</a:t>
            </a:r>
            <a:r>
              <a:rPr lang="ru-RU" dirty="0"/>
              <a:t> ми </a:t>
            </a:r>
            <a:r>
              <a:rPr lang="ru-RU" dirty="0" err="1"/>
              <a:t>вказуємо</a:t>
            </a:r>
            <a:r>
              <a:rPr lang="ru-RU" dirty="0"/>
              <a:t> </a:t>
            </a:r>
            <a:r>
              <a:rPr lang="ru-RU" dirty="0" err="1"/>
              <a:t>вхідне</a:t>
            </a:r>
            <a:r>
              <a:rPr lang="ru-RU" dirty="0"/>
              <a:t> число</a:t>
            </a:r>
          </a:p>
          <a:p>
            <a:pPr lvl="1"/>
            <a:endParaRPr lang="uk-UA" b="1" dirty="0">
              <a:solidFill>
                <a:srgbClr val="002060"/>
              </a:solidFill>
            </a:endParaRP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let num1 = </a:t>
            </a:r>
            <a:r>
              <a:rPr lang="en-US" b="1" dirty="0" err="1">
                <a:solidFill>
                  <a:srgbClr val="002060"/>
                </a:solidFill>
              </a:rPr>
              <a:t>parseInt</a:t>
            </a:r>
            <a:r>
              <a:rPr lang="en-US" b="1" dirty="0">
                <a:solidFill>
                  <a:srgbClr val="002060"/>
                </a:solidFill>
              </a:rPr>
              <a:t>(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002060"/>
                </a:solidFill>
              </a:rPr>
              <a:t>111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002060"/>
                </a:solidFill>
              </a:rPr>
              <a:t>, 2); </a:t>
            </a:r>
            <a:r>
              <a:rPr lang="en-US" b="1" dirty="0"/>
              <a:t>// 7</a:t>
            </a:r>
            <a:endParaRPr lang="ru-RU" b="1" dirty="0"/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let num2 = </a:t>
            </a:r>
            <a:r>
              <a:rPr lang="en-US" b="1" dirty="0" err="1">
                <a:solidFill>
                  <a:srgbClr val="002060"/>
                </a:solidFill>
              </a:rPr>
              <a:t>parseInt</a:t>
            </a:r>
            <a:r>
              <a:rPr lang="en-US" b="1" dirty="0">
                <a:solidFill>
                  <a:srgbClr val="002060"/>
                </a:solidFill>
              </a:rPr>
              <a:t>("10", 8);  </a:t>
            </a:r>
            <a:r>
              <a:rPr lang="en-US" b="1" dirty="0"/>
              <a:t>// 8</a:t>
            </a:r>
            <a:endParaRPr lang="ru-RU" b="1" dirty="0"/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let num3 = </a:t>
            </a:r>
            <a:r>
              <a:rPr lang="en-US" b="1" dirty="0" err="1">
                <a:solidFill>
                  <a:srgbClr val="002060"/>
                </a:solidFill>
              </a:rPr>
              <a:t>parseInt</a:t>
            </a:r>
            <a:r>
              <a:rPr lang="en-US" b="1" dirty="0">
                <a:solidFill>
                  <a:srgbClr val="002060"/>
                </a:solidFill>
              </a:rPr>
              <a:t>("10", 10); </a:t>
            </a:r>
            <a:r>
              <a:rPr lang="en-US" b="1" dirty="0"/>
              <a:t>// 10 </a:t>
            </a:r>
            <a:endParaRPr lang="ru-RU" b="1" dirty="0"/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let num4 = </a:t>
            </a:r>
            <a:r>
              <a:rPr lang="en-US" b="1" dirty="0" err="1">
                <a:solidFill>
                  <a:srgbClr val="002060"/>
                </a:solidFill>
              </a:rPr>
              <a:t>parseInt</a:t>
            </a:r>
            <a:r>
              <a:rPr lang="en-US" b="1" dirty="0">
                <a:solidFill>
                  <a:srgbClr val="002060"/>
                </a:solidFill>
              </a:rPr>
              <a:t>("ff", 16);  </a:t>
            </a:r>
            <a:r>
              <a:rPr lang="en-US" b="1" dirty="0"/>
              <a:t>// 255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6915512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8203" y="188640"/>
            <a:ext cx="9007594" cy="2308324"/>
          </a:xfrm>
          <a:prstGeom prst="rect">
            <a:avLst/>
          </a:prstGeom>
          <a:solidFill>
            <a:schemeClr val="bg2">
              <a:alpha val="8000"/>
            </a:schemeClr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/>
              <a:t>Приведен</a:t>
            </a:r>
            <a:r>
              <a:rPr lang="uk-UA" dirty="0"/>
              <a:t>ня до числа</a:t>
            </a:r>
            <a:r>
              <a:rPr lang="ru-RU" dirty="0"/>
              <a:t> 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en-US" dirty="0" err="1">
                <a:solidFill>
                  <a:schemeClr val="accent2"/>
                </a:solidFill>
              </a:rPr>
              <a:t>parseFloat</a:t>
            </a:r>
            <a:r>
              <a:rPr lang="en-US" dirty="0">
                <a:solidFill>
                  <a:schemeClr val="accent2"/>
                </a:solidFill>
              </a:rPr>
              <a:t>("</a:t>
            </a:r>
            <a:r>
              <a:rPr lang="ru-RU" dirty="0">
                <a:solidFill>
                  <a:schemeClr val="accent2"/>
                </a:solidFill>
              </a:rPr>
              <a:t>строка</a:t>
            </a:r>
            <a:r>
              <a:rPr lang="en-US" dirty="0">
                <a:solidFill>
                  <a:schemeClr val="accent2"/>
                </a:solidFill>
              </a:rPr>
              <a:t>")</a:t>
            </a:r>
            <a:r>
              <a:rPr lang="ru-RU" dirty="0">
                <a:solidFill>
                  <a:schemeClr val="accent2"/>
                </a:solidFill>
              </a:rPr>
              <a:t>. </a:t>
            </a:r>
          </a:p>
          <a:p>
            <a:r>
              <a:rPr lang="ru-RU" dirty="0" err="1"/>
              <a:t>Працює</a:t>
            </a:r>
            <a:r>
              <a:rPr lang="ru-RU" dirty="0"/>
              <a:t> </a:t>
            </a:r>
            <a:r>
              <a:rPr lang="ru-RU" dirty="0" err="1"/>
              <a:t>аналогічно</a:t>
            </a:r>
            <a:r>
              <a:rPr lang="ru-RU" dirty="0"/>
              <a:t> до </a:t>
            </a:r>
            <a:r>
              <a:rPr lang="ru-RU" dirty="0" err="1"/>
              <a:t>функції</a:t>
            </a:r>
            <a:r>
              <a:rPr lang="ru-RU" dirty="0"/>
              <a:t> </a:t>
            </a:r>
            <a:r>
              <a:rPr lang="en-US" dirty="0" err="1"/>
              <a:t>parseInt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ru-RU" dirty="0" err="1"/>
              <a:t>особливості</a:t>
            </a:r>
            <a:r>
              <a:rPr lang="ru-RU" dirty="0"/>
              <a:t>:</a:t>
            </a:r>
          </a:p>
          <a:p>
            <a:r>
              <a:rPr lang="ru-RU" dirty="0"/>
              <a:t> - </a:t>
            </a:r>
            <a:r>
              <a:rPr lang="ru-RU" dirty="0" err="1"/>
              <a:t>Початкові</a:t>
            </a:r>
            <a:r>
              <a:rPr lang="ru-RU" dirty="0"/>
              <a:t> </a:t>
            </a:r>
            <a:r>
              <a:rPr lang="ru-RU" dirty="0" err="1"/>
              <a:t>нулі</a:t>
            </a:r>
            <a:r>
              <a:rPr lang="ru-RU" dirty="0"/>
              <a:t> та </a:t>
            </a:r>
            <a:r>
              <a:rPr lang="ru-RU" dirty="0" err="1"/>
              <a:t>пробіли</a:t>
            </a:r>
            <a:r>
              <a:rPr lang="ru-RU" dirty="0"/>
              <a:t> </a:t>
            </a:r>
            <a:r>
              <a:rPr lang="ru-RU" dirty="0" err="1"/>
              <a:t>ігноруються</a:t>
            </a:r>
            <a:r>
              <a:rPr lang="ru-RU" dirty="0"/>
              <a:t>;</a:t>
            </a:r>
          </a:p>
          <a:p>
            <a:r>
              <a:rPr lang="ru-RU" dirty="0"/>
              <a:t> - строка  </a:t>
            </a:r>
            <a:r>
              <a:rPr lang="ru-RU" dirty="0">
                <a:solidFill>
                  <a:srgbClr val="0070C0"/>
                </a:solidFill>
              </a:rPr>
              <a:t>"1234</a:t>
            </a:r>
            <a:r>
              <a:rPr lang="en-US" dirty="0">
                <a:solidFill>
                  <a:srgbClr val="0070C0"/>
                </a:solidFill>
              </a:rPr>
              <a:t>blue"</a:t>
            </a:r>
            <a:r>
              <a:rPr lang="en-US" dirty="0"/>
              <a:t> </a:t>
            </a:r>
            <a:r>
              <a:rPr lang="ru-RU" dirty="0" err="1"/>
              <a:t>повернеться</a:t>
            </a:r>
            <a:r>
              <a:rPr lang="ru-RU" dirty="0"/>
              <a:t> як число </a:t>
            </a:r>
            <a:r>
              <a:rPr lang="ru-RU" dirty="0">
                <a:solidFill>
                  <a:srgbClr val="0070C0"/>
                </a:solidFill>
              </a:rPr>
              <a:t>1234</a:t>
            </a:r>
            <a:r>
              <a:rPr lang="ru-RU" dirty="0"/>
              <a:t>;</a:t>
            </a:r>
          </a:p>
          <a:p>
            <a:r>
              <a:rPr lang="ru-RU" dirty="0"/>
              <a:t> - строка з 16-річним числом, </a:t>
            </a:r>
            <a:r>
              <a:rPr lang="ru-RU" dirty="0" err="1"/>
              <a:t>наприклад</a:t>
            </a:r>
            <a:r>
              <a:rPr lang="ru-RU" dirty="0"/>
              <a:t> </a:t>
            </a:r>
            <a:r>
              <a:rPr lang="ru-RU" dirty="0">
                <a:solidFill>
                  <a:srgbClr val="0070C0"/>
                </a:solidFill>
              </a:rPr>
              <a:t>"0</a:t>
            </a:r>
            <a:r>
              <a:rPr lang="en-US" dirty="0" err="1">
                <a:solidFill>
                  <a:srgbClr val="0070C0"/>
                </a:solidFill>
              </a:rPr>
              <a:t>xAF</a:t>
            </a:r>
            <a:r>
              <a:rPr lang="en-US" dirty="0">
                <a:solidFill>
                  <a:srgbClr val="0070C0"/>
                </a:solidFill>
              </a:rPr>
              <a:t>"</a:t>
            </a:r>
            <a:r>
              <a:rPr lang="en-US" dirty="0"/>
              <a:t> </a:t>
            </a:r>
            <a:r>
              <a:rPr lang="ru-RU" dirty="0" err="1"/>
              <a:t>повернеться</a:t>
            </a:r>
            <a:r>
              <a:rPr lang="ru-RU" dirty="0"/>
              <a:t> як </a:t>
            </a:r>
            <a:r>
              <a:rPr lang="ru-RU" dirty="0">
                <a:solidFill>
                  <a:srgbClr val="0070C0"/>
                </a:solidFill>
              </a:rPr>
              <a:t>0</a:t>
            </a:r>
            <a:r>
              <a:rPr lang="ru-RU" dirty="0"/>
              <a:t>;</a:t>
            </a:r>
          </a:p>
          <a:p>
            <a:r>
              <a:rPr lang="ru-RU" dirty="0"/>
              <a:t> - строка,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містить</a:t>
            </a:r>
            <a:r>
              <a:rPr lang="ru-RU" dirty="0"/>
              <a:t> </a:t>
            </a:r>
            <a:r>
              <a:rPr lang="ru-RU" dirty="0" err="1"/>
              <a:t>ціле</a:t>
            </a:r>
            <a:r>
              <a:rPr lang="ru-RU" dirty="0"/>
              <a:t> число, </a:t>
            </a:r>
            <a:r>
              <a:rPr lang="ru-RU" dirty="0" err="1"/>
              <a:t>повернеться</a:t>
            </a:r>
            <a:r>
              <a:rPr lang="ru-RU" dirty="0"/>
              <a:t> як </a:t>
            </a:r>
            <a:r>
              <a:rPr lang="ru-RU" dirty="0" err="1"/>
              <a:t>ціле</a:t>
            </a:r>
            <a:r>
              <a:rPr lang="ru-RU" dirty="0"/>
              <a:t> число;</a:t>
            </a:r>
          </a:p>
        </p:txBody>
      </p:sp>
    </p:spTree>
    <p:extLst>
      <p:ext uri="{BB962C8B-B14F-4D97-AF65-F5344CB8AC3E}">
        <p14:creationId xmlns:p14="http://schemas.microsoft.com/office/powerpoint/2010/main" val="4293382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496" y="594554"/>
            <a:ext cx="9007594" cy="1477328"/>
          </a:xfrm>
          <a:prstGeom prst="rect">
            <a:avLst/>
          </a:prstGeom>
          <a:solidFill>
            <a:schemeClr val="bg2">
              <a:alpha val="8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 err="1"/>
              <a:t>Math.floor</a:t>
            </a:r>
            <a:r>
              <a:rPr lang="en-US" dirty="0"/>
              <a:t>(1.99);  </a:t>
            </a:r>
            <a:r>
              <a:rPr lang="en-US" dirty="0">
                <a:solidFill>
                  <a:srgbClr val="00B0F0"/>
                </a:solidFill>
              </a:rPr>
              <a:t>// 1 – </a:t>
            </a:r>
            <a:r>
              <a:rPr lang="ru-RU" dirty="0" err="1">
                <a:solidFill>
                  <a:srgbClr val="00B0F0"/>
                </a:solidFill>
              </a:rPr>
              <a:t>округлення</a:t>
            </a:r>
            <a:r>
              <a:rPr lang="ru-RU" dirty="0">
                <a:solidFill>
                  <a:srgbClr val="00B0F0"/>
                </a:solidFill>
              </a:rPr>
              <a:t> до низу</a:t>
            </a:r>
            <a:endParaRPr lang="en-US" dirty="0">
              <a:solidFill>
                <a:srgbClr val="00B0F0"/>
              </a:solidFill>
            </a:endParaRPr>
          </a:p>
          <a:p>
            <a:endParaRPr lang="en-US" dirty="0"/>
          </a:p>
          <a:p>
            <a:r>
              <a:rPr lang="en-US" dirty="0" err="1"/>
              <a:t>Math.ceil</a:t>
            </a:r>
            <a:r>
              <a:rPr lang="en-US" dirty="0"/>
              <a:t>(1.2</a:t>
            </a:r>
            <a:r>
              <a:rPr lang="ru-RU" dirty="0"/>
              <a:t>5</a:t>
            </a:r>
            <a:r>
              <a:rPr lang="en-US" dirty="0"/>
              <a:t>);  </a:t>
            </a:r>
            <a:r>
              <a:rPr lang="en-US" dirty="0">
                <a:solidFill>
                  <a:srgbClr val="00B0F0"/>
                </a:solidFill>
              </a:rPr>
              <a:t>// </a:t>
            </a:r>
            <a:r>
              <a:rPr lang="ru-RU" dirty="0">
                <a:solidFill>
                  <a:srgbClr val="00B0F0"/>
                </a:solidFill>
              </a:rPr>
              <a:t>2  - </a:t>
            </a:r>
            <a:r>
              <a:rPr lang="ru-RU" dirty="0" err="1">
                <a:solidFill>
                  <a:srgbClr val="00B0F0"/>
                </a:solidFill>
              </a:rPr>
              <a:t>округлення</a:t>
            </a:r>
            <a:r>
              <a:rPr lang="ru-RU" dirty="0">
                <a:solidFill>
                  <a:srgbClr val="00B0F0"/>
                </a:solidFill>
              </a:rPr>
              <a:t> до гори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 err="1"/>
              <a:t>Math.round</a:t>
            </a:r>
            <a:r>
              <a:rPr lang="en-US" dirty="0"/>
              <a:t>(1.2</a:t>
            </a:r>
            <a:r>
              <a:rPr lang="ru-RU" dirty="0"/>
              <a:t>5</a:t>
            </a:r>
            <a:r>
              <a:rPr lang="en-US" dirty="0"/>
              <a:t>);  </a:t>
            </a:r>
            <a:r>
              <a:rPr lang="en-US" dirty="0">
                <a:solidFill>
                  <a:srgbClr val="00B0F0"/>
                </a:solidFill>
              </a:rPr>
              <a:t>// 1 - </a:t>
            </a:r>
            <a:r>
              <a:rPr lang="ru-RU" dirty="0" err="1">
                <a:solidFill>
                  <a:srgbClr val="00B0F0"/>
                </a:solidFill>
              </a:rPr>
              <a:t>округлення</a:t>
            </a:r>
            <a:r>
              <a:rPr lang="ru-RU" dirty="0">
                <a:solidFill>
                  <a:srgbClr val="00B0F0"/>
                </a:solidFill>
              </a:rPr>
              <a:t> до </a:t>
            </a:r>
            <a:r>
              <a:rPr lang="ru-RU" dirty="0" err="1">
                <a:solidFill>
                  <a:srgbClr val="00B0F0"/>
                </a:solidFill>
              </a:rPr>
              <a:t>найближчого</a:t>
            </a:r>
            <a:r>
              <a:rPr lang="ru-RU" dirty="0">
                <a:solidFill>
                  <a:srgbClr val="00B0F0"/>
                </a:solidFill>
              </a:rPr>
              <a:t> </a:t>
            </a:r>
            <a:r>
              <a:rPr lang="ru-RU" dirty="0" err="1">
                <a:solidFill>
                  <a:srgbClr val="00B0F0"/>
                </a:solidFill>
              </a:rPr>
              <a:t>цілого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83769" y="103272"/>
            <a:ext cx="3776461" cy="369332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 err="1">
                <a:solidFill>
                  <a:srgbClr val="002060"/>
                </a:solidFill>
              </a:rPr>
              <a:t>Округлення</a:t>
            </a:r>
            <a:r>
              <a:rPr lang="ru-RU" dirty="0">
                <a:solidFill>
                  <a:srgbClr val="002060"/>
                </a:solidFill>
              </a:rPr>
              <a:t>  </a:t>
            </a:r>
            <a:r>
              <a:rPr lang="ru-RU" dirty="0" err="1">
                <a:solidFill>
                  <a:srgbClr val="002060"/>
                </a:solidFill>
              </a:rPr>
              <a:t>дробових</a:t>
            </a:r>
            <a:r>
              <a:rPr lang="ru-RU" dirty="0">
                <a:solidFill>
                  <a:srgbClr val="002060"/>
                </a:solidFill>
              </a:rPr>
              <a:t> чисел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496" y="2239704"/>
            <a:ext cx="9007594" cy="2031325"/>
          </a:xfrm>
          <a:prstGeom prst="rect">
            <a:avLst/>
          </a:prstGeom>
          <a:solidFill>
            <a:schemeClr val="bg2">
              <a:alpha val="8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/>
              <a:t>Метод </a:t>
            </a:r>
            <a:r>
              <a:rPr lang="en-US" dirty="0" err="1">
                <a:solidFill>
                  <a:schemeClr val="accent2"/>
                </a:solidFill>
              </a:rPr>
              <a:t>toFixed</a:t>
            </a:r>
            <a:r>
              <a:rPr lang="en-US" dirty="0">
                <a:solidFill>
                  <a:schemeClr val="accent2"/>
                </a:solidFill>
              </a:rPr>
              <a:t>(n) </a:t>
            </a:r>
            <a:r>
              <a:rPr lang="ru-RU" dirty="0"/>
              <a:t>- </a:t>
            </a:r>
            <a:r>
              <a:rPr lang="ru-RU" dirty="0" err="1"/>
              <a:t>Округлює</a:t>
            </a:r>
            <a:r>
              <a:rPr lang="ru-RU" dirty="0"/>
              <a:t>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зазначенням</a:t>
            </a:r>
            <a:r>
              <a:rPr lang="ru-RU" dirty="0"/>
              <a:t> того, </a:t>
            </a:r>
            <a:r>
              <a:rPr lang="ru-RU" dirty="0" err="1"/>
              <a:t>скільки</a:t>
            </a:r>
            <a:r>
              <a:rPr lang="ru-RU" dirty="0"/>
              <a:t> </a:t>
            </a:r>
            <a:r>
              <a:rPr lang="ru-RU" dirty="0" err="1"/>
              <a:t>знаків</a:t>
            </a:r>
            <a:endParaRPr lang="ru-RU" dirty="0"/>
          </a:p>
          <a:p>
            <a:r>
              <a:rPr lang="ru-RU" dirty="0" err="1"/>
              <a:t>після</a:t>
            </a:r>
            <a:r>
              <a:rPr lang="ru-RU" dirty="0"/>
              <a:t> коми треба </a:t>
            </a:r>
            <a:r>
              <a:rPr lang="ru-RU" dirty="0" err="1"/>
              <a:t>залишити</a:t>
            </a:r>
            <a:r>
              <a:rPr lang="ru-RU" dirty="0"/>
              <a:t> у </a:t>
            </a:r>
            <a:r>
              <a:rPr lang="ru-RU" dirty="0">
                <a:solidFill>
                  <a:srgbClr val="002060"/>
                </a:solidFill>
              </a:rPr>
              <a:t>дробового числа</a:t>
            </a:r>
            <a:r>
              <a:rPr lang="ru-RU" dirty="0"/>
              <a:t>.</a:t>
            </a:r>
          </a:p>
          <a:p>
            <a:r>
              <a:rPr lang="ru-RU" i="1" dirty="0">
                <a:solidFill>
                  <a:schemeClr val="accent2"/>
                </a:solidFill>
              </a:rPr>
              <a:t>Результатом є строка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/>
              <a:t>1.2</a:t>
            </a:r>
            <a:r>
              <a:rPr lang="ru-RU" dirty="0"/>
              <a:t>5</a:t>
            </a:r>
            <a:r>
              <a:rPr lang="en-US" dirty="0"/>
              <a:t>.</a:t>
            </a:r>
            <a:r>
              <a:rPr lang="en-US" dirty="0" err="1"/>
              <a:t>toFixed</a:t>
            </a:r>
            <a:r>
              <a:rPr lang="en-US" dirty="0"/>
              <a:t>(1);  </a:t>
            </a:r>
            <a:r>
              <a:rPr lang="en-US" dirty="0">
                <a:solidFill>
                  <a:srgbClr val="00B0F0"/>
                </a:solidFill>
              </a:rPr>
              <a:t>// "1.</a:t>
            </a:r>
            <a:r>
              <a:rPr lang="ru-RU" dirty="0">
                <a:solidFill>
                  <a:srgbClr val="00B0F0"/>
                </a:solidFill>
              </a:rPr>
              <a:t>3</a:t>
            </a:r>
            <a:r>
              <a:rPr lang="en-US" dirty="0">
                <a:solidFill>
                  <a:srgbClr val="00B0F0"/>
                </a:solidFill>
              </a:rPr>
              <a:t>"</a:t>
            </a:r>
          </a:p>
          <a:p>
            <a:r>
              <a:rPr lang="en-US" dirty="0"/>
              <a:t>1.2</a:t>
            </a:r>
            <a:r>
              <a:rPr lang="ru-RU" dirty="0"/>
              <a:t>5</a:t>
            </a:r>
            <a:r>
              <a:rPr lang="en-US" dirty="0"/>
              <a:t>.</a:t>
            </a:r>
            <a:r>
              <a:rPr lang="en-US" dirty="0" err="1"/>
              <a:t>toFixed</a:t>
            </a:r>
            <a:r>
              <a:rPr lang="en-US" dirty="0"/>
              <a:t>(</a:t>
            </a:r>
            <a:r>
              <a:rPr lang="ru-RU" dirty="0"/>
              <a:t>5</a:t>
            </a:r>
            <a:r>
              <a:rPr lang="en-US" dirty="0"/>
              <a:t>);  </a:t>
            </a:r>
            <a:r>
              <a:rPr lang="en-US" dirty="0">
                <a:solidFill>
                  <a:srgbClr val="00B0F0"/>
                </a:solidFill>
              </a:rPr>
              <a:t>// "1.2</a:t>
            </a:r>
            <a:r>
              <a:rPr lang="ru-RU" dirty="0">
                <a:solidFill>
                  <a:srgbClr val="00B0F0"/>
                </a:solidFill>
              </a:rPr>
              <a:t>0000</a:t>
            </a:r>
            <a:r>
              <a:rPr lang="en-US" dirty="0">
                <a:solidFill>
                  <a:srgbClr val="00B0F0"/>
                </a:solidFill>
              </a:rPr>
              <a:t>"</a:t>
            </a:r>
            <a:endParaRPr lang="ru-RU" dirty="0">
              <a:solidFill>
                <a:srgbClr val="00B0F0"/>
              </a:solidFill>
            </a:endParaRPr>
          </a:p>
          <a:p>
            <a:r>
              <a:rPr lang="ru-RU" dirty="0"/>
              <a:t>+</a:t>
            </a:r>
            <a:r>
              <a:rPr lang="en-US" dirty="0"/>
              <a:t>1.2</a:t>
            </a:r>
            <a:r>
              <a:rPr lang="ru-RU" dirty="0"/>
              <a:t>5</a:t>
            </a:r>
            <a:r>
              <a:rPr lang="en-US" dirty="0"/>
              <a:t>.</a:t>
            </a:r>
            <a:r>
              <a:rPr lang="en-US" dirty="0" err="1"/>
              <a:t>toFixed</a:t>
            </a:r>
            <a:r>
              <a:rPr lang="en-US" dirty="0"/>
              <a:t>(1);  </a:t>
            </a:r>
            <a:r>
              <a:rPr lang="en-US" dirty="0">
                <a:solidFill>
                  <a:srgbClr val="00B0F0"/>
                </a:solidFill>
              </a:rPr>
              <a:t>// 1.</a:t>
            </a:r>
            <a:r>
              <a:rPr lang="ru-RU" dirty="0">
                <a:solidFill>
                  <a:srgbClr val="00B0F0"/>
                </a:solidFill>
              </a:rPr>
              <a:t>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438851"/>
            <a:ext cx="9007594" cy="1569660"/>
          </a:xfrm>
          <a:prstGeom prst="rect">
            <a:avLst/>
          </a:prstGeom>
          <a:solidFill>
            <a:schemeClr val="bg2">
              <a:alpha val="8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 err="1"/>
              <a:t>Побітовий</a:t>
            </a:r>
            <a:r>
              <a:rPr lang="ru-RU" dirty="0"/>
              <a:t> оператор</a:t>
            </a:r>
            <a:r>
              <a:rPr lang="en-US" sz="2400" dirty="0">
                <a:solidFill>
                  <a:schemeClr val="accent2"/>
                </a:solidFill>
              </a:rPr>
              <a:t> ~</a:t>
            </a:r>
            <a:r>
              <a:rPr lang="en-US" dirty="0">
                <a:solidFill>
                  <a:schemeClr val="accent2"/>
                </a:solidFill>
              </a:rPr>
              <a:t>  </a:t>
            </a:r>
          </a:p>
          <a:p>
            <a:r>
              <a:rPr lang="ru-RU" i="1" dirty="0">
                <a:solidFill>
                  <a:srgbClr val="7030A0"/>
                </a:solidFill>
              </a:rPr>
              <a:t>при </a:t>
            </a:r>
            <a:r>
              <a:rPr lang="ru-RU" i="1" dirty="0" err="1">
                <a:solidFill>
                  <a:srgbClr val="7030A0"/>
                </a:solidFill>
              </a:rPr>
              <a:t>застосуванні</a:t>
            </a:r>
            <a:r>
              <a:rPr lang="ru-RU" i="1" dirty="0">
                <a:solidFill>
                  <a:srgbClr val="7030A0"/>
                </a:solidFill>
              </a:rPr>
              <a:t> до дробового числа </a:t>
            </a:r>
            <a:r>
              <a:rPr lang="ru-RU" i="1" dirty="0" err="1">
                <a:solidFill>
                  <a:srgbClr val="7030A0"/>
                </a:solidFill>
              </a:rPr>
              <a:t>відкидає</a:t>
            </a:r>
            <a:r>
              <a:rPr lang="ru-RU" i="1" dirty="0">
                <a:solidFill>
                  <a:srgbClr val="7030A0"/>
                </a:solidFill>
              </a:rPr>
              <a:t> </a:t>
            </a:r>
            <a:r>
              <a:rPr lang="ru-RU" i="1" dirty="0" err="1">
                <a:solidFill>
                  <a:srgbClr val="7030A0"/>
                </a:solidFill>
              </a:rPr>
              <a:t>дробову</a:t>
            </a:r>
            <a:r>
              <a:rPr lang="ru-RU" i="1" dirty="0">
                <a:solidFill>
                  <a:srgbClr val="7030A0"/>
                </a:solidFill>
              </a:rPr>
              <a:t> </a:t>
            </a:r>
            <a:r>
              <a:rPr lang="ru-RU" i="1" dirty="0" err="1">
                <a:solidFill>
                  <a:srgbClr val="7030A0"/>
                </a:solidFill>
              </a:rPr>
              <a:t>частину</a:t>
            </a:r>
            <a:endParaRPr lang="ru-RU" i="1" dirty="0">
              <a:solidFill>
                <a:srgbClr val="7030A0"/>
              </a:solidFill>
            </a:endParaRPr>
          </a:p>
          <a:p>
            <a:r>
              <a:rPr lang="ru-RU" i="1" dirty="0">
                <a:solidFill>
                  <a:srgbClr val="7030A0"/>
                </a:solidFill>
              </a:rPr>
              <a:t>і </a:t>
            </a:r>
            <a:r>
              <a:rPr lang="ru-RU" i="1" dirty="0" err="1">
                <a:solidFill>
                  <a:srgbClr val="7030A0"/>
                </a:solidFill>
              </a:rPr>
              <a:t>приводять</a:t>
            </a:r>
            <a:r>
              <a:rPr lang="ru-RU" i="1" dirty="0">
                <a:solidFill>
                  <a:srgbClr val="7030A0"/>
                </a:solidFill>
              </a:rPr>
              <a:t> число до 32-бітового </a:t>
            </a:r>
            <a:r>
              <a:rPr lang="ru-RU" i="1" dirty="0" err="1">
                <a:solidFill>
                  <a:srgbClr val="7030A0"/>
                </a:solidFill>
              </a:rPr>
              <a:t>цілого</a:t>
            </a:r>
            <a:r>
              <a:rPr lang="ru-RU" i="1" dirty="0">
                <a:solidFill>
                  <a:srgbClr val="7030A0"/>
                </a:solidFill>
              </a:rPr>
              <a:t>.</a:t>
            </a:r>
          </a:p>
          <a:p>
            <a:endParaRPr lang="uk-UA" dirty="0"/>
          </a:p>
          <a:p>
            <a:r>
              <a:rPr lang="en-US" dirty="0"/>
              <a:t>~~12.345;  </a:t>
            </a:r>
            <a:r>
              <a:rPr lang="en-US" dirty="0">
                <a:solidFill>
                  <a:srgbClr val="00B0F0"/>
                </a:solidFill>
              </a:rPr>
              <a:t>// 12</a:t>
            </a:r>
            <a:endParaRPr lang="ru-R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870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/>
          <p:cNvGrpSpPr/>
          <p:nvPr/>
        </p:nvGrpSpPr>
        <p:grpSpPr>
          <a:xfrm>
            <a:off x="251520" y="231031"/>
            <a:ext cx="8712968" cy="2045841"/>
            <a:chOff x="251520" y="1815207"/>
            <a:chExt cx="8712968" cy="2045841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251520" y="1844824"/>
              <a:ext cx="8712968" cy="201622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563888" y="1815207"/>
              <a:ext cx="22124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Java Script</a:t>
              </a:r>
              <a:endParaRPr lang="ru-RU" sz="24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9095" y="2414539"/>
              <a:ext cx="2520280" cy="1200329"/>
            </a:xfrm>
            <a:prstGeom prst="rect">
              <a:avLst/>
            </a:prstGeom>
            <a:solidFill>
              <a:srgbClr val="FFFF00">
                <a:alpha val="7000"/>
              </a:srgbClr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b="1" dirty="0"/>
            </a:p>
            <a:p>
              <a:pPr algn="ctr"/>
              <a:r>
                <a:rPr lang="en-US" sz="2400" b="1" dirty="0" err="1"/>
                <a:t>ECMAScript</a:t>
              </a:r>
              <a:endParaRPr lang="en-US" sz="2400" b="1" dirty="0"/>
            </a:p>
            <a:p>
              <a:endParaRPr lang="ru-RU" sz="24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03848" y="2420888"/>
              <a:ext cx="2520280" cy="1200329"/>
            </a:xfrm>
            <a:prstGeom prst="rect">
              <a:avLst/>
            </a:prstGeom>
            <a:solidFill>
              <a:srgbClr val="FFFF00">
                <a:alpha val="7000"/>
              </a:srgbClr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b="1" dirty="0"/>
            </a:p>
            <a:p>
              <a:pPr algn="ctr"/>
              <a:r>
                <a:rPr lang="en-US" sz="2400" b="1" dirty="0"/>
                <a:t>DOM</a:t>
              </a:r>
            </a:p>
            <a:p>
              <a:endParaRPr lang="ru-RU" sz="24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48601" y="2427237"/>
              <a:ext cx="2520280" cy="1200329"/>
            </a:xfrm>
            <a:prstGeom prst="rect">
              <a:avLst/>
            </a:prstGeom>
            <a:solidFill>
              <a:srgbClr val="FFFF00">
                <a:alpha val="7000"/>
              </a:srgbClr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b="1" dirty="0"/>
            </a:p>
            <a:p>
              <a:pPr algn="ctr"/>
              <a:r>
                <a:rPr lang="en-US" sz="2400" b="1" dirty="0"/>
                <a:t>BOM</a:t>
              </a:r>
            </a:p>
            <a:p>
              <a:endParaRPr lang="ru-RU" sz="2400" b="1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15516" y="2492896"/>
            <a:ext cx="8712968" cy="31700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ECMAScript</a:t>
            </a:r>
            <a:r>
              <a:rPr lang="en-US" sz="2000" b="1" dirty="0"/>
              <a:t> – </a:t>
            </a:r>
            <a:r>
              <a:rPr lang="ru-RU" b="1" dirty="0"/>
              <a:t>ядро </a:t>
            </a:r>
            <a:r>
              <a:rPr lang="ru-RU" b="1" dirty="0" err="1"/>
              <a:t>мови</a:t>
            </a:r>
            <a:r>
              <a:rPr lang="ru-RU" b="1" dirty="0"/>
              <a:t> стандарту </a:t>
            </a:r>
            <a:r>
              <a:rPr lang="en-US" b="1" dirty="0"/>
              <a:t>ECMA-262 </a:t>
            </a:r>
            <a:r>
              <a:rPr lang="ru-RU" b="1" dirty="0"/>
              <a:t>і </a:t>
            </a:r>
            <a:r>
              <a:rPr lang="ru-RU" b="1" dirty="0" err="1"/>
              <a:t>це</a:t>
            </a:r>
            <a:r>
              <a:rPr lang="ru-RU" b="1" dirty="0"/>
              <a:t> ядро</a:t>
            </a:r>
          </a:p>
          <a:p>
            <a:r>
              <a:rPr lang="en-US" b="1" dirty="0"/>
              <a:t>              </a:t>
            </a:r>
            <a:r>
              <a:rPr lang="ru-RU" b="1" dirty="0"/>
              <a:t>не </a:t>
            </a:r>
            <a:r>
              <a:rPr lang="ru-RU" b="1" dirty="0" err="1"/>
              <a:t>прив'язано</a:t>
            </a:r>
            <a:r>
              <a:rPr lang="ru-RU" b="1" dirty="0"/>
              <a:t> браузеру - по </a:t>
            </a:r>
            <a:r>
              <a:rPr lang="ru-RU" b="1" dirty="0" err="1"/>
              <a:t>суті</a:t>
            </a:r>
            <a:r>
              <a:rPr lang="ru-RU" b="1" dirty="0"/>
              <a:t> </a:t>
            </a:r>
            <a:r>
              <a:rPr lang="ru-RU" b="1" dirty="0" err="1"/>
              <a:t>це</a:t>
            </a:r>
            <a:endParaRPr lang="ru-RU" b="1" dirty="0"/>
          </a:p>
          <a:p>
            <a:r>
              <a:rPr lang="en-US" b="1" dirty="0"/>
              <a:t>              </a:t>
            </a:r>
            <a:r>
              <a:rPr lang="ru-RU" b="1" dirty="0" err="1"/>
              <a:t>стандартизований</a:t>
            </a:r>
            <a:r>
              <a:rPr lang="ru-RU" b="1" dirty="0"/>
              <a:t> </a:t>
            </a:r>
            <a:r>
              <a:rPr lang="ru-RU" b="1" dirty="0" err="1"/>
              <a:t>опис</a:t>
            </a:r>
            <a:r>
              <a:rPr lang="ru-RU" b="1" dirty="0"/>
              <a:t> </a:t>
            </a:r>
            <a:r>
              <a:rPr lang="ru-RU" b="1" dirty="0" err="1"/>
              <a:t>мови</a:t>
            </a:r>
            <a:endParaRPr lang="ru-RU" b="1" dirty="0"/>
          </a:p>
          <a:p>
            <a:r>
              <a:rPr lang="en-US" b="1" dirty="0">
                <a:solidFill>
                  <a:srgbClr val="C00000"/>
                </a:solidFill>
              </a:rPr>
              <a:t>ECMA-262</a:t>
            </a:r>
            <a:r>
              <a:rPr lang="en-US" b="1" dirty="0"/>
              <a:t> </a:t>
            </a:r>
            <a:r>
              <a:rPr lang="ru-RU" b="1" dirty="0" err="1"/>
              <a:t>описує</a:t>
            </a:r>
            <a:endParaRPr lang="ru-RU" b="1" dirty="0"/>
          </a:p>
          <a:p>
            <a:r>
              <a:rPr lang="ru-RU" b="1" dirty="0"/>
              <a:t> - </a:t>
            </a:r>
            <a:r>
              <a:rPr lang="en-US" b="1" dirty="0"/>
              <a:t>syntax;</a:t>
            </a:r>
          </a:p>
          <a:p>
            <a:r>
              <a:rPr lang="en-US" b="1" dirty="0"/>
              <a:t> - data types;</a:t>
            </a:r>
          </a:p>
          <a:p>
            <a:r>
              <a:rPr lang="en-US" b="1" dirty="0"/>
              <a:t> - statements (</a:t>
            </a:r>
            <a:r>
              <a:rPr lang="uk-UA" b="1" dirty="0"/>
              <a:t>в</a:t>
            </a:r>
            <a:r>
              <a:rPr lang="ru-RU" b="1" dirty="0" err="1"/>
              <a:t>ирази</a:t>
            </a:r>
            <a:r>
              <a:rPr lang="en-US" b="1" dirty="0"/>
              <a:t>);</a:t>
            </a:r>
          </a:p>
          <a:p>
            <a:r>
              <a:rPr lang="en-US" b="1" dirty="0"/>
              <a:t> - keywords</a:t>
            </a:r>
            <a:r>
              <a:rPr lang="uk-UA" b="1" dirty="0"/>
              <a:t> </a:t>
            </a:r>
            <a:r>
              <a:rPr lang="ru-RU" b="1" dirty="0"/>
              <a:t>(</a:t>
            </a:r>
            <a:r>
              <a:rPr lang="ru-RU" b="1" dirty="0" err="1"/>
              <a:t>ключові</a:t>
            </a:r>
            <a:r>
              <a:rPr lang="ru-RU" b="1" dirty="0"/>
              <a:t> слова</a:t>
            </a:r>
            <a:r>
              <a:rPr lang="en-US" b="1" dirty="0"/>
              <a:t>);</a:t>
            </a:r>
          </a:p>
          <a:p>
            <a:r>
              <a:rPr lang="en-US" b="1" dirty="0"/>
              <a:t> - reserved words </a:t>
            </a:r>
            <a:r>
              <a:rPr lang="ru-RU" b="1" dirty="0"/>
              <a:t>(</a:t>
            </a:r>
            <a:r>
              <a:rPr lang="ru-RU" b="1" dirty="0" err="1"/>
              <a:t>зарезервовані</a:t>
            </a:r>
            <a:r>
              <a:rPr lang="ru-RU" b="1" dirty="0"/>
              <a:t> слова</a:t>
            </a:r>
            <a:r>
              <a:rPr lang="en-US" b="1" dirty="0"/>
              <a:t>);</a:t>
            </a:r>
          </a:p>
          <a:p>
            <a:r>
              <a:rPr lang="en-US" b="1" dirty="0"/>
              <a:t> - operators </a:t>
            </a:r>
            <a:r>
              <a:rPr lang="ru-RU" b="1" dirty="0"/>
              <a:t>(</a:t>
            </a:r>
            <a:r>
              <a:rPr lang="ru-RU" b="1" dirty="0" err="1"/>
              <a:t>оператори</a:t>
            </a:r>
            <a:r>
              <a:rPr lang="en-US" b="1" dirty="0"/>
              <a:t>);</a:t>
            </a:r>
          </a:p>
          <a:p>
            <a:r>
              <a:rPr lang="en-US" b="1" dirty="0"/>
              <a:t> - objects </a:t>
            </a:r>
            <a:r>
              <a:rPr lang="ru-RU" b="1" dirty="0"/>
              <a:t>(</a:t>
            </a:r>
            <a:r>
              <a:rPr lang="ru-RU" b="1" dirty="0" err="1"/>
              <a:t>об'єкти</a:t>
            </a:r>
            <a:r>
              <a:rPr lang="en-US" b="1" dirty="0"/>
              <a:t>);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2438068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40" y="32742"/>
            <a:ext cx="2160240" cy="369332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rgbClr val="002060"/>
                </a:solidFill>
              </a:defRPr>
            </a:lvl1pPr>
          </a:lstStyle>
          <a:p>
            <a:r>
              <a:rPr lang="ru-RU"/>
              <a:t>Тип </a:t>
            </a:r>
            <a:r>
              <a:rPr lang="en-US"/>
              <a:t>String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476672"/>
            <a:ext cx="9007594" cy="2308324"/>
          </a:xfrm>
          <a:prstGeom prst="rect">
            <a:avLst/>
          </a:prstGeom>
          <a:solidFill>
            <a:schemeClr val="bg2">
              <a:alpha val="8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/>
              <a:t>Для </a:t>
            </a:r>
            <a:r>
              <a:rPr lang="ru-RU" dirty="0" err="1"/>
              <a:t>представлення</a:t>
            </a:r>
            <a:r>
              <a:rPr lang="ru-RU" dirty="0"/>
              <a:t> </a:t>
            </a:r>
            <a:r>
              <a:rPr lang="ru-RU" dirty="0" err="1"/>
              <a:t>символів</a:t>
            </a:r>
            <a:r>
              <a:rPr lang="ru-RU" dirty="0"/>
              <a:t> </a:t>
            </a:r>
            <a:r>
              <a:rPr lang="en-US" dirty="0">
                <a:solidFill>
                  <a:srgbClr val="C00000"/>
                </a:solidFill>
              </a:rPr>
              <a:t>Unicode</a:t>
            </a:r>
            <a:r>
              <a:rPr lang="en-US" dirty="0"/>
              <a:t> </a:t>
            </a:r>
            <a:r>
              <a:rPr lang="ru-RU" dirty="0"/>
              <a:t>у </a:t>
            </a:r>
            <a:r>
              <a:rPr lang="ru-RU" dirty="0" err="1"/>
              <a:t>мові</a:t>
            </a:r>
            <a:r>
              <a:rPr lang="ru-RU" dirty="0"/>
              <a:t> </a:t>
            </a:r>
            <a:r>
              <a:rPr lang="en-US" dirty="0"/>
              <a:t>JS </a:t>
            </a:r>
            <a:r>
              <a:rPr lang="ru-RU" dirty="0" err="1"/>
              <a:t>використовується</a:t>
            </a:r>
            <a:r>
              <a:rPr lang="ru-RU" dirty="0"/>
              <a:t> </a:t>
            </a:r>
            <a:r>
              <a:rPr lang="ru-RU" dirty="0" err="1"/>
              <a:t>кодування</a:t>
            </a:r>
            <a:r>
              <a:rPr lang="ru-RU" dirty="0"/>
              <a:t> </a:t>
            </a:r>
            <a:r>
              <a:rPr lang="en-US" dirty="0">
                <a:solidFill>
                  <a:srgbClr val="C00000"/>
                </a:solidFill>
              </a:rPr>
              <a:t>UTF-16</a:t>
            </a:r>
            <a:r>
              <a:rPr lang="en-US" dirty="0"/>
              <a:t>, </a:t>
            </a:r>
            <a:r>
              <a:rPr lang="ru-RU" dirty="0"/>
              <a:t>а строки </a:t>
            </a:r>
            <a:r>
              <a:rPr lang="en-US" dirty="0"/>
              <a:t>JS </a:t>
            </a:r>
            <a:r>
              <a:rPr lang="ru-RU" dirty="0"/>
              <a:t>є </a:t>
            </a:r>
            <a:r>
              <a:rPr lang="ru-RU" dirty="0" err="1"/>
              <a:t>послідовностями</a:t>
            </a:r>
            <a:r>
              <a:rPr lang="ru-RU" dirty="0"/>
              <a:t> 16-розрядних </a:t>
            </a:r>
            <a:r>
              <a:rPr lang="ru-RU" dirty="0" err="1"/>
              <a:t>значень</a:t>
            </a:r>
            <a:r>
              <a:rPr lang="ru-RU" dirty="0"/>
              <a:t> без знака.</a:t>
            </a:r>
          </a:p>
          <a:p>
            <a:endParaRPr lang="ru-RU" dirty="0"/>
          </a:p>
          <a:p>
            <a:r>
              <a:rPr lang="ru-RU" dirty="0"/>
              <a:t>Строки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містити</a:t>
            </a:r>
            <a:r>
              <a:rPr lang="ru-RU" dirty="0"/>
              <a:t> 0 (</a:t>
            </a:r>
            <a:r>
              <a:rPr lang="ru-RU" dirty="0" err="1"/>
              <a:t>порожня</a:t>
            </a:r>
            <a:r>
              <a:rPr lang="ru-RU" dirty="0"/>
              <a:t> строка)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більше</a:t>
            </a:r>
            <a:r>
              <a:rPr lang="ru-RU" dirty="0"/>
              <a:t> 16-річних </a:t>
            </a:r>
            <a:r>
              <a:rPr lang="en-US" dirty="0"/>
              <a:t>Unicode </a:t>
            </a:r>
            <a:r>
              <a:rPr lang="ru-RU" dirty="0" err="1"/>
              <a:t>символів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огортають</a:t>
            </a:r>
            <a:r>
              <a:rPr lang="ru-RU" dirty="0"/>
              <a:t> у </a:t>
            </a:r>
            <a:r>
              <a:rPr lang="ru-RU" dirty="0" err="1"/>
              <a:t>подвійні</a:t>
            </a:r>
            <a:r>
              <a:rPr lang="ru-RU" dirty="0"/>
              <a:t> лапки </a:t>
            </a:r>
            <a:r>
              <a:rPr lang="ru-RU" dirty="0">
                <a:solidFill>
                  <a:srgbClr val="C00000"/>
                </a:solidFill>
              </a:rPr>
              <a:t>"" </a:t>
            </a:r>
            <a:r>
              <a:rPr lang="ru-RU" dirty="0" err="1"/>
              <a:t>або</a:t>
            </a:r>
            <a:r>
              <a:rPr lang="ru-RU" dirty="0"/>
              <a:t> в </a:t>
            </a:r>
            <a:r>
              <a:rPr lang="ru-RU" dirty="0" err="1"/>
              <a:t>одиночні</a:t>
            </a:r>
            <a:r>
              <a:rPr lang="ru-RU" dirty="0"/>
              <a:t> лапки </a:t>
            </a:r>
            <a:r>
              <a:rPr lang="en-US" dirty="0">
                <a:solidFill>
                  <a:srgbClr val="C00000"/>
                </a:solidFill>
              </a:rPr>
              <a:t>'' </a:t>
            </a:r>
            <a:endParaRPr lang="ru-RU" dirty="0">
              <a:solidFill>
                <a:srgbClr val="C00000"/>
              </a:solidFill>
            </a:endParaRPr>
          </a:p>
          <a:p>
            <a:r>
              <a:rPr lang="ru-RU" dirty="0"/>
              <a:t>Строки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включати</a:t>
            </a:r>
            <a:r>
              <a:rPr lang="ru-RU" dirty="0"/>
              <a:t> </a:t>
            </a:r>
            <a:r>
              <a:rPr lang="ru-RU" dirty="0" err="1"/>
              <a:t>символьні</a:t>
            </a:r>
            <a:r>
              <a:rPr lang="ru-RU" dirty="0"/>
              <a:t> </a:t>
            </a:r>
            <a:r>
              <a:rPr lang="ru-RU" dirty="0" err="1"/>
              <a:t>літерали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992789"/>
              </p:ext>
            </p:extLst>
          </p:nvPr>
        </p:nvGraphicFramePr>
        <p:xfrm>
          <a:off x="83840" y="2949024"/>
          <a:ext cx="8952656" cy="381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4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700" b="1" dirty="0">
                          <a:solidFill>
                            <a:schemeClr val="tx1"/>
                          </a:solidFill>
                        </a:rPr>
                        <a:t>Литерал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b="1" dirty="0">
                          <a:solidFill>
                            <a:schemeClr val="tx1"/>
                          </a:solidFill>
                        </a:rPr>
                        <a:t>Значение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\n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700" b="1" dirty="0">
                          <a:solidFill>
                            <a:schemeClr val="tx1"/>
                          </a:solidFill>
                        </a:rPr>
                        <a:t>Нова</a:t>
                      </a:r>
                      <a:r>
                        <a:rPr lang="ru-RU" sz="1700" b="1" baseline="0" dirty="0">
                          <a:solidFill>
                            <a:schemeClr val="tx1"/>
                          </a:solidFill>
                        </a:rPr>
                        <a:t> строка (</a:t>
                      </a:r>
                      <a:r>
                        <a:rPr lang="en-US" sz="1700" b="1" baseline="0" dirty="0">
                          <a:solidFill>
                            <a:schemeClr val="tx1"/>
                          </a:solidFill>
                        </a:rPr>
                        <a:t>Line feed</a:t>
                      </a:r>
                      <a:r>
                        <a:rPr lang="ru-RU" sz="1700" b="1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\t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700" b="1" dirty="0" err="1">
                          <a:solidFill>
                            <a:schemeClr val="tx1"/>
                          </a:solidFill>
                        </a:rPr>
                        <a:t>Табуляція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\r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Carriage return</a:t>
                      </a:r>
                      <a:r>
                        <a:rPr lang="ru-RU" sz="1700" b="1" dirty="0">
                          <a:solidFill>
                            <a:schemeClr val="tx1"/>
                          </a:solidFill>
                        </a:rPr>
                        <a:t>  ( </a:t>
                      </a:r>
                      <a:r>
                        <a:rPr lang="ru-RU" sz="1700" b="1" dirty="0" err="1">
                          <a:solidFill>
                            <a:schemeClr val="tx1"/>
                          </a:solidFill>
                        </a:rPr>
                        <a:t>повернення</a:t>
                      </a:r>
                      <a:r>
                        <a:rPr lang="ru-RU" sz="1700" b="1" dirty="0">
                          <a:solidFill>
                            <a:schemeClr val="tx1"/>
                          </a:solidFill>
                        </a:rPr>
                        <a:t> каретки)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700" b="1" dirty="0">
                          <a:solidFill>
                            <a:schemeClr val="tx1"/>
                          </a:solidFill>
                        </a:rPr>
                        <a:t>\\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Backslash </a:t>
                      </a:r>
                      <a:r>
                        <a:rPr lang="ru-RU" sz="1700" b="1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ru-RU" sz="1700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700" b="1" dirty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ru-RU" sz="1800" b="1" dirty="0">
                          <a:solidFill>
                            <a:schemeClr val="tx1"/>
                          </a:solidFill>
                        </a:rPr>
                        <a:t>'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одиночна </a:t>
                      </a:r>
                      <a:r>
                        <a:rPr lang="uk-UA" sz="1600" b="1" dirty="0">
                          <a:solidFill>
                            <a:schemeClr val="tx1"/>
                          </a:solidFill>
                        </a:rPr>
                        <a:t>лавка</a:t>
                      </a:r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 '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700" b="1" dirty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ru-RU" sz="1800" b="1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ru-RU" sz="1800" dirty="0"/>
                        <a:t> 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err="1">
                          <a:solidFill>
                            <a:schemeClr val="tx1"/>
                          </a:solidFill>
                        </a:rPr>
                        <a:t>Подвійна</a:t>
                      </a:r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 лапка "</a:t>
                      </a:r>
                      <a:r>
                        <a:rPr lang="ru-RU" sz="1600" dirty="0"/>
                        <a:t> 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en-US" sz="1700" b="1" dirty="0" err="1">
                          <a:solidFill>
                            <a:schemeClr val="tx1"/>
                          </a:solidFill>
                        </a:rPr>
                        <a:t>xNN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700" b="1" dirty="0">
                          <a:solidFill>
                            <a:schemeClr val="tx1"/>
                          </a:solidFill>
                        </a:rPr>
                        <a:t>Символ 1-байтного </a:t>
                      </a:r>
                      <a:r>
                        <a:rPr lang="ru-RU" sz="1700" b="1" dirty="0" err="1">
                          <a:solidFill>
                            <a:schemeClr val="tx1"/>
                          </a:solidFill>
                        </a:rPr>
                        <a:t>кодування</a:t>
                      </a:r>
                      <a:r>
                        <a:rPr lang="ru-RU" sz="1700" b="1" dirty="0">
                          <a:solidFill>
                            <a:schemeClr val="tx1"/>
                          </a:solidFill>
                        </a:rPr>
                        <a:t> представлений 16-річним </a:t>
                      </a:r>
                      <a:r>
                        <a:rPr lang="ru-RU" sz="1700" b="1" dirty="0" err="1">
                          <a:solidFill>
                            <a:schemeClr val="tx1"/>
                          </a:solidFill>
                        </a:rPr>
                        <a:t>значенням</a:t>
                      </a:r>
                      <a:r>
                        <a:rPr lang="ru-RU" sz="1700" b="1" dirty="0">
                          <a:solidFill>
                            <a:schemeClr val="tx1"/>
                          </a:solidFill>
                        </a:rPr>
                        <a:t>, де N </a:t>
                      </a:r>
                      <a:r>
                        <a:rPr lang="ru-RU" sz="1700" b="1" dirty="0" err="1">
                          <a:solidFill>
                            <a:schemeClr val="tx1"/>
                          </a:solidFill>
                        </a:rPr>
                        <a:t>це</a:t>
                      </a:r>
                      <a:r>
                        <a:rPr lang="ru-RU" sz="1700" b="1" dirty="0">
                          <a:solidFill>
                            <a:schemeClr val="tx1"/>
                          </a:solidFill>
                        </a:rPr>
                        <a:t> А-F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en-US" sz="1700" b="1" dirty="0" err="1">
                          <a:solidFill>
                            <a:schemeClr val="tx1"/>
                          </a:solidFill>
                        </a:rPr>
                        <a:t>uNNNN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b="1" dirty="0">
                          <a:solidFill>
                            <a:schemeClr val="tx1"/>
                          </a:solidFill>
                        </a:rPr>
                        <a:t>Символ у </a:t>
                      </a:r>
                      <a:r>
                        <a:rPr lang="ru-RU" sz="1700" b="1" dirty="0" err="1">
                          <a:solidFill>
                            <a:schemeClr val="tx1"/>
                          </a:solidFill>
                        </a:rPr>
                        <a:t>кодуванні</a:t>
                      </a:r>
                      <a:r>
                        <a:rPr lang="ru-RU" sz="17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700" b="1" dirty="0" err="1">
                          <a:solidFill>
                            <a:schemeClr val="tx1"/>
                          </a:solidFill>
                        </a:rPr>
                        <a:t>Unicode</a:t>
                      </a:r>
                      <a:r>
                        <a:rPr lang="ru-RU" sz="1700" b="1" dirty="0">
                          <a:solidFill>
                            <a:schemeClr val="tx1"/>
                          </a:solidFill>
                        </a:rPr>
                        <a:t>, де N </a:t>
                      </a:r>
                      <a:r>
                        <a:rPr lang="ru-RU" sz="1700" b="1" dirty="0" err="1">
                          <a:solidFill>
                            <a:schemeClr val="tx1"/>
                          </a:solidFill>
                        </a:rPr>
                        <a:t>це</a:t>
                      </a:r>
                      <a:r>
                        <a:rPr lang="ru-RU" sz="1700" b="1" dirty="0">
                          <a:solidFill>
                            <a:schemeClr val="tx1"/>
                          </a:solidFill>
                        </a:rPr>
                        <a:t> А-F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b="1" baseline="0" dirty="0" err="1">
                          <a:solidFill>
                            <a:schemeClr val="tx1"/>
                          </a:solidFill>
                        </a:rPr>
                        <a:t>Напр</a:t>
                      </a:r>
                      <a:r>
                        <a:rPr lang="uk-UA" sz="1700" b="1" baseline="0" dirty="0" err="1">
                          <a:solidFill>
                            <a:schemeClr val="tx1"/>
                          </a:solidFill>
                        </a:rPr>
                        <a:t>иклад</a:t>
                      </a:r>
                      <a:r>
                        <a:rPr lang="ru-RU" sz="17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700" b="1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700" b="1" baseline="0" dirty="0">
                          <a:solidFill>
                            <a:srgbClr val="7030A0"/>
                          </a:solidFill>
                        </a:rPr>
                        <a:t>let </a:t>
                      </a:r>
                      <a:r>
                        <a:rPr lang="en-US" sz="1700" b="1" baseline="0" dirty="0" err="1">
                          <a:solidFill>
                            <a:srgbClr val="7030A0"/>
                          </a:solidFill>
                        </a:rPr>
                        <a:t>st</a:t>
                      </a:r>
                      <a:r>
                        <a:rPr lang="en-US" sz="1700" b="1" baseline="0" dirty="0">
                          <a:solidFill>
                            <a:srgbClr val="7030A0"/>
                          </a:solidFill>
                        </a:rPr>
                        <a:t> = "</a:t>
                      </a:r>
                      <a:r>
                        <a:rPr lang="ru-RU" sz="1700" b="1" baseline="0" dirty="0">
                          <a:solidFill>
                            <a:srgbClr val="7030A0"/>
                          </a:solidFill>
                        </a:rPr>
                        <a:t>символ  </a:t>
                      </a:r>
                      <a:r>
                        <a:rPr lang="en-US" sz="1700" b="1" baseline="0" dirty="0">
                          <a:solidFill>
                            <a:srgbClr val="7030A0"/>
                          </a:solidFill>
                        </a:rPr>
                        <a:t>\u1234" </a:t>
                      </a:r>
                      <a:r>
                        <a:rPr lang="en-US" sz="17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0526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221446"/>
            <a:ext cx="8856984" cy="861774"/>
          </a:xfrm>
          <a:prstGeom prst="rect">
            <a:avLst/>
          </a:prstGeom>
          <a:solidFill>
            <a:srgbClr val="92D050">
              <a:alpha val="8000"/>
            </a:srgb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uk-UA" dirty="0"/>
              <a:t>В </a:t>
            </a:r>
            <a:r>
              <a:rPr lang="en-US" dirty="0">
                <a:solidFill>
                  <a:srgbClr val="C00000"/>
                </a:solidFill>
              </a:rPr>
              <a:t>ES6+  </a:t>
            </a:r>
            <a:r>
              <a:rPr lang="ru-RU" dirty="0"/>
              <a:t>до</a:t>
            </a:r>
            <a:r>
              <a:rPr lang="uk-UA" dirty="0"/>
              <a:t>даний</a:t>
            </a:r>
            <a:r>
              <a:rPr lang="ru-RU" dirty="0"/>
              <a:t> </a:t>
            </a:r>
            <a:r>
              <a:rPr lang="en-US" dirty="0"/>
              <a:t>string template</a:t>
            </a:r>
          </a:p>
          <a:p>
            <a:r>
              <a:rPr lang="ru-RU" dirty="0"/>
              <a:t>Строка </a:t>
            </a:r>
            <a:r>
              <a:rPr lang="ru-RU" dirty="0" err="1"/>
              <a:t>пишеться</a:t>
            </a:r>
            <a:r>
              <a:rPr lang="ru-RU" dirty="0"/>
              <a:t> в </a:t>
            </a:r>
            <a:r>
              <a:rPr lang="ru-RU" dirty="0" err="1"/>
              <a:t>зворотніх</a:t>
            </a:r>
            <a:r>
              <a:rPr lang="ru-RU" dirty="0"/>
              <a:t> лапках </a:t>
            </a:r>
            <a:r>
              <a:rPr lang="en-US" sz="3200" dirty="0">
                <a:solidFill>
                  <a:srgbClr val="C00000"/>
                </a:solidFill>
              </a:rPr>
              <a:t>``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3991" y="1196752"/>
            <a:ext cx="8856984" cy="156966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/>
              <a:t>Приклад</a:t>
            </a:r>
          </a:p>
          <a:p>
            <a:r>
              <a:rPr lang="en-US" dirty="0"/>
              <a:t>let </a:t>
            </a:r>
            <a:r>
              <a:rPr lang="en-US" dirty="0">
                <a:solidFill>
                  <a:srgbClr val="C00000"/>
                </a:solidFill>
              </a:rPr>
              <a:t>name</a:t>
            </a:r>
            <a:r>
              <a:rPr lang="en-US" dirty="0"/>
              <a:t> = "Bill"</a:t>
            </a:r>
            <a:endParaRPr lang="ru-RU" dirty="0"/>
          </a:p>
          <a:p>
            <a:r>
              <a:rPr lang="en-US" dirty="0"/>
              <a:t>let </a:t>
            </a:r>
            <a:r>
              <a:rPr lang="en-US" dirty="0">
                <a:solidFill>
                  <a:srgbClr val="0070C0"/>
                </a:solidFill>
              </a:rPr>
              <a:t>age</a:t>
            </a:r>
            <a:r>
              <a:rPr lang="en-US" dirty="0"/>
              <a:t>  = 22</a:t>
            </a:r>
          </a:p>
          <a:p>
            <a:endParaRPr lang="en-US" dirty="0"/>
          </a:p>
          <a:p>
            <a:r>
              <a:rPr lang="en-US" dirty="0"/>
              <a:t>let </a:t>
            </a:r>
            <a:r>
              <a:rPr lang="en-US" dirty="0" err="1"/>
              <a:t>st</a:t>
            </a:r>
            <a:r>
              <a:rPr lang="en-US" dirty="0"/>
              <a:t> = `</a:t>
            </a:r>
            <a:r>
              <a:rPr lang="en-US" sz="2400" dirty="0"/>
              <a:t>${</a:t>
            </a:r>
            <a:r>
              <a:rPr lang="en-US" sz="2400" dirty="0">
                <a:solidFill>
                  <a:srgbClr val="C00000"/>
                </a:solidFill>
              </a:rPr>
              <a:t>name</a:t>
            </a:r>
            <a:r>
              <a:rPr lang="en-US" sz="2400" dirty="0"/>
              <a:t>}</a:t>
            </a:r>
            <a:r>
              <a:rPr lang="en-US" dirty="0"/>
              <a:t> has </a:t>
            </a:r>
            <a:r>
              <a:rPr lang="en-US" sz="2400" dirty="0"/>
              <a:t>${</a:t>
            </a:r>
            <a:r>
              <a:rPr lang="en-US" sz="2400" dirty="0">
                <a:solidFill>
                  <a:srgbClr val="0070C0"/>
                </a:solidFill>
              </a:rPr>
              <a:t>age</a:t>
            </a:r>
            <a:r>
              <a:rPr lang="en-US" sz="2400" dirty="0"/>
              <a:t>}</a:t>
            </a:r>
            <a:r>
              <a:rPr lang="en-US" dirty="0"/>
              <a:t> years old`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281228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SASS - #{$</a:t>
            </a:r>
            <a:r>
              <a:rPr lang="en-US" b="1" dirty="0" err="1">
                <a:solidFill>
                  <a:srgbClr val="0070C0"/>
                </a:solidFill>
              </a:rPr>
              <a:t>imgPath</a:t>
            </a:r>
            <a:r>
              <a:rPr lang="en-US" b="1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731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3778" y="33049"/>
            <a:ext cx="4068452" cy="369332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Метод </a:t>
            </a:r>
            <a:r>
              <a:rPr lang="en-US" dirty="0" err="1"/>
              <a:t>toString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00479"/>
            <a:ext cx="8856984" cy="20313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/>
              <a:t>Метод </a:t>
            </a:r>
            <a:r>
              <a:rPr lang="en-US" dirty="0" err="1">
                <a:solidFill>
                  <a:srgbClr val="C00000"/>
                </a:solidFill>
              </a:rPr>
              <a:t>toString</a:t>
            </a:r>
            <a:r>
              <a:rPr lang="en-US" dirty="0">
                <a:solidFill>
                  <a:srgbClr val="C00000"/>
                </a:solidFill>
              </a:rPr>
              <a:t>([</a:t>
            </a:r>
            <a:r>
              <a:rPr lang="ru-RU" dirty="0" err="1">
                <a:solidFill>
                  <a:srgbClr val="C00000"/>
                </a:solidFill>
              </a:rPr>
              <a:t>система_числения</a:t>
            </a:r>
            <a:r>
              <a:rPr lang="ru-RU" dirty="0">
                <a:solidFill>
                  <a:srgbClr val="C00000"/>
                </a:solidFill>
              </a:rPr>
              <a:t>]) </a:t>
            </a:r>
            <a:r>
              <a:rPr lang="ru-RU" dirty="0"/>
              <a:t>– </a:t>
            </a:r>
            <a:r>
              <a:rPr lang="ru-RU" dirty="0" err="1"/>
              <a:t>повертає</a:t>
            </a:r>
            <a:r>
              <a:rPr lang="ru-RU" dirty="0"/>
              <a:t> </a:t>
            </a:r>
            <a:r>
              <a:rPr lang="ru-RU" dirty="0" err="1"/>
              <a:t>строковий</a:t>
            </a:r>
            <a:r>
              <a:rPr lang="ru-RU" dirty="0"/>
              <a:t> </a:t>
            </a:r>
            <a:r>
              <a:rPr lang="ru-RU" dirty="0" err="1"/>
              <a:t>еквівалент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err="1"/>
              <a:t>змінної</a:t>
            </a:r>
            <a:endParaRPr lang="ru-RU" dirty="0"/>
          </a:p>
          <a:p>
            <a:endParaRPr lang="ru-RU" dirty="0"/>
          </a:p>
          <a:p>
            <a:r>
              <a:rPr lang="ru-RU" dirty="0"/>
              <a:t>Метод </a:t>
            </a:r>
            <a:r>
              <a:rPr lang="ru-RU" dirty="0" err="1"/>
              <a:t>працює</a:t>
            </a:r>
            <a:r>
              <a:rPr lang="ru-RU" dirty="0"/>
              <a:t> з типами </a:t>
            </a:r>
            <a:r>
              <a:rPr lang="en-US" dirty="0">
                <a:solidFill>
                  <a:srgbClr val="C00000"/>
                </a:solidFill>
              </a:rPr>
              <a:t>Number, Boolean, object, String</a:t>
            </a:r>
          </a:p>
          <a:p>
            <a:endParaRPr lang="ru-RU" dirty="0"/>
          </a:p>
          <a:p>
            <a:r>
              <a:rPr lang="ru-RU" dirty="0" err="1"/>
              <a:t>Необов'язковий</a:t>
            </a:r>
            <a:r>
              <a:rPr lang="ru-RU" dirty="0"/>
              <a:t> аргумент </a:t>
            </a:r>
            <a:r>
              <a:rPr lang="ru-RU" dirty="0">
                <a:solidFill>
                  <a:srgbClr val="C00000"/>
                </a:solidFill>
              </a:rPr>
              <a:t>[</a:t>
            </a:r>
            <a:r>
              <a:rPr lang="ru-RU" dirty="0" err="1">
                <a:solidFill>
                  <a:srgbClr val="C00000"/>
                </a:solidFill>
              </a:rPr>
              <a:t>система_числения</a:t>
            </a:r>
            <a:r>
              <a:rPr lang="ru-RU" dirty="0">
                <a:solidFill>
                  <a:srgbClr val="C00000"/>
                </a:solidFill>
              </a:rPr>
              <a:t>] </a:t>
            </a:r>
            <a:r>
              <a:rPr lang="ru-RU" dirty="0" err="1"/>
              <a:t>показує</a:t>
            </a:r>
            <a:r>
              <a:rPr lang="ru-RU" dirty="0"/>
              <a:t>, у </a:t>
            </a:r>
            <a:r>
              <a:rPr lang="ru-RU" dirty="0" err="1"/>
              <a:t>якій</a:t>
            </a:r>
            <a:r>
              <a:rPr lang="ru-RU" dirty="0"/>
              <a:t> </a:t>
            </a:r>
            <a:r>
              <a:rPr lang="ru-RU" dirty="0" err="1"/>
              <a:t>системі</a:t>
            </a:r>
            <a:r>
              <a:rPr lang="ru-RU" dirty="0"/>
              <a:t> </a:t>
            </a:r>
            <a:r>
              <a:rPr lang="ru-RU" dirty="0" err="1"/>
              <a:t>числення</a:t>
            </a:r>
            <a:r>
              <a:rPr lang="ru-RU" dirty="0"/>
              <a:t> </a:t>
            </a:r>
            <a:r>
              <a:rPr lang="ru-RU" dirty="0" err="1"/>
              <a:t>повертати</a:t>
            </a:r>
            <a:r>
              <a:rPr lang="ru-RU" dirty="0"/>
              <a:t> результат.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508" y="2852936"/>
            <a:ext cx="8856984" cy="9233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 err="1">
                <a:solidFill>
                  <a:srgbClr val="002060"/>
                </a:solidFill>
              </a:rPr>
              <a:t>var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num</a:t>
            </a:r>
            <a:r>
              <a:rPr lang="en-US" dirty="0">
                <a:solidFill>
                  <a:srgbClr val="002060"/>
                </a:solidFill>
              </a:rPr>
              <a:t> = 255;</a:t>
            </a:r>
          </a:p>
          <a:p>
            <a:r>
              <a:rPr lang="en-US" dirty="0" err="1">
                <a:solidFill>
                  <a:srgbClr val="002060"/>
                </a:solidFill>
              </a:rPr>
              <a:t>num.toString</a:t>
            </a:r>
            <a:r>
              <a:rPr lang="en-US" dirty="0">
                <a:solidFill>
                  <a:srgbClr val="002060"/>
                </a:solidFill>
              </a:rPr>
              <a:t>();   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// "255"</a:t>
            </a:r>
          </a:p>
          <a:p>
            <a:r>
              <a:rPr lang="en-US" dirty="0" err="1">
                <a:solidFill>
                  <a:srgbClr val="002060"/>
                </a:solidFill>
              </a:rPr>
              <a:t>num.toString</a:t>
            </a:r>
            <a:r>
              <a:rPr lang="en-US" dirty="0">
                <a:solidFill>
                  <a:srgbClr val="002060"/>
                </a:solidFill>
              </a:rPr>
              <a:t>(16); 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// "</a:t>
            </a:r>
            <a:r>
              <a:rPr lang="en-US" i="1" dirty="0" err="1">
                <a:solidFill>
                  <a:schemeClr val="bg1">
                    <a:lumMod val="65000"/>
                  </a:schemeClr>
                </a:solidFill>
              </a:rPr>
              <a:t>ff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"</a:t>
            </a:r>
            <a:r>
              <a:rPr lang="ru-RU" i="1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17799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496" y="476672"/>
            <a:ext cx="9007594" cy="353943"/>
          </a:xfrm>
          <a:prstGeom prst="rect">
            <a:avLst/>
          </a:prstGeom>
          <a:solidFill>
            <a:srgbClr val="00B050">
              <a:alpha val="8000"/>
            </a:srgb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sz="1700" dirty="0">
                <a:solidFill>
                  <a:srgbClr val="002060"/>
                </a:solidFill>
              </a:rPr>
              <a:t>Приводиться методом</a:t>
            </a:r>
            <a:r>
              <a:rPr lang="ru-RU" sz="1700" dirty="0">
                <a:solidFill>
                  <a:schemeClr val="accent2"/>
                </a:solidFill>
              </a:rPr>
              <a:t> </a:t>
            </a:r>
            <a:r>
              <a:rPr lang="en-US" sz="1700" dirty="0">
                <a:solidFill>
                  <a:schemeClr val="accent2"/>
                </a:solidFill>
              </a:rPr>
              <a:t>"c</a:t>
            </a:r>
            <a:r>
              <a:rPr lang="ru-RU" sz="1700" dirty="0">
                <a:solidFill>
                  <a:schemeClr val="accent2"/>
                </a:solidFill>
              </a:rPr>
              <a:t>трока</a:t>
            </a:r>
            <a:r>
              <a:rPr lang="en-US" sz="1700" dirty="0">
                <a:solidFill>
                  <a:schemeClr val="accent2"/>
                </a:solidFill>
              </a:rPr>
              <a:t>".</a:t>
            </a:r>
            <a:r>
              <a:rPr lang="en-US" sz="1700" dirty="0" err="1">
                <a:solidFill>
                  <a:schemeClr val="accent2"/>
                </a:solidFill>
              </a:rPr>
              <a:t>toString</a:t>
            </a:r>
            <a:r>
              <a:rPr lang="en-US" sz="1700" dirty="0">
                <a:solidFill>
                  <a:schemeClr val="accent2"/>
                </a:solidFill>
              </a:rPr>
              <a:t>()</a:t>
            </a:r>
            <a:r>
              <a:rPr lang="en-US" sz="1700" dirty="0"/>
              <a:t>   </a:t>
            </a:r>
            <a:r>
              <a:rPr lang="ru-RU" sz="1700" dirty="0" err="1"/>
              <a:t>або</a:t>
            </a:r>
            <a:r>
              <a:rPr lang="ru-RU" sz="1700" dirty="0"/>
              <a:t> </a:t>
            </a:r>
            <a:r>
              <a:rPr lang="en-US" sz="1700" dirty="0"/>
              <a:t>  </a:t>
            </a:r>
            <a:r>
              <a:rPr lang="en-US" sz="1700" dirty="0">
                <a:solidFill>
                  <a:schemeClr val="accent2"/>
                </a:solidFill>
              </a:rPr>
              <a:t>String(</a:t>
            </a:r>
            <a:r>
              <a:rPr lang="ru-RU" sz="1700" dirty="0">
                <a:solidFill>
                  <a:schemeClr val="accent2"/>
                </a:solidFill>
              </a:rPr>
              <a:t>строка</a:t>
            </a:r>
            <a:r>
              <a:rPr lang="en-US" sz="1700" dirty="0">
                <a:solidFill>
                  <a:schemeClr val="accent2"/>
                </a:solidFill>
              </a:rPr>
              <a:t>)</a:t>
            </a:r>
            <a:endParaRPr lang="uk-UA" sz="1700" dirty="0">
              <a:solidFill>
                <a:schemeClr val="accent2"/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188141"/>
              </p:ext>
            </p:extLst>
          </p:nvPr>
        </p:nvGraphicFramePr>
        <p:xfrm>
          <a:off x="107504" y="980728"/>
          <a:ext cx="88569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тип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toString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String()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b="1" dirty="0" err="1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true -&gt; </a:t>
                      </a:r>
                      <a:r>
                        <a:rPr lang="en-US" sz="1700" b="1" dirty="0">
                          <a:solidFill>
                            <a:schemeClr val="accent2"/>
                          </a:solidFill>
                        </a:rPr>
                        <a:t>"true"</a:t>
                      </a:r>
                      <a:r>
                        <a:rPr lang="en-US" sz="1700" dirty="0">
                          <a:solidFill>
                            <a:schemeClr val="accent2"/>
                          </a:solidFill>
                        </a:rPr>
                        <a:t>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false-&gt;  </a:t>
                      </a:r>
                      <a:r>
                        <a:rPr kumimoji="0" lang="en-US" sz="1700" b="1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"false"</a:t>
                      </a:r>
                      <a:endParaRPr kumimoji="0" lang="ru-RU" sz="17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0" lang="ru-RU" sz="17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12   -&gt; "12" 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baseline="0" dirty="0">
                          <a:solidFill>
                            <a:srgbClr val="002060"/>
                          </a:solidFill>
                        </a:rPr>
                        <a:t>error</a:t>
                      </a:r>
                      <a:endParaRPr lang="ru-RU" sz="17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baseline="0" dirty="0">
                          <a:solidFill>
                            <a:srgbClr val="0070C0"/>
                          </a:solidFill>
                        </a:rPr>
                        <a:t>"null"</a:t>
                      </a:r>
                      <a:endParaRPr lang="ru-RU" sz="17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baseline="0" dirty="0">
                          <a:solidFill>
                            <a:srgbClr val="002060"/>
                          </a:solidFill>
                        </a:rPr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baseline="0" dirty="0">
                          <a:solidFill>
                            <a:srgbClr val="002060"/>
                          </a:solidFill>
                        </a:rPr>
                        <a:t>"undefined"</a:t>
                      </a:r>
                      <a:endParaRPr lang="ru-RU" sz="17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4621" y="3645024"/>
            <a:ext cx="8856984" cy="646331"/>
          </a:xfrm>
          <a:prstGeom prst="rect">
            <a:avLst/>
          </a:prstGeom>
          <a:solidFill>
            <a:srgbClr val="FFFF00">
              <a:alpha val="8000"/>
            </a:srgb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 err="1"/>
              <a:t>Функцією</a:t>
            </a:r>
            <a:r>
              <a:rPr lang="ru-RU" dirty="0"/>
              <a:t> </a:t>
            </a:r>
            <a:r>
              <a:rPr lang="ru-RU" dirty="0" err="1">
                <a:solidFill>
                  <a:srgbClr val="C00000"/>
                </a:solidFill>
              </a:rPr>
              <a:t>String</a:t>
            </a:r>
            <a:r>
              <a:rPr lang="ru-RU" dirty="0">
                <a:solidFill>
                  <a:srgbClr val="C00000"/>
                </a:solidFill>
              </a:rPr>
              <a:t>() </a:t>
            </a:r>
            <a:r>
              <a:rPr lang="ru-RU" dirty="0"/>
              <a:t>ми приводимо будь </a:t>
            </a:r>
            <a:r>
              <a:rPr lang="ru-RU" dirty="0" err="1"/>
              <a:t>який</a:t>
            </a:r>
            <a:r>
              <a:rPr lang="ru-RU" dirty="0"/>
              <a:t> тип до строки,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впевнені</a:t>
            </a:r>
            <a:r>
              <a:rPr lang="ru-RU" dirty="0"/>
              <a:t> в тому, </a:t>
            </a:r>
            <a:r>
              <a:rPr lang="ru-RU" dirty="0" err="1"/>
              <a:t>що</a:t>
            </a:r>
            <a:r>
              <a:rPr lang="ru-RU" dirty="0"/>
              <a:t> той тип не </a:t>
            </a:r>
            <a:r>
              <a:rPr lang="en-US" dirty="0">
                <a:solidFill>
                  <a:srgbClr val="FF0000"/>
                </a:solidFill>
              </a:rPr>
              <a:t>null </a:t>
            </a:r>
            <a:r>
              <a:rPr lang="ru-RU" dirty="0" err="1"/>
              <a:t>або</a:t>
            </a:r>
            <a:r>
              <a:rPr lang="en-US" dirty="0">
                <a:solidFill>
                  <a:srgbClr val="FF0000"/>
                </a:solidFill>
              </a:rPr>
              <a:t> undefined</a:t>
            </a:r>
            <a:r>
              <a:rPr lang="ru-RU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504" y="4460919"/>
            <a:ext cx="8856984" cy="1200329"/>
          </a:xfrm>
          <a:prstGeom prst="rect">
            <a:avLst/>
          </a:prstGeom>
          <a:solidFill>
            <a:srgbClr val="FFFF00">
              <a:alpha val="8000"/>
            </a:srgb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проводити</a:t>
            </a:r>
            <a:r>
              <a:rPr lang="ru-RU" dirty="0"/>
              <a:t> </a:t>
            </a:r>
            <a:r>
              <a:rPr lang="ru-RU" dirty="0" err="1"/>
              <a:t>приведення</a:t>
            </a:r>
            <a:r>
              <a:rPr lang="ru-RU" dirty="0"/>
              <a:t> </a:t>
            </a:r>
            <a:r>
              <a:rPr lang="ru-RU" dirty="0" err="1"/>
              <a:t>конкатенацією</a:t>
            </a:r>
            <a:r>
              <a:rPr lang="ru-RU" dirty="0"/>
              <a:t> з </a:t>
            </a:r>
            <a:r>
              <a:rPr lang="ru-RU" dirty="0" err="1"/>
              <a:t>порожньою</a:t>
            </a:r>
            <a:r>
              <a:rPr lang="ru-RU" dirty="0"/>
              <a:t> строкою, </a:t>
            </a:r>
            <a:r>
              <a:rPr lang="ru-RU" dirty="0" err="1"/>
              <a:t>наприклад</a:t>
            </a:r>
            <a:endParaRPr lang="ru-RU" dirty="0"/>
          </a:p>
          <a:p>
            <a:r>
              <a:rPr lang="ru-RU" b="0" dirty="0"/>
              <a:t>   </a:t>
            </a:r>
            <a:r>
              <a:rPr lang="ru-RU" b="0" dirty="0">
                <a:solidFill>
                  <a:srgbClr val="002060"/>
                </a:solidFill>
              </a:rPr>
              <a:t>  </a:t>
            </a:r>
            <a:r>
              <a:rPr lang="ru-RU" dirty="0">
                <a:solidFill>
                  <a:srgbClr val="002060"/>
                </a:solidFill>
              </a:rPr>
              <a:t>23 + ""</a:t>
            </a:r>
            <a:r>
              <a:rPr lang="en-US" dirty="0"/>
              <a:t> 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uk-UA" i="1" dirty="0">
                <a:solidFill>
                  <a:schemeClr val="bg1">
                    <a:lumMod val="50000"/>
                  </a:schemeClr>
                </a:solidFill>
              </a:rPr>
              <a:t>поверне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строку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"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22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"</a:t>
            </a:r>
          </a:p>
          <a:p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504" y="37416"/>
            <a:ext cx="3672408" cy="369332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accent2"/>
                </a:solidFill>
              </a:defRPr>
            </a:lvl1pPr>
          </a:lstStyle>
          <a:p>
            <a:r>
              <a:rPr lang="ru-RU" dirty="0">
                <a:solidFill>
                  <a:srgbClr val="C00000"/>
                </a:solidFill>
              </a:rPr>
              <a:t>3. </a:t>
            </a:r>
            <a:r>
              <a:rPr lang="ru-RU" dirty="0" err="1">
                <a:solidFill>
                  <a:srgbClr val="C00000"/>
                </a:solidFill>
              </a:rPr>
              <a:t>Приведення</a:t>
            </a:r>
            <a:r>
              <a:rPr lang="ru-RU" dirty="0">
                <a:solidFill>
                  <a:srgbClr val="C00000"/>
                </a:solidFill>
              </a:rPr>
              <a:t> до строки</a:t>
            </a:r>
          </a:p>
        </p:txBody>
      </p:sp>
    </p:spTree>
    <p:extLst>
      <p:ext uri="{BB962C8B-B14F-4D97-AF65-F5344CB8AC3E}">
        <p14:creationId xmlns:p14="http://schemas.microsoft.com/office/powerpoint/2010/main" val="39080730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96" y="72500"/>
            <a:ext cx="1764196" cy="369332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Тип </a:t>
            </a:r>
            <a:r>
              <a:rPr lang="en-US" dirty="0"/>
              <a:t>null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5496" y="548680"/>
            <a:ext cx="9007594" cy="1477328"/>
          </a:xfrm>
          <a:prstGeom prst="rect">
            <a:avLst/>
          </a:prstGeom>
          <a:solidFill>
            <a:schemeClr val="bg2">
              <a:alpha val="8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лише</a:t>
            </a:r>
            <a:r>
              <a:rPr lang="ru-RU" dirty="0"/>
              <a:t> </a:t>
            </a:r>
            <a:r>
              <a:rPr lang="ru-RU" dirty="0" err="1"/>
              <a:t>одне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– </a:t>
            </a:r>
            <a:r>
              <a:rPr lang="en-US" dirty="0">
                <a:solidFill>
                  <a:srgbClr val="FF0000"/>
                </a:solidFill>
              </a:rPr>
              <a:t>null</a:t>
            </a:r>
          </a:p>
          <a:p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en-US" dirty="0">
                <a:solidFill>
                  <a:srgbClr val="FF0000"/>
                </a:solidFill>
              </a:rPr>
              <a:t>null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порожній</a:t>
            </a:r>
            <a:r>
              <a:rPr lang="ru-RU" dirty="0"/>
              <a:t> пустой об</a:t>
            </a:r>
            <a:r>
              <a:rPr lang="en-US" dirty="0"/>
              <a:t>’</a:t>
            </a:r>
            <a:r>
              <a:rPr lang="uk-UA" dirty="0"/>
              <a:t>є</a:t>
            </a:r>
            <a:r>
              <a:rPr lang="ru-RU" dirty="0" err="1"/>
              <a:t>кт</a:t>
            </a:r>
            <a:r>
              <a:rPr lang="ru-RU" dirty="0"/>
              <a:t>. </a:t>
            </a:r>
          </a:p>
          <a:p>
            <a:endParaRPr lang="ru-RU" dirty="0"/>
          </a:p>
          <a:p>
            <a:r>
              <a:rPr lang="en-US" dirty="0"/>
              <a:t>let car = null;</a:t>
            </a:r>
          </a:p>
          <a:p>
            <a:r>
              <a:rPr lang="en-US" dirty="0"/>
              <a:t>alert(</a:t>
            </a:r>
            <a:r>
              <a:rPr lang="en-US" dirty="0" err="1"/>
              <a:t>typeof</a:t>
            </a:r>
            <a:r>
              <a:rPr lang="en-US" dirty="0"/>
              <a:t>  car);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// </a:t>
            </a:r>
            <a:r>
              <a:rPr lang="uk-UA" i="1" dirty="0">
                <a:solidFill>
                  <a:schemeClr val="bg1">
                    <a:lumMod val="65000"/>
                  </a:schemeClr>
                </a:solidFill>
              </a:rPr>
              <a:t>отримаємо</a:t>
            </a:r>
            <a:r>
              <a:rPr lang="ru-RU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"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object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"</a:t>
            </a:r>
            <a:endParaRPr lang="ru-RU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2132856"/>
            <a:ext cx="8856984" cy="2862322"/>
          </a:xfrm>
          <a:prstGeom prst="rect">
            <a:avLst/>
          </a:prstGeom>
          <a:solidFill>
            <a:schemeClr val="bg1">
              <a:lumMod val="95000"/>
              <a:alpha val="48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/>
              <a:t>Тобто</a:t>
            </a:r>
            <a:r>
              <a:rPr lang="ru-RU" b="1" dirty="0"/>
              <a:t> </a:t>
            </a:r>
            <a:r>
              <a:rPr lang="ru-RU" b="1" dirty="0" err="1"/>
              <a:t>можна</a:t>
            </a:r>
            <a:r>
              <a:rPr lang="ru-RU" b="1" dirty="0"/>
              <a:t> </a:t>
            </a:r>
            <a:r>
              <a:rPr lang="ru-RU" b="1" dirty="0" err="1"/>
              <a:t>декларувати</a:t>
            </a:r>
            <a:r>
              <a:rPr lang="ru-RU" b="1" dirty="0"/>
              <a:t> </a:t>
            </a:r>
            <a:r>
              <a:rPr lang="ru-RU" b="1" dirty="0" err="1"/>
              <a:t>порожній</a:t>
            </a:r>
            <a:r>
              <a:rPr lang="ru-RU" b="1" dirty="0"/>
              <a:t> </a:t>
            </a:r>
            <a:r>
              <a:rPr lang="ru-RU" b="1" dirty="0" err="1"/>
              <a:t>об'єкт</a:t>
            </a:r>
            <a:r>
              <a:rPr lang="ru-RU" b="1" dirty="0"/>
              <a:t> (</a:t>
            </a:r>
            <a:r>
              <a:rPr lang="ru-RU" b="1" dirty="0" err="1"/>
              <a:t>наприклад</a:t>
            </a:r>
            <a:r>
              <a:rPr lang="ru-RU" b="1" dirty="0"/>
              <a:t> ми </a:t>
            </a:r>
            <a:r>
              <a:rPr lang="ru-RU" b="1" dirty="0" err="1"/>
              <a:t>ще</a:t>
            </a:r>
            <a:r>
              <a:rPr lang="ru-RU" b="1" dirty="0"/>
              <a:t> не </a:t>
            </a:r>
            <a:r>
              <a:rPr lang="ru-RU" b="1" dirty="0" err="1"/>
              <a:t>знаємо</a:t>
            </a:r>
            <a:r>
              <a:rPr lang="ru-RU" b="1" dirty="0"/>
              <a:t> яке </a:t>
            </a:r>
            <a:r>
              <a:rPr lang="ru-RU" b="1" dirty="0" err="1"/>
              <a:t>значення</a:t>
            </a:r>
            <a:r>
              <a:rPr lang="ru-RU" b="1" dirty="0"/>
              <a:t> </a:t>
            </a:r>
            <a:r>
              <a:rPr lang="ru-RU" b="1" dirty="0" err="1"/>
              <a:t>надалі</a:t>
            </a:r>
            <a:r>
              <a:rPr lang="ru-RU" b="1" dirty="0"/>
              <a:t> буде </a:t>
            </a:r>
            <a:r>
              <a:rPr lang="ru-RU" b="1" dirty="0" err="1"/>
              <a:t>утримувати</a:t>
            </a:r>
            <a:r>
              <a:rPr lang="ru-RU" b="1" dirty="0"/>
              <a:t> </a:t>
            </a:r>
            <a:r>
              <a:rPr lang="ru-RU" b="1" dirty="0" err="1"/>
              <a:t>цей</a:t>
            </a:r>
            <a:r>
              <a:rPr lang="ru-RU" b="1" dirty="0"/>
              <a:t> </a:t>
            </a:r>
            <a:r>
              <a:rPr lang="ru-RU" b="1" dirty="0" err="1"/>
              <a:t>об'єкт</a:t>
            </a:r>
            <a:r>
              <a:rPr lang="ru-RU" b="1" dirty="0"/>
              <a:t>) а </a:t>
            </a:r>
            <a:r>
              <a:rPr lang="ru-RU" b="1" dirty="0" err="1"/>
              <a:t>потім</a:t>
            </a:r>
            <a:r>
              <a:rPr lang="ru-RU" b="1" dirty="0"/>
              <a:t> у </a:t>
            </a:r>
            <a:r>
              <a:rPr lang="ru-RU" b="1" dirty="0" err="1"/>
              <a:t>міру</a:t>
            </a:r>
            <a:r>
              <a:rPr lang="ru-RU" b="1" dirty="0"/>
              <a:t> </a:t>
            </a:r>
            <a:r>
              <a:rPr lang="ru-RU" b="1" dirty="0" err="1"/>
              <a:t>необхідності</a:t>
            </a:r>
            <a:r>
              <a:rPr lang="ru-RU" b="1" dirty="0"/>
              <a:t> </a:t>
            </a:r>
            <a:r>
              <a:rPr lang="ru-RU" b="1" dirty="0" err="1"/>
              <a:t>його</a:t>
            </a:r>
            <a:r>
              <a:rPr lang="ru-RU" b="1" dirty="0"/>
              <a:t> </a:t>
            </a:r>
            <a:r>
              <a:rPr lang="ru-RU" b="1" dirty="0" err="1"/>
              <a:t>заповнювати</a:t>
            </a:r>
            <a:endParaRPr lang="ru-RU" b="1" dirty="0"/>
          </a:p>
          <a:p>
            <a:endParaRPr lang="ru-RU" b="1" dirty="0"/>
          </a:p>
          <a:p>
            <a:r>
              <a:rPr lang="ru-RU" b="1" dirty="0"/>
              <a:t>При </a:t>
            </a:r>
            <a:r>
              <a:rPr lang="ru-RU" b="1" dirty="0" err="1"/>
              <a:t>цьому</a:t>
            </a:r>
            <a:r>
              <a:rPr lang="ru-RU" b="1" dirty="0"/>
              <a:t> перед </a:t>
            </a:r>
            <a:r>
              <a:rPr lang="ru-RU" b="1" dirty="0" err="1"/>
              <a:t>зверненням</a:t>
            </a:r>
            <a:r>
              <a:rPr lang="ru-RU" b="1" dirty="0"/>
              <a:t> до </a:t>
            </a:r>
            <a:r>
              <a:rPr lang="ru-RU" b="1" dirty="0" err="1"/>
              <a:t>об'єкта</a:t>
            </a:r>
            <a:r>
              <a:rPr lang="ru-RU" b="1" dirty="0"/>
              <a:t> </a:t>
            </a:r>
            <a:r>
              <a:rPr lang="ru-RU" b="1" dirty="0" err="1"/>
              <a:t>можна</a:t>
            </a:r>
            <a:r>
              <a:rPr lang="ru-RU" b="1" dirty="0"/>
              <a:t> </a:t>
            </a:r>
            <a:r>
              <a:rPr lang="ru-RU" b="1" dirty="0" err="1"/>
              <a:t>перевіряти</a:t>
            </a:r>
            <a:r>
              <a:rPr lang="ru-RU" b="1" dirty="0"/>
              <a:t> </a:t>
            </a:r>
            <a:r>
              <a:rPr lang="ru-RU" b="1" dirty="0" err="1"/>
              <a:t>порожній</a:t>
            </a:r>
            <a:r>
              <a:rPr lang="ru-RU" b="1" dirty="0"/>
              <a:t> </a:t>
            </a:r>
            <a:r>
              <a:rPr lang="ru-RU" b="1" dirty="0" err="1"/>
              <a:t>він</a:t>
            </a:r>
            <a:r>
              <a:rPr lang="ru-RU" b="1" dirty="0"/>
              <a:t> </a:t>
            </a:r>
            <a:r>
              <a:rPr lang="ru-RU" b="1" dirty="0" err="1"/>
              <a:t>чи</a:t>
            </a:r>
            <a:r>
              <a:rPr lang="ru-RU" b="1" dirty="0"/>
              <a:t> </a:t>
            </a:r>
            <a:r>
              <a:rPr lang="ru-RU" b="1" dirty="0" err="1"/>
              <a:t>ні</a:t>
            </a:r>
            <a:r>
              <a:rPr lang="ru-RU" b="1" dirty="0"/>
              <a:t>, </a:t>
            </a:r>
            <a:r>
              <a:rPr lang="ru-RU" b="1" dirty="0" err="1"/>
              <a:t>наприклад</a:t>
            </a:r>
            <a:endParaRPr lang="ru-RU" b="1" dirty="0"/>
          </a:p>
          <a:p>
            <a:endParaRPr lang="ru-RU" dirty="0"/>
          </a:p>
          <a:p>
            <a:r>
              <a:rPr lang="en-US" b="1" dirty="0">
                <a:solidFill>
                  <a:schemeClr val="accent2"/>
                </a:solidFill>
              </a:rPr>
              <a:t>if (</a:t>
            </a:r>
            <a:r>
              <a:rPr lang="en-US" b="1" dirty="0" err="1">
                <a:solidFill>
                  <a:schemeClr val="accent2"/>
                </a:solidFill>
              </a:rPr>
              <a:t>typeof</a:t>
            </a:r>
            <a:r>
              <a:rPr lang="en-US" b="1" dirty="0">
                <a:solidFill>
                  <a:schemeClr val="accent2"/>
                </a:solidFill>
              </a:rPr>
              <a:t> car == </a:t>
            </a:r>
            <a:r>
              <a:rPr lang="en-US" b="1" dirty="0">
                <a:solidFill>
                  <a:schemeClr val="accent2"/>
                </a:solidFill>
                <a:cs typeface="Courier New"/>
              </a:rPr>
              <a:t>"</a:t>
            </a:r>
            <a:r>
              <a:rPr lang="en-US" b="1" dirty="0">
                <a:solidFill>
                  <a:schemeClr val="accent2"/>
                </a:solidFill>
              </a:rPr>
              <a:t>object</a:t>
            </a:r>
            <a:r>
              <a:rPr lang="en-US" b="1" dirty="0">
                <a:solidFill>
                  <a:schemeClr val="accent2"/>
                </a:solidFill>
                <a:latin typeface="Courier New"/>
                <a:cs typeface="Courier New"/>
              </a:rPr>
              <a:t>"</a:t>
            </a:r>
            <a:r>
              <a:rPr lang="en-US" b="1" dirty="0">
                <a:solidFill>
                  <a:schemeClr val="accent2"/>
                </a:solidFill>
              </a:rPr>
              <a:t>){</a:t>
            </a:r>
          </a:p>
          <a:p>
            <a:r>
              <a:rPr lang="en-US" dirty="0"/>
              <a:t>    </a:t>
            </a:r>
            <a:r>
              <a:rPr lang="en-US" i="1" dirty="0"/>
              <a:t>//</a:t>
            </a:r>
            <a:r>
              <a:rPr lang="ru-RU" i="1" dirty="0"/>
              <a:t>  </a:t>
            </a:r>
            <a:r>
              <a:rPr lang="ru-RU" i="1" dirty="0" err="1"/>
              <a:t>щось</a:t>
            </a:r>
            <a:r>
              <a:rPr lang="ru-RU" i="1" dirty="0"/>
              <a:t> тут робимо</a:t>
            </a:r>
            <a:endParaRPr lang="en-US" i="1" dirty="0"/>
          </a:p>
          <a:p>
            <a:r>
              <a:rPr lang="en-US" b="1" dirty="0">
                <a:solidFill>
                  <a:schemeClr val="accent2"/>
                </a:solidFill>
              </a:rPr>
              <a:t>}</a:t>
            </a:r>
            <a:endParaRPr lang="ru-RU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9034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48680"/>
            <a:ext cx="7632848" cy="491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149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1760" y="2329710"/>
            <a:ext cx="4104456" cy="369332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BOM – browser  object model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2771050"/>
            <a:ext cx="8856984" cy="3416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Модель </a:t>
            </a:r>
            <a:r>
              <a:rPr lang="ru-RU" b="1" dirty="0" err="1"/>
              <a:t>дозволяє</a:t>
            </a:r>
            <a:r>
              <a:rPr lang="ru-RU" b="1" dirty="0"/>
              <a:t> </a:t>
            </a:r>
            <a:r>
              <a:rPr lang="ru-RU" b="1" dirty="0" err="1"/>
              <a:t>працювати</a:t>
            </a:r>
            <a:r>
              <a:rPr lang="ru-RU" b="1" dirty="0"/>
              <a:t> з </a:t>
            </a:r>
            <a:r>
              <a:rPr lang="ru-RU" b="1" dirty="0" err="1"/>
              <a:t>вікнами</a:t>
            </a:r>
            <a:r>
              <a:rPr lang="ru-RU" b="1" dirty="0"/>
              <a:t> </a:t>
            </a:r>
            <a:r>
              <a:rPr lang="ru-RU" b="1" dirty="0" err="1"/>
              <a:t>браузерів</a:t>
            </a:r>
            <a:r>
              <a:rPr lang="ru-RU" b="1" dirty="0"/>
              <a:t> і в </a:t>
            </a:r>
            <a:r>
              <a:rPr lang="ru-RU" b="1" dirty="0" err="1"/>
              <a:t>неї</a:t>
            </a:r>
            <a:r>
              <a:rPr lang="ru-RU" b="1" dirty="0"/>
              <a:t> </a:t>
            </a:r>
            <a:r>
              <a:rPr lang="ru-RU" b="1" dirty="0" err="1"/>
              <a:t>входять</a:t>
            </a:r>
            <a:r>
              <a:rPr lang="ru-RU" b="1" dirty="0"/>
              <a:t> </a:t>
            </a:r>
            <a:r>
              <a:rPr lang="ru-RU" b="1" dirty="0" err="1"/>
              <a:t>розширення</a:t>
            </a:r>
            <a:r>
              <a:rPr lang="ru-RU" b="1" dirty="0"/>
              <a:t> для:</a:t>
            </a:r>
          </a:p>
          <a:p>
            <a:r>
              <a:rPr lang="ru-RU" b="1" dirty="0"/>
              <a:t> - </a:t>
            </a:r>
            <a:r>
              <a:rPr lang="en-US" b="1" dirty="0"/>
              <a:t>c</a:t>
            </a:r>
            <a:r>
              <a:rPr lang="ru-RU" b="1" dirty="0" err="1"/>
              <a:t>творення</a:t>
            </a:r>
            <a:r>
              <a:rPr lang="ru-RU" b="1" dirty="0"/>
              <a:t> </a:t>
            </a:r>
            <a:r>
              <a:rPr lang="ru-RU" b="1" dirty="0" err="1"/>
              <a:t>нових</a:t>
            </a:r>
            <a:r>
              <a:rPr lang="ru-RU" b="1" dirty="0"/>
              <a:t> </a:t>
            </a:r>
            <a:r>
              <a:rPr lang="ru-RU" b="1" dirty="0" err="1"/>
              <a:t>вікон</a:t>
            </a:r>
            <a:r>
              <a:rPr lang="ru-RU" b="1" dirty="0"/>
              <a:t> браузера;</a:t>
            </a:r>
          </a:p>
          <a:p>
            <a:r>
              <a:rPr lang="ru-RU" b="1" dirty="0"/>
              <a:t> - </a:t>
            </a:r>
            <a:r>
              <a:rPr lang="ru-RU" b="1" dirty="0" err="1"/>
              <a:t>переміщення</a:t>
            </a:r>
            <a:r>
              <a:rPr lang="ru-RU" b="1" dirty="0"/>
              <a:t>, </a:t>
            </a:r>
            <a:r>
              <a:rPr lang="ru-RU" b="1" dirty="0" err="1"/>
              <a:t>зміни</a:t>
            </a:r>
            <a:r>
              <a:rPr lang="ru-RU" b="1" dirty="0"/>
              <a:t> </a:t>
            </a:r>
            <a:r>
              <a:rPr lang="ru-RU" b="1" dirty="0" err="1"/>
              <a:t>розмірів</a:t>
            </a:r>
            <a:r>
              <a:rPr lang="ru-RU" b="1" dirty="0"/>
              <a:t>, </a:t>
            </a:r>
            <a:r>
              <a:rPr lang="ru-RU" b="1" dirty="0" err="1"/>
              <a:t>закриття</a:t>
            </a:r>
            <a:r>
              <a:rPr lang="ru-RU" b="1" dirty="0"/>
              <a:t> </a:t>
            </a:r>
            <a:r>
              <a:rPr lang="ru-RU" b="1" dirty="0" err="1"/>
              <a:t>вікон</a:t>
            </a:r>
            <a:r>
              <a:rPr lang="ru-RU" b="1" dirty="0"/>
              <a:t>;</a:t>
            </a:r>
          </a:p>
          <a:p>
            <a:r>
              <a:rPr lang="ru-RU" b="1" dirty="0"/>
              <a:t> - </a:t>
            </a:r>
            <a:r>
              <a:rPr lang="ru-RU" b="1" dirty="0" err="1"/>
              <a:t>роботи</a:t>
            </a:r>
            <a:r>
              <a:rPr lang="ru-RU" b="1" dirty="0"/>
              <a:t> з </a:t>
            </a:r>
            <a:r>
              <a:rPr lang="en-US" b="1" dirty="0"/>
              <a:t>navigator object, </a:t>
            </a:r>
            <a:r>
              <a:rPr lang="ru-RU" b="1" dirty="0" err="1"/>
              <a:t>який</a:t>
            </a:r>
            <a:r>
              <a:rPr lang="ru-RU" b="1" dirty="0"/>
              <a:t> </a:t>
            </a:r>
            <a:r>
              <a:rPr lang="ru-RU" b="1" dirty="0" err="1"/>
              <a:t>містить</a:t>
            </a:r>
            <a:r>
              <a:rPr lang="ru-RU" b="1" dirty="0"/>
              <a:t> </a:t>
            </a:r>
            <a:r>
              <a:rPr lang="ru-RU" b="1" dirty="0" err="1"/>
              <a:t>інформацію</a:t>
            </a:r>
            <a:r>
              <a:rPr lang="ru-RU" b="1" dirty="0"/>
              <a:t> про</a:t>
            </a:r>
          </a:p>
          <a:p>
            <a:r>
              <a:rPr lang="ru-RU" b="1" dirty="0"/>
              <a:t>   </a:t>
            </a:r>
            <a:r>
              <a:rPr lang="ru-RU" b="1" dirty="0" err="1"/>
              <a:t>браузері</a:t>
            </a:r>
            <a:r>
              <a:rPr lang="ru-RU" b="1" dirty="0"/>
              <a:t>;</a:t>
            </a:r>
          </a:p>
          <a:p>
            <a:r>
              <a:rPr lang="ru-RU" b="1" dirty="0"/>
              <a:t> - </a:t>
            </a:r>
            <a:r>
              <a:rPr lang="ru-RU" b="1" dirty="0" err="1"/>
              <a:t>роботи</a:t>
            </a:r>
            <a:r>
              <a:rPr lang="ru-RU" b="1" dirty="0"/>
              <a:t> з </a:t>
            </a:r>
            <a:r>
              <a:rPr lang="en-US" b="1" dirty="0">
                <a:solidFill>
                  <a:srgbClr val="C00000"/>
                </a:solidFill>
              </a:rPr>
              <a:t>location object</a:t>
            </a:r>
            <a:r>
              <a:rPr lang="en-US" b="1" dirty="0"/>
              <a:t>, </a:t>
            </a:r>
            <a:r>
              <a:rPr lang="ru-RU" b="1" dirty="0" err="1"/>
              <a:t>що</a:t>
            </a:r>
            <a:r>
              <a:rPr lang="ru-RU" b="1" dirty="0"/>
              <a:t> </a:t>
            </a:r>
            <a:r>
              <a:rPr lang="ru-RU" b="1" dirty="0" err="1"/>
              <a:t>містить</a:t>
            </a:r>
            <a:r>
              <a:rPr lang="ru-RU" b="1" dirty="0"/>
              <a:t> </a:t>
            </a:r>
            <a:r>
              <a:rPr lang="ru-RU" b="1" dirty="0" err="1"/>
              <a:t>інформацію</a:t>
            </a:r>
            <a:r>
              <a:rPr lang="ru-RU" b="1" dirty="0"/>
              <a:t> про</a:t>
            </a:r>
          </a:p>
          <a:p>
            <a:r>
              <a:rPr lang="ru-RU" b="1" dirty="0"/>
              <a:t>   </a:t>
            </a:r>
            <a:r>
              <a:rPr lang="ru-RU" b="1" dirty="0" err="1"/>
              <a:t>завантаженої</a:t>
            </a:r>
            <a:r>
              <a:rPr lang="ru-RU" b="1" dirty="0"/>
              <a:t> </a:t>
            </a:r>
            <a:r>
              <a:rPr lang="ru-RU" b="1" dirty="0" err="1"/>
              <a:t>станиці</a:t>
            </a:r>
            <a:r>
              <a:rPr lang="ru-RU" b="1" dirty="0"/>
              <a:t>;</a:t>
            </a:r>
          </a:p>
          <a:p>
            <a:r>
              <a:rPr lang="ru-RU" b="1" dirty="0"/>
              <a:t> - </a:t>
            </a:r>
            <a:r>
              <a:rPr lang="ru-RU" b="1" dirty="0" err="1"/>
              <a:t>роботи</a:t>
            </a:r>
            <a:r>
              <a:rPr lang="ru-RU" b="1" dirty="0"/>
              <a:t> з </a:t>
            </a:r>
            <a:r>
              <a:rPr lang="en-US" b="1" dirty="0">
                <a:solidFill>
                  <a:srgbClr val="C00000"/>
                </a:solidFill>
              </a:rPr>
              <a:t>screen object</a:t>
            </a:r>
            <a:r>
              <a:rPr lang="en-US" b="1" dirty="0"/>
              <a:t>, </a:t>
            </a:r>
            <a:r>
              <a:rPr lang="ru-RU" b="1" dirty="0" err="1"/>
              <a:t>який</a:t>
            </a:r>
            <a:r>
              <a:rPr lang="ru-RU" b="1" dirty="0"/>
              <a:t> </a:t>
            </a:r>
            <a:r>
              <a:rPr lang="ru-RU" b="1" dirty="0" err="1"/>
              <a:t>містить</a:t>
            </a:r>
            <a:r>
              <a:rPr lang="ru-RU" b="1" dirty="0"/>
              <a:t> </a:t>
            </a:r>
            <a:r>
              <a:rPr lang="ru-RU" b="1" dirty="0" err="1"/>
              <a:t>інформацію</a:t>
            </a:r>
            <a:r>
              <a:rPr lang="ru-RU" b="1" dirty="0"/>
              <a:t> про</a:t>
            </a:r>
          </a:p>
          <a:p>
            <a:r>
              <a:rPr lang="ru-RU" b="1" dirty="0"/>
              <a:t>   </a:t>
            </a:r>
            <a:r>
              <a:rPr lang="ru-RU" b="1" dirty="0" err="1"/>
              <a:t>роздільній</a:t>
            </a:r>
            <a:r>
              <a:rPr lang="ru-RU" b="1" dirty="0"/>
              <a:t> </a:t>
            </a:r>
            <a:r>
              <a:rPr lang="ru-RU" b="1" dirty="0" err="1"/>
              <a:t>здатності</a:t>
            </a:r>
            <a:r>
              <a:rPr lang="ru-RU" b="1" dirty="0"/>
              <a:t> </a:t>
            </a:r>
            <a:r>
              <a:rPr lang="ru-RU" b="1" dirty="0" err="1"/>
              <a:t>екрана</a:t>
            </a:r>
            <a:r>
              <a:rPr lang="ru-RU" b="1" dirty="0"/>
              <a:t>;</a:t>
            </a:r>
          </a:p>
          <a:p>
            <a:r>
              <a:rPr lang="ru-RU" b="1" dirty="0"/>
              <a:t> - робота з </a:t>
            </a:r>
            <a:r>
              <a:rPr lang="en-US" b="1" dirty="0">
                <a:solidFill>
                  <a:srgbClr val="C00000"/>
                </a:solidFill>
              </a:rPr>
              <a:t>cookies</a:t>
            </a:r>
            <a:r>
              <a:rPr lang="en-US" b="1" dirty="0"/>
              <a:t>;</a:t>
            </a:r>
          </a:p>
          <a:p>
            <a:r>
              <a:rPr lang="en-US" b="1" dirty="0"/>
              <a:t> - </a:t>
            </a:r>
            <a:r>
              <a:rPr lang="ru-RU" b="1" dirty="0"/>
              <a:t>робота з </a:t>
            </a:r>
            <a:r>
              <a:rPr lang="en-US" b="1" dirty="0">
                <a:solidFill>
                  <a:srgbClr val="C00000"/>
                </a:solidFill>
              </a:rPr>
              <a:t>AJAX</a:t>
            </a:r>
            <a:r>
              <a:rPr lang="en-US" b="1" dirty="0"/>
              <a:t> – </a:t>
            </a:r>
            <a:r>
              <a:rPr lang="ru-RU" b="1" dirty="0" err="1"/>
              <a:t>підтримка</a:t>
            </a:r>
            <a:r>
              <a:rPr lang="ru-RU" b="1" dirty="0"/>
              <a:t> </a:t>
            </a:r>
            <a:r>
              <a:rPr lang="ru-RU" b="1" dirty="0" err="1"/>
              <a:t>об'єкта</a:t>
            </a:r>
            <a:r>
              <a:rPr lang="ru-RU" b="1" dirty="0"/>
              <a:t> </a:t>
            </a:r>
            <a:r>
              <a:rPr lang="en-US" b="1" dirty="0" err="1">
                <a:solidFill>
                  <a:srgbClr val="C00000"/>
                </a:solidFill>
              </a:rPr>
              <a:t>XMLHttpRequestand</a:t>
            </a:r>
            <a:endParaRPr lang="ru-RU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B5B7-E3D7-4334-85CB-5F85A0DB6D4B}"/>
              </a:ext>
            </a:extLst>
          </p:cNvPr>
          <p:cNvSpPr txBox="1"/>
          <p:nvPr/>
        </p:nvSpPr>
        <p:spPr>
          <a:xfrm>
            <a:off x="2006842" y="86237"/>
            <a:ext cx="4914292" cy="369332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DOM – document object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BDF782-C3E5-4E13-98D3-292C80D177D0}"/>
              </a:ext>
            </a:extLst>
          </p:cNvPr>
          <p:cNvSpPr txBox="1"/>
          <p:nvPr/>
        </p:nvSpPr>
        <p:spPr>
          <a:xfrm>
            <a:off x="89756" y="561965"/>
            <a:ext cx="8946740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/>
              <a:t>DOM –</a:t>
            </a:r>
            <a:r>
              <a:rPr lang="en-US" dirty="0"/>
              <a:t>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програмний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 (API) для HTML і XML </a:t>
            </a:r>
            <a:r>
              <a:rPr lang="ru-RU" dirty="0" err="1"/>
              <a:t>документів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представляє</a:t>
            </a:r>
            <a:r>
              <a:rPr lang="ru-RU" dirty="0"/>
              <a:t> </a:t>
            </a:r>
            <a:r>
              <a:rPr lang="ru-RU" dirty="0" err="1"/>
              <a:t>структуроване</a:t>
            </a:r>
            <a:r>
              <a:rPr lang="ru-RU" dirty="0"/>
              <a:t> </a:t>
            </a:r>
            <a:r>
              <a:rPr lang="ru-RU" dirty="0" err="1"/>
              <a:t>подання</a:t>
            </a:r>
            <a:r>
              <a:rPr lang="ru-RU" dirty="0"/>
              <a:t> документа та </a:t>
            </a:r>
            <a:r>
              <a:rPr lang="ru-RU" dirty="0" err="1"/>
              <a:t>визначає</a:t>
            </a:r>
            <a:r>
              <a:rPr lang="ru-RU" dirty="0"/>
              <a:t> те, як </a:t>
            </a:r>
            <a:r>
              <a:rPr lang="ru-RU" dirty="0" err="1"/>
              <a:t>ця</a:t>
            </a:r>
            <a:r>
              <a:rPr lang="ru-RU" dirty="0"/>
              <a:t> структура </a:t>
            </a:r>
            <a:r>
              <a:rPr lang="ru-RU" dirty="0" err="1"/>
              <a:t>може</a:t>
            </a:r>
            <a:r>
              <a:rPr lang="ru-RU" dirty="0"/>
              <a:t> бути доступна з </a:t>
            </a:r>
            <a:r>
              <a:rPr lang="ru-RU" dirty="0" err="1"/>
              <a:t>програм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змінювати</a:t>
            </a:r>
            <a:r>
              <a:rPr lang="ru-RU" dirty="0"/>
              <a:t> </a:t>
            </a:r>
            <a:r>
              <a:rPr lang="ru-RU" dirty="0" err="1"/>
              <a:t>вміст</a:t>
            </a:r>
            <a:r>
              <a:rPr lang="ru-RU" dirty="0"/>
              <a:t>, стиль та структуру документа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125352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1760" y="107340"/>
            <a:ext cx="4104456" cy="369332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Р</a:t>
            </a:r>
            <a:r>
              <a:rPr lang="uk-UA" dirty="0" err="1"/>
              <a:t>озвиток</a:t>
            </a:r>
            <a:r>
              <a:rPr lang="en-US" dirty="0"/>
              <a:t> Java Script</a:t>
            </a:r>
            <a:r>
              <a:rPr lang="ru-RU" dirty="0"/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8943" y="2502188"/>
            <a:ext cx="8856984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ECMAScript 6 (ES2015)</a:t>
            </a:r>
          </a:p>
          <a:p>
            <a:r>
              <a:rPr lang="ru-RU" b="1" dirty="0" err="1"/>
              <a:t>Дуже</a:t>
            </a:r>
            <a:r>
              <a:rPr lang="ru-RU" b="1" dirty="0"/>
              <a:t> </a:t>
            </a:r>
            <a:r>
              <a:rPr lang="ru-RU" b="1" dirty="0" err="1"/>
              <a:t>багато</a:t>
            </a:r>
            <a:r>
              <a:rPr lang="ru-RU" b="1" dirty="0"/>
              <a:t> </a:t>
            </a:r>
            <a:r>
              <a:rPr lang="ru-RU" b="1" dirty="0" err="1"/>
              <a:t>змін</a:t>
            </a:r>
            <a:endParaRPr lang="ru-RU" b="1" dirty="0"/>
          </a:p>
          <a:p>
            <a:r>
              <a:rPr lang="ru-RU" b="1" dirty="0"/>
              <a:t>З </a:t>
            </a:r>
            <a:r>
              <a:rPr lang="ru-RU" b="1" dirty="0" err="1"/>
              <a:t>виходом</a:t>
            </a:r>
            <a:r>
              <a:rPr lang="ru-RU" b="1" dirty="0"/>
              <a:t> </a:t>
            </a:r>
            <a:r>
              <a:rPr lang="ru-RU" b="1" dirty="0" err="1"/>
              <a:t>цього</a:t>
            </a:r>
            <a:r>
              <a:rPr lang="ru-RU" b="1" dirty="0"/>
              <a:t> пакета </a:t>
            </a:r>
            <a:r>
              <a:rPr lang="ru-RU" b="1" dirty="0" err="1"/>
              <a:t>оновлень</a:t>
            </a:r>
            <a:r>
              <a:rPr lang="ru-RU" b="1" dirty="0"/>
              <a:t> </a:t>
            </a:r>
            <a:r>
              <a:rPr lang="ru-RU" b="1" dirty="0" err="1"/>
              <a:t>комітет</a:t>
            </a:r>
            <a:r>
              <a:rPr lang="ru-RU" b="1" dirty="0"/>
              <a:t> </a:t>
            </a:r>
            <a:r>
              <a:rPr lang="ru-RU" b="1" dirty="0" err="1"/>
              <a:t>ухвалив</a:t>
            </a:r>
            <a:r>
              <a:rPr lang="ru-RU" b="1" dirty="0"/>
              <a:t> </a:t>
            </a:r>
            <a:r>
              <a:rPr lang="ru-RU" b="1" dirty="0" err="1"/>
              <a:t>рішення</a:t>
            </a:r>
            <a:r>
              <a:rPr lang="ru-RU" b="1" dirty="0"/>
              <a:t> перейти до </a:t>
            </a:r>
            <a:r>
              <a:rPr lang="ru-RU" b="1" dirty="0" err="1"/>
              <a:t>щорічних</a:t>
            </a:r>
            <a:r>
              <a:rPr lang="ru-RU" b="1" dirty="0"/>
              <a:t> </a:t>
            </a:r>
            <a:r>
              <a:rPr lang="ru-RU" b="1" dirty="0" err="1"/>
              <a:t>оновлень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68943" y="682876"/>
            <a:ext cx="8856984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ECMAScript 5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b="1" dirty="0" err="1"/>
              <a:t>новий</a:t>
            </a:r>
            <a:r>
              <a:rPr lang="ru-RU" b="1" dirty="0"/>
              <a:t> шар </a:t>
            </a:r>
            <a:r>
              <a:rPr lang="ru-RU" b="1" dirty="0" err="1"/>
              <a:t>функціональності</a:t>
            </a:r>
            <a:endParaRPr lang="ru-RU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b="1" dirty="0"/>
              <a:t>нова </a:t>
            </a:r>
            <a:r>
              <a:rPr lang="ru-RU" b="1" dirty="0" err="1"/>
              <a:t>функціональність</a:t>
            </a:r>
            <a:r>
              <a:rPr lang="ru-RU" b="1" dirty="0"/>
              <a:t> у </a:t>
            </a:r>
            <a:r>
              <a:rPr lang="ru-RU" b="1" dirty="0" err="1"/>
              <a:t>коді</a:t>
            </a:r>
            <a:r>
              <a:rPr lang="ru-RU" b="1" dirty="0"/>
              <a:t> </a:t>
            </a:r>
            <a:r>
              <a:rPr lang="ru-RU" b="1" dirty="0" err="1"/>
              <a:t>об'єктів</a:t>
            </a:r>
            <a:r>
              <a:rPr lang="ru-RU" b="1" dirty="0"/>
              <a:t> та </a:t>
            </a:r>
            <a:r>
              <a:rPr lang="ru-RU" b="1" dirty="0" err="1"/>
              <a:t>властивостей</a:t>
            </a:r>
            <a:endParaRPr lang="ru-RU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b="1" dirty="0" err="1"/>
              <a:t>з'являється</a:t>
            </a:r>
            <a:r>
              <a:rPr lang="ru-RU" b="1" dirty="0"/>
              <a:t> </a:t>
            </a:r>
            <a:r>
              <a:rPr lang="en-US" b="1" dirty="0"/>
              <a:t>use "strict"</a:t>
            </a:r>
            <a:endParaRPr lang="ru-R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313544"/>
            <a:ext cx="1368152" cy="369332"/>
          </a:xfrm>
          <a:prstGeom prst="rect">
            <a:avLst/>
          </a:prstGeom>
          <a:solidFill>
            <a:schemeClr val="bg2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2009 </a:t>
            </a:r>
            <a:r>
              <a:rPr lang="ru-RU" b="1" dirty="0" err="1"/>
              <a:t>рік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32856"/>
            <a:ext cx="1368152" cy="369332"/>
          </a:xfrm>
          <a:prstGeom prst="rect">
            <a:avLst/>
          </a:prstGeom>
          <a:solidFill>
            <a:schemeClr val="bg2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2015 </a:t>
            </a:r>
            <a:r>
              <a:rPr lang="ru-RU" b="1" dirty="0" err="1"/>
              <a:t>рік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262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43508" y="44624"/>
            <a:ext cx="8856984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b="1" dirty="0"/>
              <a:t>Код JS </a:t>
            </a:r>
            <a:r>
              <a:rPr lang="ru-RU" sz="1600" b="1" dirty="0" err="1"/>
              <a:t>складається</a:t>
            </a:r>
            <a:r>
              <a:rPr lang="ru-RU" sz="1600" b="1" dirty="0"/>
              <a:t> </a:t>
            </a:r>
            <a:r>
              <a:rPr lang="ru-RU" sz="1600" b="1" dirty="0" err="1"/>
              <a:t>із</a:t>
            </a:r>
            <a:r>
              <a:rPr lang="ru-RU" sz="1600" b="1" dirty="0"/>
              <a:t> команд.</a:t>
            </a:r>
          </a:p>
          <a:p>
            <a:r>
              <a:rPr lang="ru-RU" sz="1600" b="1" dirty="0" err="1"/>
              <a:t>Кожна</a:t>
            </a:r>
            <a:r>
              <a:rPr lang="ru-RU" sz="1600" b="1" dirty="0"/>
              <a:t> команда </a:t>
            </a:r>
            <a:r>
              <a:rPr lang="ru-RU" sz="1600" b="1" dirty="0" err="1"/>
              <a:t>описує</a:t>
            </a:r>
            <a:r>
              <a:rPr lang="ru-RU" sz="1600" b="1" dirty="0"/>
              <a:t> </a:t>
            </a:r>
            <a:r>
              <a:rPr lang="ru-RU" sz="1600" b="1" dirty="0" err="1"/>
              <a:t>невелику</a:t>
            </a:r>
            <a:r>
              <a:rPr lang="ru-RU" sz="1600" b="1" dirty="0"/>
              <a:t> </a:t>
            </a:r>
            <a:r>
              <a:rPr lang="ru-RU" sz="1600" b="1" dirty="0" err="1"/>
              <a:t>частину</a:t>
            </a:r>
            <a:r>
              <a:rPr lang="ru-RU" sz="1600" b="1" dirty="0"/>
              <a:t> </a:t>
            </a:r>
            <a:r>
              <a:rPr lang="ru-RU" sz="1600" b="1" dirty="0" err="1"/>
              <a:t>операції</a:t>
            </a:r>
            <a:r>
              <a:rPr lang="ru-RU" sz="1600" b="1" dirty="0"/>
              <a:t>, а весь </a:t>
            </a:r>
            <a:r>
              <a:rPr lang="ru-RU" sz="1600" b="1" dirty="0" err="1"/>
              <a:t>набір</a:t>
            </a:r>
            <a:r>
              <a:rPr lang="ru-RU" sz="1600" b="1" dirty="0"/>
              <a:t> команд </a:t>
            </a:r>
            <a:r>
              <a:rPr lang="ru-RU" sz="1600" b="1" dirty="0" err="1"/>
              <a:t>визначає</a:t>
            </a:r>
            <a:r>
              <a:rPr lang="ru-RU" sz="1600" b="1" dirty="0"/>
              <a:t> </a:t>
            </a:r>
            <a:r>
              <a:rPr lang="ru-RU" sz="1600" b="1" dirty="0" err="1"/>
              <a:t>поведінку</a:t>
            </a:r>
            <a:r>
              <a:rPr lang="ru-RU" sz="1600" b="1" dirty="0"/>
              <a:t> HTML </a:t>
            </a:r>
            <a:r>
              <a:rPr lang="ru-RU" sz="1600" b="1" dirty="0" err="1"/>
              <a:t>сторінки</a:t>
            </a:r>
            <a:endParaRPr lang="ru-RU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1500" y="2487086"/>
            <a:ext cx="5796644" cy="20313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var</a:t>
            </a:r>
            <a:r>
              <a:rPr lang="en-US" b="1" dirty="0"/>
              <a:t> age = 25;</a:t>
            </a:r>
          </a:p>
          <a:p>
            <a:endParaRPr lang="en-US" b="1" dirty="0"/>
          </a:p>
          <a:p>
            <a:r>
              <a:rPr lang="en-US" b="1" dirty="0"/>
              <a:t>if (age &gt; 14) {</a:t>
            </a:r>
          </a:p>
          <a:p>
            <a:r>
              <a:rPr lang="en-US" b="1" dirty="0"/>
              <a:t>    alert("This page is for kids only!");</a:t>
            </a:r>
          </a:p>
          <a:p>
            <a:r>
              <a:rPr lang="en-US" b="1" dirty="0"/>
              <a:t>} else {</a:t>
            </a:r>
          </a:p>
          <a:p>
            <a:r>
              <a:rPr lang="en-US" b="1" dirty="0"/>
              <a:t>    alert("Welcome " + name + "!");</a:t>
            </a:r>
          </a:p>
          <a:p>
            <a:r>
              <a:rPr lang="en-US" b="1" dirty="0"/>
              <a:t>}</a:t>
            </a:r>
            <a:endParaRPr lang="ru-RU" b="1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135612" y="995536"/>
            <a:ext cx="5300484" cy="1641376"/>
            <a:chOff x="2079828" y="995536"/>
            <a:chExt cx="5300484" cy="1641376"/>
          </a:xfrm>
        </p:grpSpPr>
        <p:sp>
          <p:nvSpPr>
            <p:cNvPr id="3" name="TextBox 2"/>
            <p:cNvSpPr txBox="1"/>
            <p:nvPr/>
          </p:nvSpPr>
          <p:spPr>
            <a:xfrm>
              <a:off x="2079828" y="995536"/>
              <a:ext cx="5300484" cy="1200329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ru-RU" b="1" i="1" dirty="0" err="1">
                  <a:solidFill>
                    <a:srgbClr val="0070C0"/>
                  </a:solidFill>
                </a:rPr>
                <a:t>Кожна</a:t>
              </a:r>
              <a:r>
                <a:rPr lang="ru-RU" b="1" i="1" dirty="0">
                  <a:solidFill>
                    <a:srgbClr val="0070C0"/>
                  </a:solidFill>
                </a:rPr>
                <a:t> команда </a:t>
              </a:r>
              <a:r>
                <a:rPr lang="ru-RU" b="1" i="1" dirty="0" err="1">
                  <a:solidFill>
                    <a:srgbClr val="0070C0"/>
                  </a:solidFill>
                </a:rPr>
                <a:t>виконує</a:t>
              </a:r>
              <a:r>
                <a:rPr lang="ru-RU" b="1" i="1" dirty="0">
                  <a:solidFill>
                    <a:srgbClr val="0070C0"/>
                  </a:solidFill>
                </a:rPr>
                <a:t> </a:t>
              </a:r>
              <a:r>
                <a:rPr lang="ru-RU" b="1" i="1" dirty="0" err="1">
                  <a:solidFill>
                    <a:srgbClr val="0070C0"/>
                  </a:solidFill>
                </a:rPr>
                <a:t>невелику</a:t>
              </a:r>
              <a:r>
                <a:rPr lang="ru-RU" b="1" i="1" dirty="0">
                  <a:solidFill>
                    <a:srgbClr val="0070C0"/>
                  </a:solidFill>
                </a:rPr>
                <a:t> </a:t>
              </a:r>
              <a:r>
                <a:rPr lang="ru-RU" b="1" i="1" dirty="0" err="1">
                  <a:solidFill>
                    <a:srgbClr val="0070C0"/>
                  </a:solidFill>
                </a:rPr>
                <a:t>частину</a:t>
              </a:r>
              <a:r>
                <a:rPr lang="ru-RU" b="1" i="1" dirty="0">
                  <a:solidFill>
                    <a:srgbClr val="0070C0"/>
                  </a:solidFill>
                </a:rPr>
                <a:t> </a:t>
              </a:r>
              <a:r>
                <a:rPr lang="ru-RU" b="1" i="1" dirty="0" err="1">
                  <a:solidFill>
                    <a:srgbClr val="0070C0"/>
                  </a:solidFill>
                </a:rPr>
                <a:t>роботи</a:t>
              </a:r>
              <a:r>
                <a:rPr lang="ru-RU" b="1" i="1" dirty="0">
                  <a:solidFill>
                    <a:srgbClr val="0070C0"/>
                  </a:solidFill>
                </a:rPr>
                <a:t>, </a:t>
              </a:r>
              <a:r>
                <a:rPr lang="ru-RU" b="1" i="1" dirty="0" err="1">
                  <a:solidFill>
                    <a:srgbClr val="0070C0"/>
                  </a:solidFill>
                </a:rPr>
                <a:t>наприклад</a:t>
              </a:r>
              <a:r>
                <a:rPr lang="ru-RU" b="1" i="1" dirty="0">
                  <a:solidFill>
                    <a:srgbClr val="0070C0"/>
                  </a:solidFill>
                </a:rPr>
                <a:t> </a:t>
              </a:r>
              <a:r>
                <a:rPr lang="ru-RU" b="1" i="1" dirty="0" err="1">
                  <a:solidFill>
                    <a:srgbClr val="0070C0"/>
                  </a:solidFill>
                </a:rPr>
                <a:t>оголошує</a:t>
              </a:r>
              <a:r>
                <a:rPr lang="ru-RU" b="1" i="1" dirty="0">
                  <a:solidFill>
                    <a:srgbClr val="0070C0"/>
                  </a:solidFill>
                </a:rPr>
                <a:t> </a:t>
              </a:r>
              <a:r>
                <a:rPr lang="ru-RU" b="1" i="1" dirty="0" err="1">
                  <a:solidFill>
                    <a:srgbClr val="0070C0"/>
                  </a:solidFill>
                </a:rPr>
                <a:t>змінні</a:t>
              </a:r>
              <a:r>
                <a:rPr lang="ru-RU" b="1" i="1" dirty="0">
                  <a:solidFill>
                    <a:srgbClr val="0070C0"/>
                  </a:solidFill>
                </a:rPr>
                <a:t>, у </a:t>
              </a:r>
              <a:r>
                <a:rPr lang="ru-RU" b="1" i="1" dirty="0" err="1">
                  <a:solidFill>
                    <a:srgbClr val="0070C0"/>
                  </a:solidFill>
                </a:rPr>
                <a:t>яких</a:t>
              </a:r>
              <a:r>
                <a:rPr lang="ru-RU" b="1" i="1" dirty="0">
                  <a:solidFill>
                    <a:srgbClr val="0070C0"/>
                  </a:solidFill>
                </a:rPr>
                <a:t> </a:t>
              </a:r>
              <a:r>
                <a:rPr lang="ru-RU" b="1" i="1" dirty="0" err="1">
                  <a:solidFill>
                    <a:srgbClr val="0070C0"/>
                  </a:solidFill>
                </a:rPr>
                <a:t>зберігатимуться</a:t>
              </a:r>
              <a:r>
                <a:rPr lang="ru-RU" b="1" i="1" dirty="0">
                  <a:solidFill>
                    <a:srgbClr val="0070C0"/>
                  </a:solidFill>
                </a:rPr>
                <a:t> </a:t>
              </a:r>
              <a:r>
                <a:rPr lang="ru-RU" b="1" i="1" dirty="0" err="1">
                  <a:solidFill>
                    <a:srgbClr val="0070C0"/>
                  </a:solidFill>
                </a:rPr>
                <a:t>значення</a:t>
              </a:r>
              <a:r>
                <a:rPr lang="ru-RU" b="1" i="1" dirty="0">
                  <a:solidFill>
                    <a:srgbClr val="0070C0"/>
                  </a:solidFill>
                </a:rPr>
                <a:t>, </a:t>
              </a:r>
              <a:r>
                <a:rPr lang="ru-RU" b="1" i="1" dirty="0" err="1">
                  <a:solidFill>
                    <a:srgbClr val="0070C0"/>
                  </a:solidFill>
                </a:rPr>
                <a:t>які</a:t>
              </a:r>
              <a:r>
                <a:rPr lang="ru-RU" b="1" i="1" dirty="0">
                  <a:solidFill>
                    <a:srgbClr val="0070C0"/>
                  </a:solidFill>
                </a:rPr>
                <a:t> </a:t>
              </a:r>
              <a:r>
                <a:rPr lang="ru-RU" b="1" i="1" dirty="0" err="1">
                  <a:solidFill>
                    <a:srgbClr val="0070C0"/>
                  </a:solidFill>
                </a:rPr>
                <a:t>використовуються</a:t>
              </a:r>
              <a:endParaRPr lang="ru-RU" b="1" i="1" dirty="0">
                <a:solidFill>
                  <a:srgbClr val="0070C0"/>
                </a:solidFill>
              </a:endParaRPr>
            </a:p>
          </p:txBody>
        </p:sp>
        <p:cxnSp>
          <p:nvCxnSpPr>
            <p:cNvPr id="6" name="Прямая со стрелкой 5"/>
            <p:cNvCxnSpPr>
              <a:stCxn id="3" idx="2"/>
            </p:cNvCxnSpPr>
            <p:nvPr/>
          </p:nvCxnSpPr>
          <p:spPr>
            <a:xfrm flipH="1">
              <a:off x="2987824" y="2195865"/>
              <a:ext cx="1742246" cy="441047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Группа 12"/>
          <p:cNvGrpSpPr/>
          <p:nvPr/>
        </p:nvGrpSpPr>
        <p:grpSpPr>
          <a:xfrm>
            <a:off x="467546" y="1041174"/>
            <a:ext cx="8532946" cy="2151240"/>
            <a:chOff x="-6737412" y="-629818"/>
            <a:chExt cx="12281674" cy="2151240"/>
          </a:xfrm>
        </p:grpSpPr>
        <p:sp>
          <p:nvSpPr>
            <p:cNvPr id="14" name="TextBox 13"/>
            <p:cNvSpPr txBox="1"/>
            <p:nvPr/>
          </p:nvSpPr>
          <p:spPr>
            <a:xfrm>
              <a:off x="1139441" y="-629818"/>
              <a:ext cx="4404821" cy="1477328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ru-RU" b="1" i="1" dirty="0" err="1">
                  <a:solidFill>
                    <a:srgbClr val="0070C0"/>
                  </a:solidFill>
                </a:rPr>
                <a:t>Значення</a:t>
              </a:r>
              <a:r>
                <a:rPr lang="ru-RU" b="1" i="1" dirty="0">
                  <a:solidFill>
                    <a:srgbClr val="0070C0"/>
                  </a:solidFill>
                </a:rPr>
                <a:t> </a:t>
              </a:r>
              <a:r>
                <a:rPr lang="ru-RU" b="1" i="1" dirty="0" err="1">
                  <a:solidFill>
                    <a:srgbClr val="0070C0"/>
                  </a:solidFill>
                </a:rPr>
                <a:t>змінної</a:t>
              </a:r>
              <a:r>
                <a:rPr lang="ru-RU" b="1" i="1" dirty="0">
                  <a:solidFill>
                    <a:srgbClr val="0070C0"/>
                  </a:solidFill>
                </a:rPr>
                <a:t> </a:t>
              </a:r>
              <a:r>
                <a:rPr lang="ru-RU" b="1" i="1" dirty="0" err="1">
                  <a:solidFill>
                    <a:srgbClr val="0070C0"/>
                  </a:solidFill>
                </a:rPr>
                <a:t>можна</a:t>
              </a:r>
              <a:r>
                <a:rPr lang="ru-RU" b="1" i="1" dirty="0">
                  <a:solidFill>
                    <a:srgbClr val="0070C0"/>
                  </a:solidFill>
                </a:rPr>
                <a:t> </a:t>
              </a:r>
              <a:r>
                <a:rPr lang="ru-RU" b="1" i="1" dirty="0" err="1">
                  <a:solidFill>
                    <a:srgbClr val="0070C0"/>
                  </a:solidFill>
                </a:rPr>
                <a:t>використовувати</a:t>
              </a:r>
              <a:r>
                <a:rPr lang="ru-RU" b="1" i="1" dirty="0">
                  <a:solidFill>
                    <a:srgbClr val="0070C0"/>
                  </a:solidFill>
                </a:rPr>
                <a:t> для </a:t>
              </a:r>
              <a:r>
                <a:rPr lang="ru-RU" b="1" i="1" dirty="0" err="1">
                  <a:solidFill>
                    <a:srgbClr val="0070C0"/>
                  </a:solidFill>
                </a:rPr>
                <a:t>прийняття</a:t>
              </a:r>
              <a:r>
                <a:rPr lang="ru-RU" b="1" i="1" dirty="0">
                  <a:solidFill>
                    <a:srgbClr val="0070C0"/>
                  </a:solidFill>
                </a:rPr>
                <a:t> </a:t>
              </a:r>
              <a:r>
                <a:rPr lang="ru-RU" b="1" i="1" dirty="0" err="1">
                  <a:solidFill>
                    <a:srgbClr val="0070C0"/>
                  </a:solidFill>
                </a:rPr>
                <a:t>рішень</a:t>
              </a:r>
              <a:r>
                <a:rPr lang="ru-RU" b="1" i="1" dirty="0">
                  <a:solidFill>
                    <a:srgbClr val="0070C0"/>
                  </a:solidFill>
                </a:rPr>
                <a:t>.</a:t>
              </a:r>
            </a:p>
            <a:p>
              <a:r>
                <a:rPr lang="ru-RU" b="1" i="1" dirty="0" err="1">
                  <a:solidFill>
                    <a:srgbClr val="0070C0"/>
                  </a:solidFill>
                </a:rPr>
                <a:t>Вік</a:t>
              </a:r>
              <a:r>
                <a:rPr lang="ru-RU" b="1" i="1" dirty="0">
                  <a:solidFill>
                    <a:srgbClr val="0070C0"/>
                  </a:solidFill>
                </a:rPr>
                <a:t> </a:t>
              </a:r>
              <a:r>
                <a:rPr lang="ru-RU" b="1" i="1" dirty="0" err="1">
                  <a:solidFill>
                    <a:srgbClr val="0070C0"/>
                  </a:solidFill>
                </a:rPr>
                <a:t>користувача</a:t>
              </a:r>
              <a:r>
                <a:rPr lang="ru-RU" b="1" i="1" dirty="0">
                  <a:solidFill>
                    <a:srgbClr val="0070C0"/>
                  </a:solidFill>
                </a:rPr>
                <a:t> </a:t>
              </a:r>
              <a:r>
                <a:rPr lang="ru-RU" b="1" i="1" dirty="0" err="1">
                  <a:solidFill>
                    <a:srgbClr val="0070C0"/>
                  </a:solidFill>
                </a:rPr>
                <a:t>більше</a:t>
              </a:r>
              <a:r>
                <a:rPr lang="ru-RU" b="1" i="1" dirty="0">
                  <a:solidFill>
                    <a:srgbClr val="0070C0"/>
                  </a:solidFill>
                </a:rPr>
                <a:t> </a:t>
              </a:r>
              <a:r>
                <a:rPr lang="uk-UA" b="1" i="1" dirty="0">
                  <a:solidFill>
                    <a:srgbClr val="0070C0"/>
                  </a:solidFill>
                </a:rPr>
                <a:t>ніж </a:t>
              </a:r>
              <a:r>
                <a:rPr lang="ru-RU" b="1" i="1" dirty="0">
                  <a:solidFill>
                    <a:srgbClr val="0070C0"/>
                  </a:solidFill>
                </a:rPr>
                <a:t>14 </a:t>
              </a:r>
              <a:r>
                <a:rPr lang="ru-RU" b="1" i="1" dirty="0" err="1">
                  <a:solidFill>
                    <a:srgbClr val="0070C0"/>
                  </a:solidFill>
                </a:rPr>
                <a:t>років</a:t>
              </a:r>
              <a:r>
                <a:rPr lang="ru-RU" b="1" i="1" dirty="0">
                  <a:solidFill>
                    <a:srgbClr val="0070C0"/>
                  </a:solidFill>
                </a:rPr>
                <a:t>?</a:t>
              </a:r>
            </a:p>
          </p:txBody>
        </p:sp>
        <p:cxnSp>
          <p:nvCxnSpPr>
            <p:cNvPr id="15" name="Прямая со стрелкой 14"/>
            <p:cNvCxnSpPr>
              <a:stCxn id="14" idx="1"/>
            </p:cNvCxnSpPr>
            <p:nvPr/>
          </p:nvCxnSpPr>
          <p:spPr>
            <a:xfrm flipH="1">
              <a:off x="-6737412" y="108846"/>
              <a:ext cx="7876853" cy="141257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Группа 18"/>
          <p:cNvGrpSpPr/>
          <p:nvPr/>
        </p:nvGrpSpPr>
        <p:grpSpPr>
          <a:xfrm>
            <a:off x="2339752" y="2765956"/>
            <a:ext cx="6660740" cy="1521095"/>
            <a:chOff x="4003811" y="-2014813"/>
            <a:chExt cx="6752981" cy="1477328"/>
          </a:xfrm>
        </p:grpSpPr>
        <p:sp>
          <p:nvSpPr>
            <p:cNvPr id="20" name="TextBox 19"/>
            <p:cNvSpPr txBox="1"/>
            <p:nvPr/>
          </p:nvSpPr>
          <p:spPr>
            <a:xfrm>
              <a:off x="7768458" y="-2014813"/>
              <a:ext cx="2988334" cy="1477328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uk-UA" b="1" i="1" dirty="0">
                  <a:solidFill>
                    <a:srgbClr val="0070C0"/>
                  </a:solidFill>
                </a:rPr>
                <a:t>А</a:t>
              </a:r>
              <a:r>
                <a:rPr lang="ru-RU" b="1" i="1" dirty="0">
                  <a:solidFill>
                    <a:srgbClr val="0070C0"/>
                  </a:solidFill>
                </a:rPr>
                <a:t> </a:t>
              </a:r>
              <a:r>
                <a:rPr lang="ru-RU" b="1" i="1" dirty="0" err="1">
                  <a:solidFill>
                    <a:srgbClr val="0070C0"/>
                  </a:solidFill>
                </a:rPr>
                <a:t>якщо</a:t>
              </a:r>
              <a:r>
                <a:rPr lang="ru-RU" b="1" i="1" dirty="0">
                  <a:solidFill>
                    <a:srgbClr val="0070C0"/>
                  </a:solidFill>
                </a:rPr>
                <a:t> </a:t>
              </a:r>
              <a:r>
                <a:rPr lang="ru-RU" b="1" i="1" dirty="0" err="1">
                  <a:solidFill>
                    <a:srgbClr val="0070C0"/>
                  </a:solidFill>
                </a:rPr>
                <a:t>більше</a:t>
              </a:r>
              <a:r>
                <a:rPr lang="ru-RU" b="1" i="1" dirty="0">
                  <a:solidFill>
                    <a:srgbClr val="0070C0"/>
                  </a:solidFill>
                </a:rPr>
                <a:t> — </a:t>
              </a:r>
              <a:r>
                <a:rPr lang="ru-RU" b="1" i="1" dirty="0" err="1">
                  <a:solidFill>
                    <a:srgbClr val="0070C0"/>
                  </a:solidFill>
                </a:rPr>
                <a:t>повідомляємо</a:t>
              </a:r>
              <a:r>
                <a:rPr lang="ru-RU" b="1" i="1" dirty="0">
                  <a:solidFill>
                    <a:srgbClr val="0070C0"/>
                  </a:solidFill>
                </a:rPr>
                <a:t>, </a:t>
              </a:r>
              <a:r>
                <a:rPr lang="ru-RU" b="1" i="1" dirty="0" err="1">
                  <a:solidFill>
                    <a:srgbClr val="0070C0"/>
                  </a:solidFill>
                </a:rPr>
                <a:t>що</a:t>
              </a:r>
              <a:r>
                <a:rPr lang="ru-RU" b="1" i="1" dirty="0">
                  <a:solidFill>
                    <a:srgbClr val="0070C0"/>
                  </a:solidFill>
                </a:rPr>
                <a:t> </a:t>
              </a:r>
              <a:r>
                <a:rPr lang="ru-RU" b="1" i="1" dirty="0" err="1">
                  <a:solidFill>
                    <a:srgbClr val="0070C0"/>
                  </a:solidFill>
                </a:rPr>
                <a:t>користувач</a:t>
              </a:r>
              <a:r>
                <a:rPr lang="ru-RU" b="1" i="1" dirty="0">
                  <a:solidFill>
                    <a:srgbClr val="0070C0"/>
                  </a:solidFill>
                </a:rPr>
                <a:t> </a:t>
              </a:r>
              <a:r>
                <a:rPr lang="ru-RU" b="1" i="1" dirty="0" err="1">
                  <a:solidFill>
                    <a:srgbClr val="0070C0"/>
                  </a:solidFill>
                </a:rPr>
                <a:t>занадто</a:t>
              </a:r>
              <a:r>
                <a:rPr lang="ru-RU" b="1" i="1" dirty="0">
                  <a:solidFill>
                    <a:srgbClr val="0070C0"/>
                  </a:solidFill>
                </a:rPr>
                <a:t> </a:t>
              </a:r>
              <a:r>
                <a:rPr lang="ru-RU" b="1" i="1" dirty="0" err="1">
                  <a:solidFill>
                    <a:srgbClr val="0070C0"/>
                  </a:solidFill>
                </a:rPr>
                <a:t>старий</a:t>
              </a:r>
              <a:r>
                <a:rPr lang="ru-RU" b="1" i="1" dirty="0">
                  <a:solidFill>
                    <a:srgbClr val="0070C0"/>
                  </a:solidFill>
                </a:rPr>
                <a:t> для </a:t>
              </a:r>
              <a:r>
                <a:rPr lang="ru-RU" b="1" i="1" dirty="0" err="1">
                  <a:solidFill>
                    <a:srgbClr val="0070C0"/>
                  </a:solidFill>
                </a:rPr>
                <a:t>цієї</a:t>
              </a:r>
              <a:r>
                <a:rPr lang="ru-RU" b="1" i="1" dirty="0">
                  <a:solidFill>
                    <a:srgbClr val="0070C0"/>
                  </a:solidFill>
                </a:rPr>
                <a:t> </a:t>
              </a:r>
              <a:r>
                <a:rPr lang="ru-RU" b="1" i="1" dirty="0" err="1">
                  <a:solidFill>
                    <a:srgbClr val="0070C0"/>
                  </a:solidFill>
                </a:rPr>
                <a:t>сторінки</a:t>
              </a:r>
              <a:r>
                <a:rPr lang="ru-RU" b="1" i="1" dirty="0">
                  <a:solidFill>
                    <a:srgbClr val="0070C0"/>
                  </a:solidFill>
                </a:rPr>
                <a:t>.</a:t>
              </a:r>
            </a:p>
          </p:txBody>
        </p:sp>
        <p:cxnSp>
          <p:nvCxnSpPr>
            <p:cNvPr id="21" name="Прямая со стрелкой 20"/>
            <p:cNvCxnSpPr/>
            <p:nvPr/>
          </p:nvCxnSpPr>
          <p:spPr>
            <a:xfrm flipH="1">
              <a:off x="4003811" y="-1806766"/>
              <a:ext cx="3764647" cy="313354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Группа 37"/>
          <p:cNvGrpSpPr/>
          <p:nvPr/>
        </p:nvGrpSpPr>
        <p:grpSpPr>
          <a:xfrm>
            <a:off x="467547" y="4194341"/>
            <a:ext cx="8424934" cy="1035224"/>
            <a:chOff x="3407038" y="-2661545"/>
            <a:chExt cx="7349755" cy="1005437"/>
          </a:xfrm>
        </p:grpSpPr>
        <p:sp>
          <p:nvSpPr>
            <p:cNvPr id="39" name="TextBox 38"/>
            <p:cNvSpPr txBox="1"/>
            <p:nvPr/>
          </p:nvSpPr>
          <p:spPr>
            <a:xfrm>
              <a:off x="3407038" y="-2014813"/>
              <a:ext cx="7349755" cy="358705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ru-RU" b="1" i="1" dirty="0">
                  <a:solidFill>
                    <a:srgbClr val="0070C0"/>
                  </a:solidFill>
                </a:rPr>
                <a:t>А </a:t>
              </a:r>
              <a:r>
                <a:rPr lang="ru-RU" b="1" i="1" dirty="0" err="1">
                  <a:solidFill>
                    <a:srgbClr val="0070C0"/>
                  </a:solidFill>
                </a:rPr>
                <a:t>якщо</a:t>
              </a:r>
              <a:r>
                <a:rPr lang="ru-RU" b="1" i="1" dirty="0">
                  <a:solidFill>
                    <a:srgbClr val="0070C0"/>
                  </a:solidFill>
                </a:rPr>
                <a:t> </a:t>
              </a:r>
              <a:r>
                <a:rPr lang="ru-RU" b="1" i="1" dirty="0" err="1">
                  <a:solidFill>
                    <a:srgbClr val="0070C0"/>
                  </a:solidFill>
                </a:rPr>
                <a:t>ні</a:t>
              </a:r>
              <a:r>
                <a:rPr lang="ru-RU" b="1" i="1" dirty="0">
                  <a:solidFill>
                    <a:srgbClr val="0070C0"/>
                  </a:solidFill>
                </a:rPr>
                <a:t> – </a:t>
              </a:r>
              <a:r>
                <a:rPr lang="ru-RU" b="1" i="1" dirty="0" err="1">
                  <a:solidFill>
                    <a:srgbClr val="0070C0"/>
                  </a:solidFill>
                </a:rPr>
                <a:t>вітаємо</a:t>
              </a:r>
              <a:r>
                <a:rPr lang="ru-RU" b="1" i="1" dirty="0">
                  <a:solidFill>
                    <a:srgbClr val="0070C0"/>
                  </a:solidFill>
                </a:rPr>
                <a:t> </a:t>
              </a:r>
              <a:r>
                <a:rPr lang="ru-RU" b="1" i="1" dirty="0" err="1">
                  <a:solidFill>
                    <a:srgbClr val="0070C0"/>
                  </a:solidFill>
                </a:rPr>
                <a:t>користувача</a:t>
              </a:r>
              <a:endParaRPr lang="ru-RU" b="1" i="1" dirty="0">
                <a:solidFill>
                  <a:srgbClr val="0070C0"/>
                </a:solidFill>
              </a:endParaRPr>
            </a:p>
          </p:txBody>
        </p:sp>
        <p:cxnSp>
          <p:nvCxnSpPr>
            <p:cNvPr id="40" name="Прямая со стрелкой 39"/>
            <p:cNvCxnSpPr/>
            <p:nvPr/>
          </p:nvCxnSpPr>
          <p:spPr>
            <a:xfrm flipH="1" flipV="1">
              <a:off x="4223675" y="-2661545"/>
              <a:ext cx="2864649" cy="666883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886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44624"/>
            <a:ext cx="8928992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Java Script </a:t>
            </a:r>
            <a:r>
              <a:rPr lang="en-US" dirty="0"/>
              <a:t>–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інтерпретована</a:t>
            </a:r>
            <a:r>
              <a:rPr lang="ru-RU" dirty="0"/>
              <a:t> мова, і таким чином вона не</a:t>
            </a:r>
          </a:p>
          <a:p>
            <a:r>
              <a:rPr lang="ru-RU" dirty="0" err="1"/>
              <a:t>прив'язана</a:t>
            </a:r>
            <a:r>
              <a:rPr lang="ru-RU" dirty="0"/>
              <a:t> до </a:t>
            </a:r>
            <a:r>
              <a:rPr lang="ru-RU" dirty="0" err="1"/>
              <a:t>певної</a:t>
            </a:r>
            <a:r>
              <a:rPr lang="ru-RU" dirty="0"/>
              <a:t> </a:t>
            </a:r>
            <a:r>
              <a:rPr lang="ru-RU" dirty="0" err="1"/>
              <a:t>платформи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процесора</a:t>
            </a:r>
            <a:r>
              <a:rPr lang="ru-RU" dirty="0"/>
              <a:t>, і </a:t>
            </a:r>
            <a:r>
              <a:rPr lang="ru-RU" dirty="0" err="1"/>
              <a:t>працює</a:t>
            </a:r>
            <a:r>
              <a:rPr lang="ru-RU" dirty="0"/>
              <a:t> на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операційних</a:t>
            </a:r>
            <a:r>
              <a:rPr lang="ru-RU" dirty="0"/>
              <a:t> системах і на будь-</a:t>
            </a:r>
            <a:r>
              <a:rPr lang="ru-RU" dirty="0" err="1"/>
              <a:t>яких</a:t>
            </a:r>
            <a:r>
              <a:rPr lang="ru-RU" dirty="0"/>
              <a:t> </a:t>
            </a:r>
            <a:r>
              <a:rPr lang="ru-RU" dirty="0" err="1"/>
              <a:t>комп'ютерах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2CE2B5-F298-4804-8DB7-77FEAA0097BF}"/>
              </a:ext>
            </a:extLst>
          </p:cNvPr>
          <p:cNvSpPr txBox="1"/>
          <p:nvPr/>
        </p:nvSpPr>
        <p:spPr>
          <a:xfrm>
            <a:off x="1547664" y="1401166"/>
            <a:ext cx="5688632" cy="369332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Приклад </a:t>
            </a:r>
            <a:r>
              <a:rPr lang="ru-RU" dirty="0" err="1"/>
              <a:t>простої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 на Java </a:t>
            </a:r>
            <a:r>
              <a:rPr lang="ru-RU" dirty="0" err="1"/>
              <a:t>Script</a:t>
            </a:r>
            <a:r>
              <a:rPr lang="ru-RU" dirty="0"/>
              <a:t> </a:t>
            </a: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470C0171-0FFD-44E5-946C-7522528C5EFA}"/>
              </a:ext>
            </a:extLst>
          </p:cNvPr>
          <p:cNvGrpSpPr/>
          <p:nvPr/>
        </p:nvGrpSpPr>
        <p:grpSpPr>
          <a:xfrm>
            <a:off x="107504" y="2204864"/>
            <a:ext cx="8784976" cy="3971473"/>
            <a:chOff x="251520" y="692696"/>
            <a:chExt cx="8784976" cy="397147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B1ABE65-15C1-4CC0-BDB2-7BC22EDA865E}"/>
                </a:ext>
              </a:extLst>
            </p:cNvPr>
            <p:cNvSpPr txBox="1"/>
            <p:nvPr/>
          </p:nvSpPr>
          <p:spPr>
            <a:xfrm>
              <a:off x="251520" y="693851"/>
              <a:ext cx="8784976" cy="3970318"/>
            </a:xfrm>
            <a:prstGeom prst="rect">
              <a:avLst/>
            </a:prstGeom>
            <a:solidFill>
              <a:srgbClr val="FFFF00">
                <a:alpha val="8000"/>
              </a:srgb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&lt;html&gt;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&lt;head&gt;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    &lt;title&gt;Program’s example</a:t>
              </a:r>
              <a:r>
                <a:rPr lang="ru-RU" b="1" dirty="0">
                  <a:latin typeface="Courier New" pitchFamily="49" charset="0"/>
                  <a:cs typeface="Courier New" pitchFamily="49" charset="0"/>
                </a:rPr>
                <a:t>&lt;/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title&gt;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&lt;/head&gt;</a:t>
              </a:r>
            </a:p>
            <a:p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&lt;body&gt;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ru-RU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&lt;h2&gt; Program’s example on JS language&lt;/h2&gt;</a:t>
              </a:r>
              <a:r>
                <a:rPr lang="ru-RU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</a:t>
              </a:r>
            </a:p>
            <a:p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&lt;/body&gt;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&lt;/html&gt;</a:t>
              </a:r>
              <a:endParaRPr lang="ru-RU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83D66A5-CF1E-46D3-82D0-0908619702B0}"/>
                </a:ext>
              </a:extLst>
            </p:cNvPr>
            <p:cNvSpPr txBox="1"/>
            <p:nvPr/>
          </p:nvSpPr>
          <p:spPr>
            <a:xfrm>
              <a:off x="6948264" y="692696"/>
              <a:ext cx="208823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index</a:t>
              </a:r>
              <a:r>
                <a:rPr lang="ru-RU" b="1" i="1" dirty="0"/>
                <a:t>_1</a:t>
              </a:r>
              <a:r>
                <a:rPr lang="en-US" b="1" i="1" dirty="0"/>
                <a:t>.html</a:t>
              </a:r>
              <a:endParaRPr lang="ru-RU" b="1" i="1" dirty="0"/>
            </a:p>
          </p:txBody>
        </p:sp>
      </p:grp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6D59924-3E68-4177-80D7-70822C89429C}"/>
              </a:ext>
            </a:extLst>
          </p:cNvPr>
          <p:cNvSpPr/>
          <p:nvPr/>
        </p:nvSpPr>
        <p:spPr>
          <a:xfrm>
            <a:off x="899592" y="4282064"/>
            <a:ext cx="5976664" cy="1008112"/>
          </a:xfrm>
          <a:prstGeom prst="rect">
            <a:avLst/>
          </a:prstGeom>
          <a:solidFill>
            <a:srgbClr val="00B05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alert("Hello JavaScript");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989520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9188" y="35332"/>
            <a:ext cx="3325623" cy="369332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accent2"/>
                </a:solidFill>
              </a:defRPr>
            </a:lvl1pPr>
          </a:lstStyle>
          <a:p>
            <a:r>
              <a:rPr lang="ru-RU" dirty="0" err="1"/>
              <a:t>Атрібути</a:t>
            </a:r>
            <a:r>
              <a:rPr lang="ru-RU" dirty="0"/>
              <a:t> тега </a:t>
            </a:r>
            <a:r>
              <a:rPr lang="en-US" dirty="0"/>
              <a:t>&lt;script&gt;</a:t>
            </a:r>
            <a:r>
              <a:rPr lang="ru-RU" dirty="0"/>
              <a:t> 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08633"/>
              </p:ext>
            </p:extLst>
          </p:nvPr>
        </p:nvGraphicFramePr>
        <p:xfrm>
          <a:off x="138811" y="476672"/>
          <a:ext cx="882567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88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Атрібут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Особливість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Призначення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src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optional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Шлях до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завантажуємого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файлу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defer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optional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async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optional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0023" y="2708920"/>
            <a:ext cx="8928992" cy="2862322"/>
          </a:xfrm>
          <a:prstGeom prst="rect">
            <a:avLst/>
          </a:prstGeom>
          <a:solidFill>
            <a:srgbClr val="00B050">
              <a:alpha val="8000"/>
            </a:srgb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0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b="1" dirty="0">
                <a:solidFill>
                  <a:srgbClr val="FF0000"/>
                </a:solidFill>
              </a:rPr>
              <a:t>defer</a:t>
            </a:r>
            <a:r>
              <a:rPr lang="en-US" b="1" dirty="0"/>
              <a:t> – </a:t>
            </a:r>
            <a:r>
              <a:rPr lang="ru-RU" b="1" dirty="0" err="1"/>
              <a:t>скрипти</a:t>
            </a:r>
            <a:r>
              <a:rPr lang="ru-RU" b="1" dirty="0"/>
              <a:t> </a:t>
            </a:r>
            <a:r>
              <a:rPr lang="ru-RU" b="1" dirty="0" err="1"/>
              <a:t>завантажуються</a:t>
            </a:r>
            <a:r>
              <a:rPr lang="ru-RU" b="1" dirty="0"/>
              <a:t> </a:t>
            </a:r>
            <a:r>
              <a:rPr lang="ru-RU" b="1" dirty="0" err="1"/>
              <a:t>негайно</a:t>
            </a:r>
            <a:r>
              <a:rPr lang="ru-RU" b="1" dirty="0"/>
              <a:t>, рендеринг </a:t>
            </a:r>
            <a:r>
              <a:rPr lang="ru-RU" b="1" dirty="0" err="1"/>
              <a:t>сторінки</a:t>
            </a:r>
            <a:endParaRPr lang="ru-RU" b="1" dirty="0"/>
          </a:p>
          <a:p>
            <a:r>
              <a:rPr lang="ru-RU" b="1" dirty="0"/>
              <a:t>        не </a:t>
            </a:r>
            <a:r>
              <a:rPr lang="ru-RU" b="1" dirty="0" err="1"/>
              <a:t>преривається</a:t>
            </a:r>
            <a:r>
              <a:rPr lang="ru-RU" b="1" dirty="0"/>
              <a:t>, </a:t>
            </a:r>
            <a:r>
              <a:rPr lang="ru-RU" b="1" dirty="0" err="1"/>
              <a:t>виконання</a:t>
            </a:r>
            <a:r>
              <a:rPr lang="ru-RU" b="1" dirty="0"/>
              <a:t> </a:t>
            </a:r>
            <a:r>
              <a:rPr lang="ru-RU" b="1" dirty="0" err="1"/>
              <a:t>скриптів</a:t>
            </a:r>
            <a:r>
              <a:rPr lang="ru-RU" b="1" dirty="0"/>
              <a:t> </a:t>
            </a:r>
            <a:r>
              <a:rPr lang="ru-RU" b="1" dirty="0" err="1"/>
              <a:t>розпочнеться</a:t>
            </a:r>
            <a:r>
              <a:rPr lang="ru-RU" b="1" dirty="0"/>
              <a:t> </a:t>
            </a:r>
            <a:r>
              <a:rPr lang="ru-RU" b="1" dirty="0" err="1"/>
              <a:t>після</a:t>
            </a:r>
            <a:r>
              <a:rPr lang="ru-RU" b="1" dirty="0"/>
              <a:t> </a:t>
            </a:r>
          </a:p>
          <a:p>
            <a:r>
              <a:rPr lang="ru-RU" b="1" dirty="0"/>
              <a:t>        </a:t>
            </a:r>
            <a:r>
              <a:rPr lang="ru-RU" b="1" dirty="0" err="1"/>
              <a:t>повно</a:t>
            </a:r>
            <a:r>
              <a:rPr lang="uk-UA" b="1" dirty="0"/>
              <a:t>го</a:t>
            </a:r>
            <a:r>
              <a:rPr lang="ru-RU" b="1" dirty="0"/>
              <a:t> </a:t>
            </a:r>
            <a:r>
              <a:rPr lang="ru-RU" b="1" dirty="0" err="1"/>
              <a:t>завантаження</a:t>
            </a:r>
            <a:r>
              <a:rPr lang="ru-RU" b="1" dirty="0"/>
              <a:t> </a:t>
            </a:r>
            <a:r>
              <a:rPr lang="en-US" b="1" dirty="0"/>
              <a:t>HTML </a:t>
            </a:r>
            <a:r>
              <a:rPr lang="ru-RU" b="1" dirty="0"/>
              <a:t>коду документа</a:t>
            </a:r>
          </a:p>
          <a:p>
            <a:r>
              <a:rPr lang="uk-UA" b="1" dirty="0"/>
              <a:t>Скрипти </a:t>
            </a:r>
            <a:r>
              <a:rPr lang="en-US" b="1" dirty="0"/>
              <a:t>JS</a:t>
            </a:r>
            <a:r>
              <a:rPr lang="uk-UA" b="1" dirty="0"/>
              <a:t>,</a:t>
            </a:r>
            <a:r>
              <a:rPr lang="en-US" b="1" dirty="0"/>
              <a:t> </a:t>
            </a:r>
            <a:r>
              <a:rPr lang="ru-RU" b="1" dirty="0" err="1"/>
              <a:t>що</a:t>
            </a:r>
            <a:r>
              <a:rPr lang="ru-RU" b="1" dirty="0"/>
              <a:t> при </a:t>
            </a:r>
            <a:r>
              <a:rPr lang="ru-RU" b="1" dirty="0" err="1"/>
              <a:t>цьому</a:t>
            </a:r>
            <a:r>
              <a:rPr lang="ru-RU" b="1" dirty="0"/>
              <a:t> </a:t>
            </a:r>
            <a:r>
              <a:rPr lang="ru-RU" b="1" dirty="0" err="1"/>
              <a:t>підключаються</a:t>
            </a:r>
            <a:r>
              <a:rPr lang="ru-RU" b="1" dirty="0"/>
              <a:t>, </a:t>
            </a:r>
            <a:r>
              <a:rPr lang="ru-RU" b="1" dirty="0" err="1"/>
              <a:t>почнуть</a:t>
            </a:r>
            <a:r>
              <a:rPr lang="ru-RU" b="1" dirty="0"/>
              <a:t> </a:t>
            </a:r>
            <a:r>
              <a:rPr lang="ru-RU" b="1" dirty="0" err="1"/>
              <a:t>виконуватись</a:t>
            </a:r>
            <a:r>
              <a:rPr lang="ru-RU" b="1" dirty="0"/>
              <a:t> по </a:t>
            </a:r>
            <a:r>
              <a:rPr lang="ru-RU" b="1" dirty="0" err="1"/>
              <a:t>черзі</a:t>
            </a:r>
            <a:r>
              <a:rPr lang="ru-RU" b="1" dirty="0"/>
              <a:t> в порядку </a:t>
            </a:r>
            <a:r>
              <a:rPr lang="ru-RU" b="1" dirty="0" err="1"/>
              <a:t>їх</a:t>
            </a:r>
            <a:r>
              <a:rPr lang="ru-RU" b="1" dirty="0"/>
              <a:t> </a:t>
            </a:r>
            <a:r>
              <a:rPr lang="ru-RU" b="1" dirty="0" err="1"/>
              <a:t>підключення</a:t>
            </a:r>
            <a:r>
              <a:rPr lang="ru-RU" b="1" dirty="0"/>
              <a:t>.</a:t>
            </a:r>
          </a:p>
          <a:p>
            <a:endParaRPr lang="ru-RU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async –</a:t>
            </a:r>
            <a:r>
              <a:rPr lang="en-US" b="1" dirty="0"/>
              <a:t> </a:t>
            </a:r>
            <a:r>
              <a:rPr lang="ru-RU" b="1" dirty="0"/>
              <a:t>введено в </a:t>
            </a:r>
            <a:r>
              <a:rPr lang="en-US" b="1" dirty="0"/>
              <a:t>HTML 5 </a:t>
            </a:r>
            <a:r>
              <a:rPr lang="ru-RU" b="1" dirty="0"/>
              <a:t>і </a:t>
            </a:r>
            <a:r>
              <a:rPr lang="ru-RU" b="1" dirty="0" err="1"/>
              <a:t>аналогічний</a:t>
            </a:r>
            <a:r>
              <a:rPr lang="ru-RU" b="1" dirty="0"/>
              <a:t> </a:t>
            </a:r>
            <a:r>
              <a:rPr lang="en-US" b="1" dirty="0">
                <a:solidFill>
                  <a:srgbClr val="C00000"/>
                </a:solidFill>
              </a:rPr>
              <a:t>defer</a:t>
            </a:r>
            <a:r>
              <a:rPr lang="en-US" b="1" dirty="0"/>
              <a:t> </a:t>
            </a:r>
            <a:r>
              <a:rPr lang="ru-RU" b="1" dirty="0"/>
              <a:t>за </a:t>
            </a:r>
            <a:r>
              <a:rPr lang="ru-RU" b="1" dirty="0" err="1"/>
              <a:t>винятком</a:t>
            </a:r>
            <a:r>
              <a:rPr lang="ru-RU" b="1" dirty="0"/>
              <a:t> того,</a:t>
            </a:r>
          </a:p>
          <a:p>
            <a:r>
              <a:rPr lang="ru-RU" b="1" dirty="0"/>
              <a:t>        </a:t>
            </a:r>
            <a:r>
              <a:rPr lang="ru-RU" b="1" dirty="0" err="1"/>
              <a:t>що</a:t>
            </a:r>
            <a:r>
              <a:rPr lang="ru-RU" b="1" dirty="0"/>
              <a:t> порядок </a:t>
            </a:r>
            <a:r>
              <a:rPr lang="ru-RU" b="1" dirty="0" err="1"/>
              <a:t>виконання</a:t>
            </a:r>
            <a:r>
              <a:rPr lang="ru-RU" b="1" dirty="0"/>
              <a:t> </a:t>
            </a:r>
            <a:r>
              <a:rPr lang="ru-RU" b="1" dirty="0" err="1"/>
              <a:t>скриптів</a:t>
            </a:r>
            <a:r>
              <a:rPr lang="ru-RU" b="1" dirty="0"/>
              <a:t> є </a:t>
            </a:r>
            <a:r>
              <a:rPr lang="ru-RU" b="1" dirty="0" err="1"/>
              <a:t>випадковим</a:t>
            </a:r>
            <a:r>
              <a:rPr lang="ru-RU" b="1" dirty="0"/>
              <a:t>.</a:t>
            </a:r>
          </a:p>
          <a:p>
            <a:r>
              <a:rPr lang="ru-RU" b="1" dirty="0" err="1"/>
              <a:t>Тобто</a:t>
            </a:r>
            <a:r>
              <a:rPr lang="ru-RU" b="1" dirty="0"/>
              <a:t> скрипт </a:t>
            </a:r>
            <a:r>
              <a:rPr lang="ru-RU" b="1" dirty="0" err="1"/>
              <a:t>виконається</a:t>
            </a:r>
            <a:r>
              <a:rPr lang="ru-RU" b="1" dirty="0"/>
              <a:t> за </a:t>
            </a:r>
            <a:r>
              <a:rPr lang="ru-RU" b="1" dirty="0" err="1"/>
              <a:t>першої</a:t>
            </a:r>
            <a:r>
              <a:rPr lang="ru-RU" b="1" dirty="0"/>
              <a:t> ж </a:t>
            </a:r>
            <a:r>
              <a:rPr lang="ru-RU" b="1" dirty="0" err="1"/>
              <a:t>можливості</a:t>
            </a:r>
            <a:r>
              <a:rPr lang="ru-RU" b="1" dirty="0"/>
              <a:t> </a:t>
            </a:r>
            <a:r>
              <a:rPr lang="ru-RU" b="1" dirty="0" err="1"/>
              <a:t>після</a:t>
            </a:r>
            <a:r>
              <a:rPr lang="ru-RU" b="1" dirty="0"/>
              <a:t> </a:t>
            </a:r>
            <a:r>
              <a:rPr lang="ru-RU" b="1" dirty="0" err="1"/>
              <a:t>його</a:t>
            </a:r>
            <a:endParaRPr lang="ru-RU" b="1" dirty="0"/>
          </a:p>
          <a:p>
            <a:r>
              <a:rPr lang="ru-RU" b="1" dirty="0" err="1"/>
              <a:t>повного</a:t>
            </a:r>
            <a:r>
              <a:rPr lang="ru-RU" b="1" dirty="0"/>
              <a:t> </a:t>
            </a:r>
            <a:r>
              <a:rPr lang="ru-RU" b="1" dirty="0" err="1"/>
              <a:t>завантаження</a:t>
            </a:r>
            <a:r>
              <a:rPr lang="ru-RU" b="1" dirty="0"/>
              <a:t>, але до </a:t>
            </a:r>
            <a:r>
              <a:rPr lang="ru-RU" b="1" dirty="0" err="1"/>
              <a:t>завантаження</a:t>
            </a:r>
            <a:r>
              <a:rPr lang="ru-RU" b="1" dirty="0"/>
              <a:t> </a:t>
            </a:r>
            <a:r>
              <a:rPr lang="ru-RU" b="1" dirty="0" err="1"/>
              <a:t>об'єкта</a:t>
            </a:r>
            <a:r>
              <a:rPr lang="ru-RU" b="1" dirty="0"/>
              <a:t> </a:t>
            </a:r>
            <a:r>
              <a:rPr lang="ru-RU" b="1" dirty="0" err="1"/>
              <a:t>window</a:t>
            </a:r>
            <a:r>
              <a:rPr lang="ru-RU" b="1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2545022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715918"/>
            <a:ext cx="8784976" cy="48013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   &lt;title&gt;Example</a:t>
            </a:r>
            <a:r>
              <a:rPr lang="ru-RU" dirty="0"/>
              <a:t>&lt;/</a:t>
            </a:r>
            <a:r>
              <a:rPr lang="en-US" dirty="0"/>
              <a:t>title&gt;</a:t>
            </a:r>
            <a:endParaRPr lang="ru-RU" dirty="0"/>
          </a:p>
          <a:p>
            <a:r>
              <a:rPr lang="ru-RU" dirty="0"/>
              <a:t>       </a:t>
            </a:r>
            <a:endParaRPr lang="en-US" dirty="0"/>
          </a:p>
          <a:p>
            <a:r>
              <a:rPr lang="ru-RU" dirty="0"/>
              <a:t>  </a:t>
            </a:r>
            <a:endParaRPr lang="en-US" b="1" dirty="0"/>
          </a:p>
          <a:p>
            <a:endParaRPr lang="ru-RU" dirty="0"/>
          </a:p>
          <a:p>
            <a:r>
              <a:rPr lang="en-US" dirty="0"/>
              <a:t>&lt;/head&gt;</a:t>
            </a:r>
          </a:p>
          <a:p>
            <a:endParaRPr lang="en-US" dirty="0"/>
          </a:p>
          <a:p>
            <a:r>
              <a:rPr lang="en-US" dirty="0"/>
              <a:t>&lt;body&gt;</a:t>
            </a:r>
          </a:p>
          <a:p>
            <a:r>
              <a:rPr lang="ru-RU" dirty="0"/>
              <a:t>   </a:t>
            </a:r>
            <a:r>
              <a:rPr lang="en-US" dirty="0"/>
              <a:t>&lt;h2&gt;Example JS program&lt;/h2&gt;</a:t>
            </a:r>
            <a:r>
              <a:rPr lang="ru-RU" dirty="0"/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	</a:t>
            </a:r>
          </a:p>
          <a:p>
            <a:endParaRPr lang="en-US" dirty="0"/>
          </a:p>
          <a:p>
            <a:r>
              <a:rPr lang="en-US" dirty="0"/>
              <a:t>       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96701" y="3541951"/>
            <a:ext cx="6063531" cy="1111185"/>
          </a:xfrm>
          <a:prstGeom prst="rect">
            <a:avLst/>
          </a:prstGeom>
          <a:solidFill>
            <a:schemeClr val="accent3">
              <a:lumMod val="40000"/>
              <a:lumOff val="6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b="1" dirty="0">
                <a:solidFill>
                  <a:schemeClr val="tx1"/>
                </a:solidFill>
              </a:rPr>
              <a:t>    alert("Hello JavaScript" );</a:t>
            </a:r>
          </a:p>
          <a:p>
            <a:r>
              <a:rPr lang="en-US" b="1" dirty="0">
                <a:solidFill>
                  <a:schemeClr val="tx1"/>
                </a:solidFill>
              </a:rPr>
              <a:t>&lt;/script&gt;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72883" y="128053"/>
            <a:ext cx="4143333" cy="369332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accent2"/>
                </a:solidFill>
              </a:defRPr>
            </a:lvl1pPr>
          </a:lstStyle>
          <a:p>
            <a:r>
              <a:rPr lang="ru-RU" dirty="0" err="1"/>
              <a:t>Внутрішні</a:t>
            </a:r>
            <a:r>
              <a:rPr lang="ru-RU" dirty="0"/>
              <a:t> та </a:t>
            </a:r>
            <a:r>
              <a:rPr lang="ru-RU" dirty="0" err="1"/>
              <a:t>зовнішні</a:t>
            </a:r>
            <a:r>
              <a:rPr lang="ru-RU" dirty="0"/>
              <a:t> </a:t>
            </a:r>
            <a:r>
              <a:rPr lang="ru-RU" dirty="0" err="1"/>
              <a:t>скрипти</a:t>
            </a:r>
            <a:r>
              <a:rPr lang="ru-RU" dirty="0"/>
              <a:t> </a:t>
            </a:r>
          </a:p>
        </p:txBody>
      </p:sp>
      <p:grpSp>
        <p:nvGrpSpPr>
          <p:cNvPr id="14" name="Группа 13"/>
          <p:cNvGrpSpPr/>
          <p:nvPr/>
        </p:nvGrpSpPr>
        <p:grpSpPr>
          <a:xfrm>
            <a:off x="4939444" y="2276872"/>
            <a:ext cx="3953036" cy="504056"/>
            <a:chOff x="4939444" y="4149080"/>
            <a:chExt cx="3953036" cy="504056"/>
          </a:xfrm>
        </p:grpSpPr>
        <p:cxnSp>
          <p:nvCxnSpPr>
            <p:cNvPr id="12" name="Прямая со стрелкой 11"/>
            <p:cNvCxnSpPr/>
            <p:nvPr/>
          </p:nvCxnSpPr>
          <p:spPr>
            <a:xfrm flipH="1" flipV="1">
              <a:off x="4939444" y="4149080"/>
              <a:ext cx="1160512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" name="Прямоугольник 7"/>
            <p:cNvSpPr/>
            <p:nvPr/>
          </p:nvSpPr>
          <p:spPr>
            <a:xfrm>
              <a:off x="6084168" y="4149080"/>
              <a:ext cx="2808312" cy="50405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err="1"/>
                <a:t>Зовнішний</a:t>
              </a:r>
              <a:r>
                <a:rPr lang="en-US" dirty="0"/>
                <a:t> </a:t>
              </a:r>
              <a:r>
                <a:rPr lang="ru-RU" dirty="0"/>
                <a:t>скрипт</a:t>
              </a:r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4067944" y="4653136"/>
            <a:ext cx="3816424" cy="1080120"/>
            <a:chOff x="4829454" y="1412776"/>
            <a:chExt cx="3816424" cy="1080120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6025970" y="1988840"/>
              <a:ext cx="2619908" cy="50405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err="1"/>
                <a:t>Внутрішній</a:t>
              </a:r>
              <a:r>
                <a:rPr lang="ru-RU" dirty="0"/>
                <a:t> скрипт</a:t>
              </a:r>
            </a:p>
          </p:txBody>
        </p:sp>
        <p:cxnSp>
          <p:nvCxnSpPr>
            <p:cNvPr id="11" name="Прямая со стрелкой 10"/>
            <p:cNvCxnSpPr>
              <a:stCxn id="7" idx="1"/>
            </p:cNvCxnSpPr>
            <p:nvPr/>
          </p:nvCxnSpPr>
          <p:spPr>
            <a:xfrm flipH="1" flipV="1">
              <a:off x="4829454" y="1412776"/>
              <a:ext cx="1196516" cy="82809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" name="Прямоугольник 5"/>
          <p:cNvSpPr/>
          <p:nvPr/>
        </p:nvSpPr>
        <p:spPr>
          <a:xfrm>
            <a:off x="508622" y="1700808"/>
            <a:ext cx="5863578" cy="432048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b="1" dirty="0">
                <a:solidFill>
                  <a:schemeClr val="tx1"/>
                </a:solidFill>
              </a:rPr>
              <a:t>script  </a:t>
            </a:r>
            <a:r>
              <a:rPr lang="en-US" b="1" dirty="0" err="1">
                <a:solidFill>
                  <a:schemeClr val="tx1"/>
                </a:solidFill>
              </a:rPr>
              <a:t>src</a:t>
            </a:r>
            <a:r>
              <a:rPr lang="en-US" b="1" dirty="0">
                <a:solidFill>
                  <a:schemeClr val="tx1"/>
                </a:solidFill>
              </a:rPr>
              <a:t>= "</a:t>
            </a:r>
            <a:r>
              <a:rPr lang="en-US" b="1" dirty="0" err="1">
                <a:solidFill>
                  <a:schemeClr val="tx1"/>
                </a:solidFill>
              </a:rPr>
              <a:t>js</a:t>
            </a:r>
            <a:r>
              <a:rPr lang="en-US" b="1" dirty="0">
                <a:solidFill>
                  <a:schemeClr val="tx1"/>
                </a:solidFill>
              </a:rPr>
              <a:t>/myscript.js"&gt;&lt;/script&gt;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916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1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ur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Открытая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5190</TotalTime>
  <Words>2888</Words>
  <Application>Microsoft Office PowerPoint</Application>
  <PresentationFormat>Экран (4:3)</PresentationFormat>
  <Paragraphs>532</Paragraphs>
  <Slides>35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2" baseType="lpstr">
      <vt:lpstr>Calibri</vt:lpstr>
      <vt:lpstr>Courier New</vt:lpstr>
      <vt:lpstr>Verdana</vt:lpstr>
      <vt:lpstr>Wingdings</vt:lpstr>
      <vt:lpstr>Wingdings 2</vt:lpstr>
      <vt:lpstr>Wingdings 3</vt:lpstr>
      <vt:lpstr>Тема1</vt:lpstr>
      <vt:lpstr>Java Script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Каскадные таблицы стилей  CSS</dc:title>
  <cp:lastModifiedBy>Роман Никифоров</cp:lastModifiedBy>
  <cp:revision>1233</cp:revision>
  <dcterms:modified xsi:type="dcterms:W3CDTF">2023-02-17T15:02:56Z</dcterms:modified>
</cp:coreProperties>
</file>