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6"/>
  </p:notesMasterIdLst>
  <p:sldIdLst>
    <p:sldId id="256" r:id="rId2"/>
    <p:sldId id="368" r:id="rId3"/>
    <p:sldId id="369" r:id="rId4"/>
    <p:sldId id="354" r:id="rId5"/>
    <p:sldId id="371" r:id="rId6"/>
    <p:sldId id="370" r:id="rId7"/>
    <p:sldId id="367" r:id="rId8"/>
    <p:sldId id="355" r:id="rId9"/>
    <p:sldId id="356" r:id="rId10"/>
    <p:sldId id="357" r:id="rId11"/>
    <p:sldId id="361" r:id="rId12"/>
    <p:sldId id="362" r:id="rId13"/>
    <p:sldId id="372" r:id="rId14"/>
    <p:sldId id="341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6F2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0" autoAdjust="0"/>
    <p:restoredTop sz="94514" autoAdjust="0"/>
  </p:normalViewPr>
  <p:slideViewPr>
    <p:cSldViewPr>
      <p:cViewPr varScale="1">
        <p:scale>
          <a:sx n="108" d="100"/>
          <a:sy n="108" d="100"/>
        </p:scale>
        <p:origin x="176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784976" cy="3240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Scope and</a:t>
            </a:r>
            <a:br>
              <a:rPr lang="en-US" sz="6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6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Lexical </a:t>
            </a:r>
            <a:r>
              <a:rPr lang="en-US" sz="6000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Enviroment</a:t>
            </a:r>
            <a:endParaRPr lang="ru-RU" sz="8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179511" y="188888"/>
            <a:ext cx="6768753" cy="4536256"/>
            <a:chOff x="755576" y="1796765"/>
            <a:chExt cx="6768753" cy="4536256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755576" y="1796765"/>
              <a:ext cx="6768752" cy="45362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755577" y="2132856"/>
              <a:ext cx="6768752" cy="3312368"/>
            </a:xfrm>
            <a:prstGeom prst="rect">
              <a:avLst/>
            </a:prstGeom>
            <a:solidFill>
              <a:srgbClr val="92D05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043608" y="3104601"/>
              <a:ext cx="6480720" cy="1332511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6" y="1808706"/>
              <a:ext cx="6768752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let name = "Bill";</a:t>
              </a:r>
            </a:p>
            <a:p>
              <a:r>
                <a:rPr lang="en-US" b="1" dirty="0">
                  <a:solidFill>
                    <a:srgbClr val="002060"/>
                  </a:solidFill>
                </a:rPr>
                <a:t>function one(){</a:t>
              </a:r>
            </a:p>
            <a:p>
              <a:endParaRPr lang="en-US" b="1" dirty="0">
                <a:solidFill>
                  <a:srgbClr val="002060"/>
                </a:solidFill>
              </a:endParaRPr>
            </a:p>
            <a:p>
              <a:r>
                <a:rPr lang="en-US" b="1" dirty="0">
                  <a:solidFill>
                    <a:srgbClr val="002060"/>
                  </a:solidFill>
                </a:rPr>
                <a:t>  let name = "Alan";</a:t>
              </a:r>
            </a:p>
            <a:p>
              <a:endParaRPr lang="en-US" b="1" dirty="0">
                <a:solidFill>
                  <a:srgbClr val="002060"/>
                </a:solidFill>
              </a:endParaRPr>
            </a:p>
            <a:p>
              <a:r>
                <a:rPr lang="en-US" b="1" dirty="0">
                  <a:solidFill>
                    <a:srgbClr val="002060"/>
                  </a:solidFill>
                </a:rPr>
                <a:t>  function two(){</a:t>
              </a:r>
            </a:p>
            <a:p>
              <a:r>
                <a:rPr lang="en-US" b="1" dirty="0">
                  <a:solidFill>
                    <a:srgbClr val="002060"/>
                  </a:solidFill>
                </a:rPr>
                <a:t>     let name = "Arnold";</a:t>
              </a:r>
            </a:p>
            <a:p>
              <a:r>
                <a:rPr lang="en-US" b="1" dirty="0">
                  <a:solidFill>
                    <a:srgbClr val="002060"/>
                  </a:solidFill>
                </a:rPr>
                <a:t>     console.log(name); </a:t>
              </a:r>
            </a:p>
            <a:p>
              <a:r>
                <a:rPr lang="en-US" b="1" dirty="0">
                  <a:solidFill>
                    <a:srgbClr val="002060"/>
                  </a:solidFill>
                </a:rPr>
                <a:t>  }</a:t>
              </a:r>
            </a:p>
            <a:p>
              <a:endParaRPr lang="en-US" b="1" dirty="0">
                <a:solidFill>
                  <a:srgbClr val="002060"/>
                </a:solidFill>
              </a:endParaRPr>
            </a:p>
            <a:p>
              <a:r>
                <a:rPr lang="en-US" b="1" dirty="0">
                  <a:solidFill>
                    <a:srgbClr val="002060"/>
                  </a:solidFill>
                </a:rPr>
                <a:t>  two(); </a:t>
              </a:r>
              <a:r>
                <a:rPr lang="en-US" b="1" dirty="0">
                  <a:solidFill>
                    <a:srgbClr val="FF0000"/>
                  </a:solidFill>
                </a:rPr>
                <a:t>// Arnold</a:t>
              </a:r>
            </a:p>
            <a:p>
              <a:endParaRPr lang="en-US" b="1" dirty="0">
                <a:solidFill>
                  <a:srgbClr val="002060"/>
                </a:solidFill>
              </a:endParaRPr>
            </a:p>
            <a:p>
              <a:r>
                <a:rPr lang="en-US" b="1" dirty="0">
                  <a:solidFill>
                    <a:srgbClr val="002060"/>
                  </a:solidFill>
                </a:rPr>
                <a:t>}</a:t>
              </a:r>
            </a:p>
            <a:p>
              <a:r>
                <a:rPr lang="en-US" b="1" dirty="0">
                  <a:solidFill>
                    <a:srgbClr val="002060"/>
                  </a:solidFill>
                </a:rPr>
                <a:t>one();</a:t>
              </a:r>
            </a:p>
            <a:p>
              <a:endParaRPr lang="en-US" b="1" dirty="0">
                <a:solidFill>
                  <a:srgbClr val="C00000"/>
                </a:solidFill>
              </a:endParaRPr>
            </a:p>
            <a:p>
              <a:endParaRPr lang="da-DK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775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75656" y="44624"/>
            <a:ext cx="4464496" cy="360040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var</a:t>
            </a:r>
            <a:r>
              <a:rPr lang="en-US" b="1" dirty="0">
                <a:solidFill>
                  <a:srgbClr val="C00000"/>
                </a:solidFill>
              </a:rPr>
              <a:t>, let, </a:t>
            </a:r>
            <a:r>
              <a:rPr lang="en-US" b="1" dirty="0" err="1">
                <a:solidFill>
                  <a:srgbClr val="C00000"/>
                </a:solidFill>
              </a:rPr>
              <a:t>const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620688"/>
            <a:ext cx="345638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{</a:t>
            </a:r>
          </a:p>
          <a:p>
            <a:r>
              <a:rPr lang="da-DK" b="1" dirty="0"/>
              <a:t>  </a:t>
            </a:r>
            <a:r>
              <a:rPr lang="da-DK" b="1" dirty="0">
                <a:solidFill>
                  <a:srgbClr val="C00000"/>
                </a:solidFill>
              </a:rPr>
              <a:t>var</a:t>
            </a:r>
            <a:r>
              <a:rPr lang="da-DK" b="1" dirty="0"/>
              <a:t> a = 20;</a:t>
            </a:r>
          </a:p>
          <a:p>
            <a:r>
              <a:rPr lang="da-DK" b="1" dirty="0"/>
              <a:t>}</a:t>
            </a:r>
          </a:p>
          <a:p>
            <a:r>
              <a:rPr lang="da-DK" b="1" dirty="0"/>
              <a:t>console.log(a) // 20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95936" y="620688"/>
            <a:ext cx="48965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{</a:t>
            </a:r>
          </a:p>
          <a:p>
            <a:r>
              <a:rPr lang="da-DK" b="1" dirty="0"/>
              <a:t>  </a:t>
            </a:r>
            <a:r>
              <a:rPr lang="da-DK" b="1" dirty="0">
                <a:solidFill>
                  <a:srgbClr val="C00000"/>
                </a:solidFill>
              </a:rPr>
              <a:t>let</a:t>
            </a:r>
            <a:r>
              <a:rPr lang="da-DK" b="1" dirty="0"/>
              <a:t> a = 20;</a:t>
            </a:r>
          </a:p>
          <a:p>
            <a:r>
              <a:rPr lang="da-DK" b="1" dirty="0"/>
              <a:t>}</a:t>
            </a:r>
          </a:p>
          <a:p>
            <a:r>
              <a:rPr lang="da-DK" b="1" dirty="0"/>
              <a:t>console.log(a) </a:t>
            </a:r>
            <a:r>
              <a:rPr lang="en-US" b="1" i="1" dirty="0">
                <a:solidFill>
                  <a:srgbClr val="FF0000"/>
                </a:solidFill>
              </a:rPr>
              <a:t>// </a:t>
            </a:r>
            <a:r>
              <a:rPr lang="en-US" b="1" i="1" dirty="0" err="1">
                <a:solidFill>
                  <a:srgbClr val="FF0000"/>
                </a:solidFill>
              </a:rPr>
              <a:t>Refference</a:t>
            </a:r>
            <a:r>
              <a:rPr lang="en-US" b="1" i="1" dirty="0">
                <a:solidFill>
                  <a:srgbClr val="FF0000"/>
                </a:solidFill>
              </a:rPr>
              <a:t> Error</a:t>
            </a:r>
            <a:endParaRPr lang="da-DK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2348880"/>
            <a:ext cx="878497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C00000"/>
                </a:solidFill>
              </a:rPr>
              <a:t>Увага</a:t>
            </a:r>
            <a:r>
              <a:rPr lang="ru-RU" b="1" dirty="0">
                <a:solidFill>
                  <a:srgbClr val="C00000"/>
                </a:solidFill>
              </a:rPr>
              <a:t> - </a:t>
            </a:r>
            <a:r>
              <a:rPr lang="ru-RU" b="1" dirty="0" err="1"/>
              <a:t>якщо</a:t>
            </a:r>
            <a:r>
              <a:rPr lang="ru-RU" b="1" dirty="0"/>
              <a:t> ми </a:t>
            </a:r>
            <a:r>
              <a:rPr lang="ru-RU" b="1" dirty="0" err="1"/>
              <a:t>використовуємо</a:t>
            </a:r>
            <a:r>
              <a:rPr lang="ru-RU" b="1" dirty="0"/>
              <a:t> для </a:t>
            </a:r>
            <a:r>
              <a:rPr lang="ru-RU" b="1" dirty="0" err="1"/>
              <a:t>оголошення</a:t>
            </a:r>
            <a:r>
              <a:rPr lang="ru-RU" b="1" dirty="0"/>
              <a:t> </a:t>
            </a:r>
            <a:r>
              <a:rPr lang="ru-RU" b="1" dirty="0" err="1"/>
              <a:t>змінної</a:t>
            </a:r>
            <a:r>
              <a:rPr lang="ru-RU" b="1" dirty="0"/>
              <a:t> </a:t>
            </a:r>
            <a:r>
              <a:rPr lang="ru-RU" b="1" dirty="0" err="1"/>
              <a:t>ключове</a:t>
            </a:r>
            <a:r>
              <a:rPr lang="ru-RU" b="1" dirty="0"/>
              <a:t> слово </a:t>
            </a:r>
            <a:r>
              <a:rPr lang="en-US" b="1" dirty="0"/>
              <a:t>let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en-US" b="1" dirty="0"/>
              <a:t>const, </a:t>
            </a:r>
            <a:r>
              <a:rPr lang="ru-RU" b="1" dirty="0"/>
              <a:t>то ми не </a:t>
            </a:r>
            <a:r>
              <a:rPr lang="ru-RU" b="1" dirty="0" err="1"/>
              <a:t>можемо</a:t>
            </a:r>
            <a:r>
              <a:rPr lang="ru-RU" b="1" dirty="0"/>
              <a:t> в межах </a:t>
            </a:r>
            <a:r>
              <a:rPr lang="ru-RU" b="1" dirty="0" err="1"/>
              <a:t>однієї</a:t>
            </a:r>
            <a:r>
              <a:rPr lang="ru-RU" b="1" dirty="0"/>
              <a:t> </a:t>
            </a:r>
            <a:r>
              <a:rPr lang="ru-RU" b="1" dirty="0" err="1"/>
              <a:t>області</a:t>
            </a:r>
            <a:r>
              <a:rPr lang="ru-RU" b="1" dirty="0"/>
              <a:t> </a:t>
            </a:r>
            <a:r>
              <a:rPr lang="ru-RU" b="1" dirty="0" err="1"/>
              <a:t>видимості</a:t>
            </a:r>
            <a:r>
              <a:rPr lang="ru-RU" b="1" dirty="0"/>
              <a:t> </a:t>
            </a:r>
            <a:r>
              <a:rPr lang="ru-RU" b="1" dirty="0" err="1"/>
              <a:t>визначити</a:t>
            </a:r>
            <a:r>
              <a:rPr lang="ru-RU" b="1" dirty="0"/>
              <a:t> </a:t>
            </a:r>
            <a:r>
              <a:rPr lang="ru-RU" b="1" dirty="0" err="1"/>
              <a:t>більше</a:t>
            </a:r>
            <a:r>
              <a:rPr lang="ru-RU" b="1" dirty="0"/>
              <a:t> </a:t>
            </a:r>
            <a:r>
              <a:rPr lang="ru-RU" b="1" dirty="0" err="1"/>
              <a:t>однієї</a:t>
            </a:r>
            <a:r>
              <a:rPr lang="ru-RU" b="1" dirty="0"/>
              <a:t> </a:t>
            </a:r>
            <a:r>
              <a:rPr lang="ru-RU" b="1" dirty="0" err="1"/>
              <a:t>змінної</a:t>
            </a:r>
            <a:endParaRPr lang="ru-RU" b="1" dirty="0"/>
          </a:p>
          <a:p>
            <a:r>
              <a:rPr lang="ru-RU" b="1" dirty="0"/>
              <a:t>з </a:t>
            </a:r>
            <a:r>
              <a:rPr lang="ru-RU" b="1" dirty="0" err="1"/>
              <a:t>однаковим</a:t>
            </a:r>
            <a:r>
              <a:rPr lang="ru-RU" b="1" dirty="0"/>
              <a:t> </a:t>
            </a:r>
            <a:r>
              <a:rPr lang="ru-RU" b="1" dirty="0" err="1"/>
              <a:t>ім'ям</a:t>
            </a:r>
            <a:r>
              <a:rPr lang="ru-RU" b="1" dirty="0"/>
              <a:t> (</a:t>
            </a: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uk-UA" b="1" dirty="0">
                <a:solidFill>
                  <a:srgbClr val="0070C0"/>
                </a:solidFill>
              </a:rPr>
              <a:t>з</a:t>
            </a:r>
            <a:r>
              <a:rPr lang="en-US" b="1" dirty="0">
                <a:solidFill>
                  <a:srgbClr val="0070C0"/>
                </a:solidFill>
              </a:rPr>
              <a:t> var </a:t>
            </a:r>
            <a:r>
              <a:rPr lang="ru-RU" b="1" dirty="0" err="1">
                <a:solidFill>
                  <a:srgbClr val="0070C0"/>
                </a:solidFill>
              </a:rPr>
              <a:t>можемо</a:t>
            </a:r>
            <a:r>
              <a:rPr lang="ru-RU" b="1" dirty="0"/>
              <a:t>)</a:t>
            </a:r>
          </a:p>
          <a:p>
            <a:endParaRPr lang="ru-RU" b="1" dirty="0"/>
          </a:p>
          <a:p>
            <a:r>
              <a:rPr lang="ru-RU" b="1" dirty="0" err="1">
                <a:solidFill>
                  <a:srgbClr val="0070C0"/>
                </a:solidFill>
              </a:rPr>
              <a:t>let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ru-RU" b="1" dirty="0" err="1">
                <a:solidFill>
                  <a:srgbClr val="0070C0"/>
                </a:solidFill>
              </a:rPr>
              <a:t>name</a:t>
            </a:r>
            <a:r>
              <a:rPr lang="ru-RU" b="1" dirty="0">
                <a:solidFill>
                  <a:srgbClr val="0070C0"/>
                </a:solidFill>
              </a:rPr>
              <a:t> = "</a:t>
            </a:r>
            <a:r>
              <a:rPr lang="ru-RU" b="1" dirty="0" err="1">
                <a:solidFill>
                  <a:srgbClr val="0070C0"/>
                </a:solidFill>
              </a:rPr>
              <a:t>Brendan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ru-RU" b="1" dirty="0" err="1">
                <a:solidFill>
                  <a:srgbClr val="0070C0"/>
                </a:solidFill>
              </a:rPr>
              <a:t>Eich</a:t>
            </a:r>
            <a:r>
              <a:rPr lang="ru-RU" b="1" dirty="0">
                <a:solidFill>
                  <a:srgbClr val="0070C0"/>
                </a:solidFill>
              </a:rPr>
              <a:t>";</a:t>
            </a:r>
          </a:p>
          <a:p>
            <a:r>
              <a:rPr lang="ru-RU" b="1" dirty="0" err="1">
                <a:solidFill>
                  <a:srgbClr val="0070C0"/>
                </a:solidFill>
              </a:rPr>
              <a:t>let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ru-RU" b="1" dirty="0" err="1">
                <a:solidFill>
                  <a:srgbClr val="0070C0"/>
                </a:solidFill>
              </a:rPr>
              <a:t>name</a:t>
            </a:r>
            <a:r>
              <a:rPr lang="ru-RU" b="1" dirty="0">
                <a:solidFill>
                  <a:srgbClr val="0070C0"/>
                </a:solidFill>
              </a:rPr>
              <a:t> = "</a:t>
            </a:r>
            <a:r>
              <a:rPr lang="ru-RU" b="1" dirty="0" err="1">
                <a:solidFill>
                  <a:srgbClr val="0070C0"/>
                </a:solidFill>
              </a:rPr>
              <a:t>Douglas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ru-RU" b="1" dirty="0" err="1">
                <a:solidFill>
                  <a:srgbClr val="0070C0"/>
                </a:solidFill>
              </a:rPr>
              <a:t>Crockford</a:t>
            </a:r>
            <a:r>
              <a:rPr lang="ru-RU" b="1" dirty="0">
                <a:solidFill>
                  <a:srgbClr val="0070C0"/>
                </a:solidFill>
              </a:rPr>
              <a:t>"; </a:t>
            </a:r>
            <a:r>
              <a:rPr lang="ru-RU" b="1" i="1" dirty="0">
                <a:solidFill>
                  <a:srgbClr val="C00000"/>
                </a:solidFill>
              </a:rPr>
              <a:t>// </a:t>
            </a:r>
            <a:r>
              <a:rPr lang="ru-RU" b="1" i="1" dirty="0" err="1">
                <a:solidFill>
                  <a:srgbClr val="C00000"/>
                </a:solidFill>
              </a:rPr>
              <a:t>Uncaught</a:t>
            </a:r>
            <a:r>
              <a:rPr lang="ru-RU" b="1" i="1" dirty="0">
                <a:solidFill>
                  <a:srgbClr val="C00000"/>
                </a:solidFill>
              </a:rPr>
              <a:t> </a:t>
            </a:r>
            <a:r>
              <a:rPr lang="ru-RU" b="1" i="1" dirty="0" err="1">
                <a:solidFill>
                  <a:srgbClr val="C00000"/>
                </a:solidFill>
              </a:rPr>
              <a:t>SyntaxError</a:t>
            </a:r>
            <a:r>
              <a:rPr lang="ru-RU" b="1" i="1" dirty="0">
                <a:solidFill>
                  <a:srgbClr val="C00000"/>
                </a:solidFill>
              </a:rPr>
              <a:t>:</a:t>
            </a:r>
            <a:r>
              <a:rPr lang="da-DK" b="1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8159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75656" y="63856"/>
            <a:ext cx="5904656" cy="360040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/>
              <a:t>Scope</a:t>
            </a:r>
            <a:r>
              <a:rPr lang="ru-RU" b="1" dirty="0"/>
              <a:t> </a:t>
            </a:r>
            <a:r>
              <a:rPr lang="ru-RU" b="1" dirty="0" err="1"/>
              <a:t>chain</a:t>
            </a:r>
            <a:r>
              <a:rPr lang="ru-RU" b="1" dirty="0"/>
              <a:t> - </a:t>
            </a:r>
            <a:r>
              <a:rPr lang="ru-RU" b="1" dirty="0" err="1"/>
              <a:t>ланцюжок</a:t>
            </a:r>
            <a:r>
              <a:rPr lang="ru-RU" b="1" dirty="0"/>
              <a:t> областей </a:t>
            </a:r>
            <a:r>
              <a:rPr lang="ru-RU" b="1" dirty="0" err="1"/>
              <a:t>видимості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5653" y="548680"/>
            <a:ext cx="396630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rgbClr val="C00000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name</a:t>
            </a:r>
            <a:r>
              <a:rPr lang="en-US" dirty="0"/>
              <a:t> = "Bill";</a:t>
            </a:r>
          </a:p>
          <a:p>
            <a:r>
              <a:rPr lang="en-US" dirty="0"/>
              <a:t>function show(){</a:t>
            </a:r>
          </a:p>
          <a:p>
            <a:r>
              <a:rPr lang="en-US" dirty="0"/>
              <a:t>      function log(){</a:t>
            </a:r>
          </a:p>
          <a:p>
            <a:r>
              <a:rPr lang="en-US" dirty="0"/>
              <a:t>	   console.log(</a:t>
            </a:r>
            <a:r>
              <a:rPr lang="en-US" dirty="0">
                <a:solidFill>
                  <a:srgbClr val="0070C0"/>
                </a:solidFill>
              </a:rPr>
              <a:t>name</a:t>
            </a:r>
            <a:r>
              <a:rPr lang="en-US" dirty="0"/>
              <a:t>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log();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show(); </a:t>
            </a:r>
            <a:r>
              <a:rPr lang="en-US" i="1" dirty="0">
                <a:solidFill>
                  <a:srgbClr val="FF0000"/>
                </a:solidFill>
              </a:rPr>
              <a:t>// Bill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548680"/>
            <a:ext cx="432048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Змінну</a:t>
            </a:r>
            <a:r>
              <a:rPr lang="ru-RU" b="1" dirty="0"/>
              <a:t> </a:t>
            </a:r>
            <a:r>
              <a:rPr lang="ru-RU" b="1" dirty="0" err="1">
                <a:solidFill>
                  <a:srgbClr val="0070C0"/>
                </a:solidFill>
              </a:rPr>
              <a:t>name</a:t>
            </a:r>
            <a:r>
              <a:rPr lang="ru-RU" b="1" dirty="0"/>
              <a:t> </a:t>
            </a:r>
            <a:r>
              <a:rPr lang="ru-RU" b="1" dirty="0" err="1"/>
              <a:t>оголосили</a:t>
            </a:r>
            <a:r>
              <a:rPr lang="ru-RU" b="1" dirty="0"/>
              <a:t> з </a:t>
            </a:r>
            <a:r>
              <a:rPr lang="ru-RU" b="1" dirty="0" err="1"/>
              <a:t>використанням</a:t>
            </a:r>
            <a:r>
              <a:rPr lang="ru-RU" b="1" dirty="0"/>
              <a:t> </a:t>
            </a:r>
            <a:r>
              <a:rPr lang="ru-RU" b="1" dirty="0" err="1"/>
              <a:t>let</a:t>
            </a:r>
            <a:endParaRPr lang="ru-RU" b="1" dirty="0"/>
          </a:p>
        </p:txBody>
      </p:sp>
      <p:cxnSp>
        <p:nvCxnSpPr>
          <p:cNvPr id="8" name="Прямая со стрелкой 7"/>
          <p:cNvCxnSpPr>
            <a:stCxn id="2" idx="1"/>
          </p:cNvCxnSpPr>
          <p:nvPr/>
        </p:nvCxnSpPr>
        <p:spPr>
          <a:xfrm flipH="1" flipV="1">
            <a:off x="2915816" y="764705"/>
            <a:ext cx="1656184" cy="10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1988840"/>
            <a:ext cx="432048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З </a:t>
            </a:r>
            <a:r>
              <a:rPr lang="ru-RU" b="1" dirty="0" err="1"/>
              <a:t>вкладеного</a:t>
            </a:r>
            <a:r>
              <a:rPr lang="ru-RU" b="1" dirty="0"/>
              <a:t> </a:t>
            </a:r>
            <a:r>
              <a:rPr lang="ru-RU" b="1" dirty="0" err="1"/>
              <a:t>scope</a:t>
            </a:r>
            <a:r>
              <a:rPr lang="ru-RU" b="1" dirty="0"/>
              <a:t> </a:t>
            </a:r>
            <a:r>
              <a:rPr lang="ru-RU" b="1" dirty="0" err="1"/>
              <a:t>змінна</a:t>
            </a:r>
            <a:r>
              <a:rPr lang="ru-RU" b="1" dirty="0"/>
              <a:t> </a:t>
            </a:r>
            <a:r>
              <a:rPr lang="ru-RU" b="1" dirty="0" err="1">
                <a:solidFill>
                  <a:srgbClr val="0070C0"/>
                </a:solidFill>
              </a:rPr>
              <a:t>name</a:t>
            </a:r>
            <a:r>
              <a:rPr lang="ru-RU" b="1" dirty="0"/>
              <a:t> доступна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3563888" y="1736187"/>
            <a:ext cx="1008113" cy="60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58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136904" cy="5306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1833" y="5373216"/>
            <a:ext cx="7949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Overwhelming !</a:t>
            </a:r>
            <a:endParaRPr lang="ru-RU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442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07340"/>
            <a:ext cx="6048672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_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92696"/>
            <a:ext cx="8928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_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203717"/>
            <a:ext cx="89289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844824"/>
            <a:ext cx="8928992" cy="369332"/>
          </a:xfrm>
          <a:prstGeom prst="rect">
            <a:avLst/>
          </a:prstGeom>
          <a:solidFill>
            <a:srgbClr val="92D050">
              <a:alpha val="14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2485931"/>
            <a:ext cx="8928992" cy="369332"/>
          </a:xfrm>
          <a:prstGeom prst="rect">
            <a:avLst/>
          </a:prstGeom>
          <a:solidFill>
            <a:srgbClr val="FFFF00">
              <a:alpha val="16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3127038"/>
            <a:ext cx="8928992" cy="369332"/>
          </a:xfrm>
          <a:prstGeom prst="rect">
            <a:avLst/>
          </a:prstGeom>
          <a:solidFill>
            <a:srgbClr val="00B0F0">
              <a:alpha val="8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1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12968" cy="369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/>
              <a:t>Використання</a:t>
            </a:r>
            <a:r>
              <a:rPr lang="ru-RU" b="1" dirty="0"/>
              <a:t> </a:t>
            </a:r>
            <a:r>
              <a:rPr lang="ru-RU" b="1" dirty="0" err="1"/>
              <a:t>інструкції</a:t>
            </a:r>
            <a:r>
              <a:rPr lang="ru-RU" b="1" dirty="0"/>
              <a:t> '</a:t>
            </a:r>
            <a:r>
              <a:rPr lang="en-US" b="1" dirty="0"/>
              <a:t>use strict’</a:t>
            </a:r>
          </a:p>
          <a:p>
            <a:pPr algn="ctr"/>
            <a:r>
              <a:rPr lang="ru-RU" dirty="0"/>
              <a:t> </a:t>
            </a:r>
          </a:p>
          <a:p>
            <a:r>
              <a:rPr lang="ru-RU" b="1" dirty="0"/>
              <a:t>Режим </a:t>
            </a:r>
            <a:r>
              <a:rPr lang="en-US" b="1" dirty="0">
                <a:solidFill>
                  <a:srgbClr val="C00000"/>
                </a:solidFill>
              </a:rPr>
              <a:t>use strict </a:t>
            </a:r>
            <a:r>
              <a:rPr lang="ru-RU" b="1" dirty="0" err="1"/>
              <a:t>було</a:t>
            </a:r>
            <a:r>
              <a:rPr lang="ru-RU" b="1" dirty="0"/>
              <a:t> введено в </a:t>
            </a:r>
            <a:r>
              <a:rPr lang="en-US" b="1" dirty="0"/>
              <a:t>ECMAScript 5, </a:t>
            </a:r>
            <a:r>
              <a:rPr lang="ru-RU" b="1" dirty="0"/>
              <a:t>і </a:t>
            </a:r>
            <a:r>
              <a:rPr lang="ru-RU" b="1" dirty="0" err="1"/>
              <a:t>старі</a:t>
            </a:r>
            <a:r>
              <a:rPr lang="ru-RU" b="1" dirty="0"/>
              <a:t> </a:t>
            </a:r>
            <a:r>
              <a:rPr lang="ru-RU" b="1" dirty="0" err="1"/>
              <a:t>браузери</a:t>
            </a:r>
            <a:r>
              <a:rPr lang="ru-RU" b="1" dirty="0"/>
              <a:t> (</a:t>
            </a:r>
            <a:r>
              <a:rPr lang="en-US" b="1" dirty="0"/>
              <a:t>IE9 </a:t>
            </a:r>
            <a:r>
              <a:rPr lang="ru-RU" b="1" dirty="0"/>
              <a:t>та старше) </a:t>
            </a:r>
            <a:r>
              <a:rPr lang="ru-RU" b="1" dirty="0" err="1"/>
              <a:t>його</a:t>
            </a:r>
            <a:r>
              <a:rPr lang="ru-RU" b="1" dirty="0"/>
              <a:t> не </a:t>
            </a:r>
            <a:r>
              <a:rPr lang="ru-RU" b="1" dirty="0" err="1"/>
              <a:t>підтримують</a:t>
            </a:r>
            <a:r>
              <a:rPr lang="ru-RU" b="1" dirty="0"/>
              <a:t>.</a:t>
            </a:r>
          </a:p>
          <a:p>
            <a:endParaRPr lang="ru-RU" b="1" dirty="0"/>
          </a:p>
          <a:p>
            <a:r>
              <a:rPr lang="ru-RU" b="1" dirty="0"/>
              <a:t>У строгому </a:t>
            </a:r>
            <a:r>
              <a:rPr lang="ru-RU" b="1" dirty="0" err="1"/>
              <a:t>режимі</a:t>
            </a:r>
            <a:r>
              <a:rPr lang="ru-RU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деякі</a:t>
            </a:r>
            <a:r>
              <a:rPr lang="ru-RU" b="1" dirty="0"/>
              <a:t> </a:t>
            </a:r>
            <a:r>
              <a:rPr lang="ru-RU" b="1" dirty="0" err="1"/>
              <a:t>помилки</a:t>
            </a:r>
            <a:r>
              <a:rPr lang="ru-RU" b="1" dirty="0"/>
              <a:t> </a:t>
            </a:r>
            <a:r>
              <a:rPr lang="ru-RU" b="1" dirty="0" err="1"/>
              <a:t>можна</a:t>
            </a:r>
            <a:r>
              <a:rPr lang="ru-RU" b="1" dirty="0"/>
              <a:t> </a:t>
            </a:r>
            <a:r>
              <a:rPr lang="ru-RU" b="1" dirty="0" err="1"/>
              <a:t>знайти</a:t>
            </a:r>
            <a:r>
              <a:rPr lang="ru-RU" b="1" dirty="0"/>
              <a:t> </a:t>
            </a:r>
            <a:r>
              <a:rPr lang="ru-RU" b="1" dirty="0" err="1"/>
              <a:t>швидше</a:t>
            </a: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більш</a:t>
            </a:r>
            <a:r>
              <a:rPr lang="ru-RU" b="1" dirty="0"/>
              <a:t> </a:t>
            </a:r>
            <a:r>
              <a:rPr lang="ru-RU" b="1" dirty="0" err="1"/>
              <a:t>небезпечні</a:t>
            </a:r>
            <a:r>
              <a:rPr lang="ru-RU" b="1" dirty="0"/>
              <a:t> та не </a:t>
            </a:r>
            <a:r>
              <a:rPr lang="ru-RU" b="1" dirty="0" err="1"/>
              <a:t>корисні</a:t>
            </a:r>
            <a:r>
              <a:rPr lang="ru-RU" b="1" dirty="0"/>
              <a:t> </a:t>
            </a:r>
            <a:r>
              <a:rPr lang="ru-RU" b="1" dirty="0" err="1"/>
              <a:t>риси</a:t>
            </a:r>
            <a:r>
              <a:rPr lang="ru-RU" b="1" dirty="0"/>
              <a:t> </a:t>
            </a:r>
            <a:r>
              <a:rPr lang="en-US" b="1" dirty="0"/>
              <a:t>JavaScript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заборонені</a:t>
            </a:r>
            <a:r>
              <a:rPr lang="ru-RU" b="1" dirty="0"/>
              <a:t>,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призводять</a:t>
            </a:r>
            <a:r>
              <a:rPr lang="ru-RU" b="1" dirty="0"/>
              <a:t> до </a:t>
            </a:r>
            <a:r>
              <a:rPr lang="ru-RU" b="1" dirty="0" err="1"/>
              <a:t>помилки</a:t>
            </a:r>
            <a:endParaRPr lang="ru-RU" b="1" dirty="0"/>
          </a:p>
          <a:p>
            <a:endParaRPr lang="ru-RU" b="1" dirty="0"/>
          </a:p>
          <a:p>
            <a:r>
              <a:rPr lang="ru-RU" b="1" dirty="0"/>
              <a:t>'</a:t>
            </a:r>
            <a:r>
              <a:rPr lang="en-US" b="1" dirty="0"/>
              <a:t>use strict' </a:t>
            </a:r>
            <a:r>
              <a:rPr lang="ru-RU" b="1" dirty="0" err="1"/>
              <a:t>використовується</a:t>
            </a:r>
            <a:r>
              <a:rPr lang="ru-RU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на початку файлу – </a:t>
            </a:r>
            <a:r>
              <a:rPr lang="ru-RU" b="1" dirty="0" err="1"/>
              <a:t>тоді</a:t>
            </a:r>
            <a:r>
              <a:rPr lang="ru-RU" b="1" dirty="0"/>
              <a:t> </a:t>
            </a:r>
            <a:r>
              <a:rPr lang="ru-RU" b="1" dirty="0" err="1"/>
              <a:t>її</a:t>
            </a:r>
            <a:r>
              <a:rPr lang="ru-RU" b="1" dirty="0"/>
              <a:t> </a:t>
            </a:r>
            <a:r>
              <a:rPr lang="ru-RU" b="1" dirty="0" err="1"/>
              <a:t>дія</a:t>
            </a:r>
            <a:r>
              <a:rPr lang="ru-RU" b="1" dirty="0"/>
              <a:t> </a:t>
            </a:r>
            <a:r>
              <a:rPr lang="ru-RU" b="1" dirty="0" err="1"/>
              <a:t>поширюється</a:t>
            </a:r>
            <a:r>
              <a:rPr lang="ru-RU" b="1" dirty="0"/>
              <a:t> на файл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на початку </a:t>
            </a:r>
            <a:r>
              <a:rPr lang="ru-RU" b="1" dirty="0" err="1"/>
              <a:t>функції</a:t>
            </a:r>
            <a:r>
              <a:rPr lang="ru-RU" b="1" dirty="0"/>
              <a:t> – </a:t>
            </a:r>
            <a:r>
              <a:rPr lang="ru-RU" b="1" dirty="0" err="1"/>
              <a:t>її</a:t>
            </a:r>
            <a:r>
              <a:rPr lang="ru-RU" b="1" dirty="0"/>
              <a:t> </a:t>
            </a:r>
            <a:r>
              <a:rPr lang="ru-RU" b="1" dirty="0" err="1"/>
              <a:t>дія</a:t>
            </a:r>
            <a:r>
              <a:rPr lang="ru-RU" b="1" dirty="0"/>
              <a:t> </a:t>
            </a:r>
            <a:r>
              <a:rPr lang="ru-RU" b="1" dirty="0" err="1"/>
              <a:t>поширюється</a:t>
            </a:r>
            <a:r>
              <a:rPr lang="ru-RU" b="1" dirty="0"/>
              <a:t> у межах </a:t>
            </a:r>
            <a:r>
              <a:rPr lang="ru-RU" b="1" dirty="0" err="1"/>
              <a:t>функції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44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24744"/>
            <a:ext cx="8928992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"use strict";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person = "Douglas </a:t>
            </a:r>
            <a:r>
              <a:rPr lang="en-US" b="1" dirty="0" err="1">
                <a:solidFill>
                  <a:srgbClr val="7030A0"/>
                </a:solidFill>
              </a:rPr>
              <a:t>Crockford</a:t>
            </a:r>
            <a:r>
              <a:rPr lang="en-US" b="1" dirty="0">
                <a:solidFill>
                  <a:srgbClr val="7030A0"/>
                </a:solidFill>
              </a:rPr>
              <a:t>";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//  Uncaught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ReferenceError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console.log(person); </a:t>
            </a:r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504" y="116632"/>
            <a:ext cx="892899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b="1" dirty="0"/>
              <a:t>Наприклад одним із призначення використання інструкції</a:t>
            </a:r>
          </a:p>
          <a:p>
            <a:r>
              <a:rPr lang="uk-UA" b="1" dirty="0"/>
              <a:t>'</a:t>
            </a:r>
            <a:r>
              <a:rPr lang="en-US" b="1" dirty="0"/>
              <a:t>use strict' </a:t>
            </a:r>
            <a:r>
              <a:rPr lang="uk-UA" b="1" dirty="0"/>
              <a:t>є те, що не можна оголошувати змінну без ключових слів </a:t>
            </a:r>
            <a:r>
              <a:rPr lang="en-US" b="1" dirty="0">
                <a:solidFill>
                  <a:srgbClr val="0070C0"/>
                </a:solidFill>
              </a:rPr>
              <a:t>var, let, constant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2492896"/>
            <a:ext cx="8928992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"use strict";</a:t>
            </a:r>
          </a:p>
          <a:p>
            <a:r>
              <a:rPr lang="en-US" b="1" dirty="0">
                <a:solidFill>
                  <a:srgbClr val="7030A0"/>
                </a:solidFill>
              </a:rPr>
              <a:t>function test(){</a:t>
            </a:r>
          </a:p>
          <a:p>
            <a:r>
              <a:rPr lang="en-US" b="1" dirty="0">
                <a:solidFill>
                  <a:srgbClr val="7030A0"/>
                </a:solidFill>
              </a:rPr>
              <a:t>   a = 33;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ReferenceError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: a is not defined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   console.log(a);</a:t>
            </a: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r>
              <a:rPr lang="en-US" b="1" dirty="0">
                <a:solidFill>
                  <a:srgbClr val="7030A0"/>
                </a:solidFill>
              </a:rPr>
              <a:t>test();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4433044"/>
            <a:ext cx="8928992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 = 10;</a:t>
            </a:r>
          </a:p>
          <a:p>
            <a:r>
              <a:rPr lang="en-US" b="1" dirty="0">
                <a:solidFill>
                  <a:srgbClr val="7030A0"/>
                </a:solidFill>
              </a:rPr>
              <a:t>console.log(b);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// 10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function test(){</a:t>
            </a:r>
          </a:p>
          <a:p>
            <a:r>
              <a:rPr lang="en-US" b="1" dirty="0">
                <a:solidFill>
                  <a:srgbClr val="7030A0"/>
                </a:solidFill>
              </a:rPr>
              <a:t>  "use strict";</a:t>
            </a:r>
          </a:p>
          <a:p>
            <a:r>
              <a:rPr lang="en-US" b="1" dirty="0">
                <a:solidFill>
                  <a:srgbClr val="7030A0"/>
                </a:solidFill>
              </a:rPr>
              <a:t>   a = 33;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ReferenceError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: a is not defined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   console.log(a);</a:t>
            </a: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r>
              <a:rPr lang="en-US" b="1" dirty="0">
                <a:solidFill>
                  <a:srgbClr val="7030A0"/>
                </a:solidFill>
              </a:rPr>
              <a:t>test();</a:t>
            </a:r>
          </a:p>
        </p:txBody>
      </p:sp>
    </p:spTree>
    <p:extLst>
      <p:ext uri="{BB962C8B-B14F-4D97-AF65-F5344CB8AC3E}">
        <p14:creationId xmlns:p14="http://schemas.microsoft.com/office/powerpoint/2010/main" val="227684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35696" y="54153"/>
            <a:ext cx="5328592" cy="360040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Область </a:t>
            </a:r>
            <a:r>
              <a:rPr lang="ru-RU" b="1" dirty="0" err="1">
                <a:solidFill>
                  <a:srgbClr val="FF0000"/>
                </a:solidFill>
              </a:rPr>
              <a:t>видимості</a:t>
            </a:r>
            <a:r>
              <a:rPr lang="ru-RU" b="1" dirty="0">
                <a:solidFill>
                  <a:srgbClr val="FF0000"/>
                </a:solidFill>
              </a:rPr>
              <a:t> (</a:t>
            </a:r>
            <a:r>
              <a:rPr lang="en-US" b="1" dirty="0">
                <a:solidFill>
                  <a:srgbClr val="FF0000"/>
                </a:solidFill>
              </a:rPr>
              <a:t>Scope) </a:t>
            </a:r>
            <a:r>
              <a:rPr lang="ru-RU" b="1" dirty="0" err="1">
                <a:solidFill>
                  <a:srgbClr val="FF0000"/>
                </a:solidFill>
              </a:rPr>
              <a:t>змінної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489446"/>
            <a:ext cx="8928992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Це</a:t>
            </a:r>
            <a:r>
              <a:rPr lang="ru-RU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область </a:t>
            </a:r>
            <a:r>
              <a:rPr lang="ru-RU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пам'яті</a:t>
            </a:r>
            <a:r>
              <a:rPr lang="ru-RU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з </a:t>
            </a:r>
            <a:r>
              <a:rPr lang="ru-RU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якої</a:t>
            </a:r>
            <a:r>
              <a:rPr lang="ru-RU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ми </a:t>
            </a:r>
            <a:r>
              <a:rPr lang="ru-RU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можемо</a:t>
            </a:r>
            <a:r>
              <a:rPr lang="ru-RU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отримати</a:t>
            </a:r>
            <a:r>
              <a:rPr lang="ru-RU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доступ до </a:t>
            </a:r>
            <a:r>
              <a:rPr lang="ru-RU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змінної</a:t>
            </a:r>
            <a:r>
              <a:rPr lang="ru-RU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ru-RU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Існує</a:t>
            </a:r>
            <a:r>
              <a:rPr lang="ru-RU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ru-RU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види</a:t>
            </a:r>
            <a:r>
              <a:rPr lang="ru-RU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global 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local 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block scope - </a:t>
            </a:r>
            <a:r>
              <a:rPr lang="ru-RU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обмежений</a:t>
            </a:r>
            <a:r>
              <a:rPr lang="ru-RU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блоком, </a:t>
            </a:r>
            <a:r>
              <a:rPr lang="ru-RU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що</a:t>
            </a:r>
            <a:r>
              <a:rPr lang="ru-RU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визначається</a:t>
            </a:r>
            <a:r>
              <a:rPr lang="ru-RU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{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379" y="2470249"/>
            <a:ext cx="8928992" cy="1200329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 err="1">
                <a:solidFill>
                  <a:srgbClr val="0070C0"/>
                </a:solidFill>
              </a:rPr>
              <a:t>Відповідно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 err="1">
                <a:solidFill>
                  <a:srgbClr val="C00000"/>
                </a:solidFill>
              </a:rPr>
              <a:t>Глобальні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змінні</a:t>
            </a:r>
            <a:r>
              <a:rPr lang="ru-RU" dirty="0">
                <a:solidFill>
                  <a:srgbClr val="C00000"/>
                </a:solidFill>
              </a:rPr>
              <a:t> та </a:t>
            </a:r>
            <a:r>
              <a:rPr lang="ru-RU" dirty="0" err="1">
                <a:solidFill>
                  <a:srgbClr val="C00000"/>
                </a:solidFill>
              </a:rPr>
              <a:t>функції</a:t>
            </a:r>
            <a:endParaRPr lang="ru-RU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</a:t>
            </a:r>
            <a:r>
              <a:rPr lang="ru-RU" dirty="0" err="1"/>
              <a:t>знаходяться</a:t>
            </a:r>
            <a:r>
              <a:rPr lang="ru-RU" dirty="0"/>
              <a:t> </a:t>
            </a:r>
            <a:r>
              <a:rPr lang="ru-RU" dirty="0" err="1"/>
              <a:t>всередині</a:t>
            </a:r>
            <a:r>
              <a:rPr lang="ru-RU" dirty="0"/>
              <a:t> </a:t>
            </a:r>
            <a:r>
              <a:rPr lang="ru-RU" dirty="0" err="1"/>
              <a:t>якоїсь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</a:t>
            </a:r>
            <a:r>
              <a:rPr lang="ru-RU" dirty="0" err="1"/>
              <a:t>знаходяться</a:t>
            </a:r>
            <a:r>
              <a:rPr lang="ru-RU" dirty="0"/>
              <a:t> блоки, </a:t>
            </a:r>
            <a:r>
              <a:rPr lang="ru-RU" dirty="0" err="1"/>
              <a:t>обмежені</a:t>
            </a:r>
            <a:r>
              <a:rPr lang="ru-RU" dirty="0"/>
              <a:t> { 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3958610"/>
            <a:ext cx="8928992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У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JavaScript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всі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глобальні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змінні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та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функції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є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властивостями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спеціального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об'єкта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який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називається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глобальним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об'єктом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який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явно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доступний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під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ім'ям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window</a:t>
            </a:r>
            <a:endParaRPr lang="ru-RU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025" y="5651956"/>
            <a:ext cx="511256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Приклади</a:t>
            </a:r>
            <a:r>
              <a:rPr lang="ru-RU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– на </a:t>
            </a:r>
            <a:r>
              <a:rPr lang="ru-RU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слідуючому</a:t>
            </a:r>
            <a:r>
              <a:rPr lang="ru-RU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слайді</a:t>
            </a:r>
            <a:endParaRPr lang="ru-RU" b="1" i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71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116632"/>
            <a:ext cx="8928992" cy="17543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a = "Bill";</a:t>
            </a:r>
            <a:r>
              <a:rPr lang="ru-RU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це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глобальна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змінна</a:t>
            </a:r>
            <a:endParaRPr lang="ru-RU" b="1" i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i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aTest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 {</a:t>
            </a:r>
            <a:r>
              <a:rPr lang="uk-UA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це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глобальна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змінна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console.log(name);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console.log(window);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window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знайдемо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a,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aTest</a:t>
            </a:r>
            <a:endParaRPr lang="ru-RU" b="1" i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785" y="2492896"/>
            <a:ext cx="8928992" cy="28623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aTest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a = "Bill";</a:t>
            </a:r>
            <a:r>
              <a:rPr lang="ru-RU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це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локальна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змінна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console.log(a);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console.log(a)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Слухачам –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що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тут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виведеться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?</a:t>
            </a:r>
          </a:p>
          <a:p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console.log(window);</a:t>
            </a:r>
            <a:r>
              <a:rPr lang="ru-RU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window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знайдемо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тільки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aTest</a:t>
            </a:r>
            <a:endParaRPr lang="uk-UA" b="1" i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uk-UA" b="1" i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i="1" dirty="0" err="1">
                <a:latin typeface="Courier New" pitchFamily="49" charset="0"/>
                <a:cs typeface="Courier New" pitchFamily="49" charset="0"/>
              </a:rPr>
              <a:t>Оскільки</a:t>
            </a:r>
            <a:r>
              <a:rPr lang="ru-RU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i="1" dirty="0" err="1">
                <a:latin typeface="Courier New" pitchFamily="49" charset="0"/>
                <a:cs typeface="Courier New" pitchFamily="49" charset="0"/>
              </a:rPr>
              <a:t>змінна</a:t>
            </a:r>
            <a:r>
              <a:rPr lang="ru-RU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var a = " Bill " ; </a:t>
            </a:r>
            <a:r>
              <a:rPr lang="ru-RU" b="1" i="1" dirty="0" err="1">
                <a:latin typeface="Courier New" pitchFamily="49" charset="0"/>
                <a:cs typeface="Courier New" pitchFamily="49" charset="0"/>
              </a:rPr>
              <a:t>оголошена</a:t>
            </a:r>
            <a:r>
              <a:rPr lang="ru-RU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i="1" dirty="0" err="1">
                <a:latin typeface="Courier New" pitchFamily="49" charset="0"/>
                <a:cs typeface="Courier New" pitchFamily="49" charset="0"/>
              </a:rPr>
              <a:t>всередині</a:t>
            </a:r>
            <a:r>
              <a:rPr lang="ru-RU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i="1" dirty="0" err="1">
                <a:latin typeface="Courier New" pitchFamily="49" charset="0"/>
                <a:cs typeface="Courier New" pitchFamily="49" charset="0"/>
              </a:rPr>
              <a:t>функції</a:t>
            </a:r>
            <a:r>
              <a:rPr lang="ru-RU" b="1" i="1" dirty="0">
                <a:latin typeface="Courier New" pitchFamily="49" charset="0"/>
                <a:cs typeface="Courier New" pitchFamily="49" charset="0"/>
              </a:rPr>
              <a:t> вона не </a:t>
            </a:r>
            <a:r>
              <a:rPr lang="ru-RU" b="1" i="1" dirty="0" err="1">
                <a:latin typeface="Courier New" pitchFamily="49" charset="0"/>
                <a:cs typeface="Courier New" pitchFamily="49" charset="0"/>
              </a:rPr>
              <a:t>потрапила</a:t>
            </a:r>
            <a:r>
              <a:rPr lang="ru-RU" b="1" i="1" dirty="0">
                <a:latin typeface="Courier New" pitchFamily="49" charset="0"/>
                <a:cs typeface="Courier New" pitchFamily="49" charset="0"/>
              </a:rPr>
              <a:t> в </a:t>
            </a:r>
            <a:r>
              <a:rPr lang="ru-RU" b="1" i="1" dirty="0" err="1">
                <a:latin typeface="Courier New" pitchFamily="49" charset="0"/>
                <a:cs typeface="Courier New" pitchFamily="49" charset="0"/>
              </a:rPr>
              <a:t>глобальний</a:t>
            </a:r>
            <a:r>
              <a:rPr lang="ru-RU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i="1" dirty="0" err="1">
                <a:latin typeface="Courier New" pitchFamily="49" charset="0"/>
                <a:cs typeface="Courier New" pitchFamily="49" charset="0"/>
              </a:rPr>
              <a:t>об’єкт</a:t>
            </a:r>
            <a:r>
              <a:rPr lang="ru-RU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window</a:t>
            </a:r>
            <a:endParaRPr lang="ru-RU" b="1" i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08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5573" y="116632"/>
            <a:ext cx="8928992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 err="1">
                <a:solidFill>
                  <a:srgbClr val="C00000"/>
                </a:solidFill>
              </a:rPr>
              <a:t>Локальні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змінні</a:t>
            </a:r>
            <a:r>
              <a:rPr lang="ru-RU" dirty="0">
                <a:solidFill>
                  <a:srgbClr val="C00000"/>
                </a:solidFill>
              </a:rPr>
              <a:t> – </a:t>
            </a:r>
            <a:r>
              <a:rPr lang="ru-RU" dirty="0" err="1">
                <a:solidFill>
                  <a:srgbClr val="C00000"/>
                </a:solidFill>
              </a:rPr>
              <a:t>визначаються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ru-RU" dirty="0"/>
              <a:t>в </a:t>
            </a:r>
            <a:r>
              <a:rPr lang="en-US" dirty="0"/>
              <a:t>ES 5 </a:t>
            </a:r>
            <a:r>
              <a:rPr lang="ru-RU" dirty="0"/>
              <a:t>межами </a:t>
            </a:r>
            <a:r>
              <a:rPr lang="en-US" dirty="0"/>
              <a:t>function(){}</a:t>
            </a:r>
          </a:p>
          <a:p>
            <a:r>
              <a:rPr lang="en-US" dirty="0"/>
              <a:t>(</a:t>
            </a:r>
            <a:r>
              <a:rPr lang="ru-RU" dirty="0"/>
              <a:t>в </a:t>
            </a:r>
            <a:r>
              <a:rPr lang="en-US" dirty="0"/>
              <a:t>ES 5 </a:t>
            </a:r>
            <a:r>
              <a:rPr lang="ru-RU" dirty="0"/>
              <a:t>ми для </a:t>
            </a:r>
            <a:r>
              <a:rPr lang="ru-RU" dirty="0" err="1"/>
              <a:t>оголошення</a:t>
            </a:r>
            <a:r>
              <a:rPr lang="ru-RU" dirty="0"/>
              <a:t> </a:t>
            </a:r>
            <a:r>
              <a:rPr lang="ru-RU" dirty="0" err="1"/>
              <a:t>змінних</a:t>
            </a:r>
            <a:r>
              <a:rPr lang="ru-RU" dirty="0"/>
              <a:t> </a:t>
            </a:r>
            <a:r>
              <a:rPr lang="ru-RU" dirty="0" err="1"/>
              <a:t>використовуємо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endParaRPr lang="ru-RU" dirty="0"/>
          </a:p>
          <a:p>
            <a:r>
              <a:rPr lang="ru-RU" dirty="0" err="1"/>
              <a:t>ключове</a:t>
            </a:r>
            <a:r>
              <a:rPr lang="ru-RU" dirty="0"/>
              <a:t> слово </a:t>
            </a:r>
            <a:r>
              <a:rPr lang="en-US" dirty="0"/>
              <a:t>var)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ru-RU" dirty="0">
                <a:solidFill>
                  <a:srgbClr val="C00000"/>
                </a:solidFill>
              </a:rPr>
              <a:t>в </a:t>
            </a:r>
            <a:r>
              <a:rPr lang="en-US" dirty="0">
                <a:solidFill>
                  <a:srgbClr val="C00000"/>
                </a:solidFill>
              </a:rPr>
              <a:t>ES6+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межами </a:t>
            </a:r>
            <a:r>
              <a:rPr lang="en-US" dirty="0"/>
              <a:t>function(){}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блоками </a:t>
            </a:r>
            <a:r>
              <a:rPr lang="ru-RU" dirty="0" err="1"/>
              <a:t>обмеженими</a:t>
            </a:r>
            <a:r>
              <a:rPr lang="ru-RU" dirty="0"/>
              <a:t> дужками {} - для </a:t>
            </a:r>
            <a:r>
              <a:rPr lang="ru-RU" dirty="0" err="1"/>
              <a:t>змінних</a:t>
            </a:r>
            <a:r>
              <a:rPr lang="ru-RU" dirty="0"/>
              <a:t>, </a:t>
            </a:r>
            <a:r>
              <a:rPr lang="ru-RU" dirty="0" err="1"/>
              <a:t>оголошених</a:t>
            </a:r>
            <a:r>
              <a:rPr lang="ru-RU" dirty="0"/>
              <a:t>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ru-RU" dirty="0" err="1"/>
              <a:t>ключових</a:t>
            </a:r>
            <a:r>
              <a:rPr lang="ru-RU" dirty="0"/>
              <a:t> </a:t>
            </a:r>
            <a:r>
              <a:rPr lang="ru-RU" dirty="0" err="1"/>
              <a:t>слів</a:t>
            </a:r>
            <a:r>
              <a:rPr lang="ru-RU" dirty="0"/>
              <a:t> </a:t>
            </a:r>
            <a:r>
              <a:rPr lang="en-US" dirty="0"/>
              <a:t>let, const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ru-RU" dirty="0" err="1"/>
              <a:t>Локальні</a:t>
            </a:r>
            <a:r>
              <a:rPr lang="ru-RU" dirty="0"/>
              <a:t> </a:t>
            </a:r>
            <a:r>
              <a:rPr lang="ru-RU" dirty="0" err="1"/>
              <a:t>змінні</a:t>
            </a:r>
            <a:r>
              <a:rPr lang="ru-RU" dirty="0"/>
              <a:t> </a:t>
            </a:r>
            <a:r>
              <a:rPr lang="ru-RU" dirty="0" err="1"/>
              <a:t>доступні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всередині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в </a:t>
            </a:r>
            <a:r>
              <a:rPr lang="ru-RU" dirty="0" err="1"/>
              <a:t>блоці</a:t>
            </a:r>
            <a:endParaRPr lang="ru-RU" dirty="0"/>
          </a:p>
          <a:p>
            <a:r>
              <a:rPr lang="ru-RU" dirty="0" err="1">
                <a:solidFill>
                  <a:srgbClr val="0070C0"/>
                </a:solidFill>
              </a:rPr>
              <a:t>обмеженими</a:t>
            </a:r>
            <a:r>
              <a:rPr lang="ru-RU" dirty="0">
                <a:solidFill>
                  <a:srgbClr val="0070C0"/>
                </a:solidFill>
              </a:rPr>
              <a:t> дужками {}</a:t>
            </a:r>
          </a:p>
          <a:p>
            <a:endParaRPr lang="ru-RU" dirty="0"/>
          </a:p>
          <a:p>
            <a:r>
              <a:rPr lang="ru-RU" dirty="0" err="1"/>
              <a:t>Локальні</a:t>
            </a:r>
            <a:r>
              <a:rPr lang="ru-RU" dirty="0"/>
              <a:t> </a:t>
            </a:r>
            <a:r>
              <a:rPr lang="ru-RU" dirty="0" err="1"/>
              <a:t>змінні</a:t>
            </a:r>
            <a:r>
              <a:rPr lang="ru-RU" dirty="0"/>
              <a:t> </a:t>
            </a:r>
            <a:r>
              <a:rPr lang="ru-RU" dirty="0" err="1"/>
              <a:t>існує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всередині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дужок</a:t>
            </a:r>
            <a:r>
              <a:rPr lang="ru-RU" dirty="0"/>
              <a:t>, і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виходу</a:t>
            </a:r>
            <a:r>
              <a:rPr lang="ru-RU" dirty="0"/>
              <a:t> коду за </a:t>
            </a:r>
            <a:r>
              <a:rPr lang="ru-RU" dirty="0" err="1"/>
              <a:t>функцію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блоку </a:t>
            </a:r>
            <a:r>
              <a:rPr lang="ru-RU" dirty="0" err="1"/>
              <a:t>змінна</a:t>
            </a:r>
            <a:r>
              <a:rPr lang="ru-RU" dirty="0"/>
              <a:t> </a:t>
            </a:r>
            <a:r>
              <a:rPr lang="ru-RU" dirty="0" err="1"/>
              <a:t>знищується</a:t>
            </a:r>
            <a:r>
              <a:rPr lang="ru-RU" dirty="0"/>
              <a:t> </a:t>
            </a:r>
            <a:r>
              <a:rPr lang="ru-RU" dirty="0" err="1"/>
              <a:t>збирачем</a:t>
            </a:r>
            <a:r>
              <a:rPr lang="ru-RU" dirty="0"/>
              <a:t> </a:t>
            </a:r>
            <a:r>
              <a:rPr lang="ru-RU" dirty="0" err="1"/>
              <a:t>сміття</a:t>
            </a:r>
            <a:r>
              <a:rPr lang="ru-RU" dirty="0"/>
              <a:t> (</a:t>
            </a:r>
            <a:r>
              <a:rPr lang="en-US" dirty="0">
                <a:solidFill>
                  <a:srgbClr val="C00000"/>
                </a:solidFill>
              </a:rPr>
              <a:t>Garbage collector</a:t>
            </a:r>
            <a:r>
              <a:rPr lang="en-US" dirty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498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6820" y="1984680"/>
            <a:ext cx="8856984" cy="1200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C00000"/>
                </a:solidFill>
              </a:rPr>
              <a:t>Навіщо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err="1">
                <a:solidFill>
                  <a:srgbClr val="C00000"/>
                </a:solidFill>
              </a:rPr>
              <a:t>потрібні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err="1">
                <a:solidFill>
                  <a:srgbClr val="C00000"/>
                </a:solidFill>
              </a:rPr>
              <a:t>локальні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err="1">
                <a:solidFill>
                  <a:srgbClr val="C00000"/>
                </a:solidFill>
              </a:rPr>
              <a:t>змінні</a:t>
            </a:r>
            <a:r>
              <a:rPr lang="ru-RU" b="1" dirty="0">
                <a:solidFill>
                  <a:srgbClr val="C00000"/>
                </a:solidFill>
              </a:rPr>
              <a:t>?</a:t>
            </a:r>
          </a:p>
          <a:p>
            <a:r>
              <a:rPr lang="ru-RU" b="1" dirty="0"/>
              <a:t>Одна з причин – </a:t>
            </a:r>
            <a:r>
              <a:rPr lang="ru-RU" b="1" dirty="0" err="1"/>
              <a:t>економія</a:t>
            </a:r>
            <a:r>
              <a:rPr lang="ru-RU" b="1" dirty="0"/>
              <a:t> </a:t>
            </a:r>
            <a:r>
              <a:rPr lang="ru-RU" b="1" dirty="0" err="1"/>
              <a:t>пам'яті</a:t>
            </a:r>
            <a:r>
              <a:rPr lang="ru-RU" b="1" dirty="0"/>
              <a:t>.</a:t>
            </a:r>
          </a:p>
          <a:p>
            <a:r>
              <a:rPr lang="ru-RU" b="1" dirty="0" err="1"/>
              <a:t>Після</a:t>
            </a:r>
            <a:r>
              <a:rPr lang="ru-RU" b="1" dirty="0"/>
              <a:t> того, як </a:t>
            </a:r>
            <a:r>
              <a:rPr lang="ru-RU" b="1" dirty="0" err="1"/>
              <a:t>функція</a:t>
            </a:r>
            <a:r>
              <a:rPr lang="ru-RU" b="1" dirty="0"/>
              <a:t> </a:t>
            </a:r>
            <a:r>
              <a:rPr lang="ru-RU" b="1" dirty="0" err="1"/>
              <a:t>була</a:t>
            </a:r>
            <a:r>
              <a:rPr lang="ru-RU" b="1" dirty="0"/>
              <a:t> </a:t>
            </a:r>
            <a:r>
              <a:rPr lang="ru-RU" b="1" dirty="0" err="1"/>
              <a:t>викликана</a:t>
            </a:r>
            <a:r>
              <a:rPr lang="ru-RU" b="1" dirty="0"/>
              <a:t> і </a:t>
            </a:r>
            <a:r>
              <a:rPr lang="ru-RU" b="1" dirty="0" err="1"/>
              <a:t>відпрацювала</a:t>
            </a:r>
            <a:r>
              <a:rPr lang="ru-RU" b="1" dirty="0"/>
              <a:t> </a:t>
            </a:r>
            <a:r>
              <a:rPr lang="ru-RU" b="1" dirty="0" err="1"/>
              <a:t>всі</a:t>
            </a:r>
            <a:r>
              <a:rPr lang="ru-RU" b="1" dirty="0"/>
              <a:t> </a:t>
            </a:r>
            <a:r>
              <a:rPr lang="ru-RU" b="1" dirty="0" err="1"/>
              <a:t>локальні</a:t>
            </a:r>
            <a:r>
              <a:rPr lang="ru-RU" b="1" dirty="0"/>
              <a:t> </a:t>
            </a:r>
            <a:r>
              <a:rPr lang="ru-RU" b="1" dirty="0" err="1"/>
              <a:t>змінні</a:t>
            </a:r>
            <a:r>
              <a:rPr lang="ru-RU" b="1" dirty="0"/>
              <a:t> </a:t>
            </a:r>
            <a:r>
              <a:rPr lang="ru-RU" b="1" dirty="0" err="1"/>
              <a:t>знищуються</a:t>
            </a:r>
            <a:r>
              <a:rPr lang="ru-RU" b="1" dirty="0"/>
              <a:t> </a:t>
            </a:r>
            <a:r>
              <a:rPr lang="ru-RU" b="1" dirty="0" err="1"/>
              <a:t>звільняючи</a:t>
            </a:r>
            <a:r>
              <a:rPr lang="ru-RU" b="1" dirty="0"/>
              <a:t> </a:t>
            </a:r>
            <a:r>
              <a:rPr lang="ru-RU" b="1" dirty="0" err="1"/>
              <a:t>оперативну</a:t>
            </a:r>
            <a:r>
              <a:rPr lang="ru-RU" b="1" dirty="0"/>
              <a:t> </a:t>
            </a:r>
            <a:r>
              <a:rPr lang="ru-RU" b="1" dirty="0" err="1"/>
              <a:t>пам'ять</a:t>
            </a:r>
            <a:r>
              <a:rPr lang="ru-RU" b="1" dirty="0"/>
              <a:t>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29" y="188640"/>
            <a:ext cx="8928992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Таким чином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Local scope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можна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визначити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фігурними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дужками {}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Local scope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також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визначають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конструкції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розгалуження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та циклу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-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for, while, do-while, switch, if...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Local scope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також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визначають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function(){}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79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67637" y="188640"/>
            <a:ext cx="4936411" cy="2304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33777" y="740754"/>
            <a:ext cx="4438223" cy="1536118"/>
          </a:xfrm>
          <a:prstGeom prst="rect">
            <a:avLst/>
          </a:prstGeom>
          <a:solidFill>
            <a:srgbClr val="92D05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05261" y="188641"/>
            <a:ext cx="4898787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/>
              <a:t>let name = "Bill";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let name = "Alan"; </a:t>
            </a:r>
          </a:p>
          <a:p>
            <a:r>
              <a:rPr lang="ru-RU" b="1" dirty="0"/>
              <a:t>   с</a:t>
            </a:r>
            <a:r>
              <a:rPr lang="en-US" b="1" dirty="0"/>
              <a:t>onsole.log(name);  </a:t>
            </a:r>
            <a:r>
              <a:rPr lang="en-US" b="1" i="1" dirty="0">
                <a:solidFill>
                  <a:srgbClr val="FF0000"/>
                </a:solidFill>
              </a:rPr>
              <a:t>// Alan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console.log(name);</a:t>
            </a:r>
            <a:r>
              <a:rPr lang="en-US" b="1" i="1" dirty="0">
                <a:solidFill>
                  <a:srgbClr val="FF0000"/>
                </a:solidFill>
              </a:rPr>
              <a:t>//Bill</a:t>
            </a:r>
          </a:p>
          <a:p>
            <a:endParaRPr lang="da-DK" b="1" i="1" dirty="0">
              <a:solidFill>
                <a:srgbClr val="FF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39646" y="2924944"/>
            <a:ext cx="6160546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05786" y="3477058"/>
            <a:ext cx="6022397" cy="1368152"/>
          </a:xfrm>
          <a:prstGeom prst="rect">
            <a:avLst/>
          </a:prstGeom>
          <a:solidFill>
            <a:srgbClr val="92D05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77270" y="2924944"/>
            <a:ext cx="612292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/>
              <a:t>let name = "Bill";</a:t>
            </a:r>
          </a:p>
          <a:p>
            <a:r>
              <a:rPr lang="en-US" b="1" dirty="0"/>
              <a:t>function </a:t>
            </a:r>
            <a:r>
              <a:rPr lang="en-US" b="1" dirty="0" err="1"/>
              <a:t>showName</a:t>
            </a:r>
            <a:r>
              <a:rPr lang="en-US" b="1" dirty="0"/>
              <a:t>(){</a:t>
            </a:r>
          </a:p>
          <a:p>
            <a:r>
              <a:rPr lang="en-US" b="1" dirty="0"/>
              <a:t>  </a:t>
            </a:r>
            <a:r>
              <a:rPr lang="ru-RU" b="1" dirty="0"/>
              <a:t>  </a:t>
            </a:r>
            <a:r>
              <a:rPr lang="en-US" b="1" dirty="0">
                <a:solidFill>
                  <a:schemeClr val="accent2"/>
                </a:solidFill>
              </a:rPr>
              <a:t>// local scope </a:t>
            </a:r>
            <a:r>
              <a:rPr lang="uk-UA" b="1" dirty="0">
                <a:solidFill>
                  <a:schemeClr val="accent2"/>
                </a:solidFill>
              </a:rPr>
              <a:t>визначається </a:t>
            </a:r>
            <a:r>
              <a:rPr lang="uk-UA" b="1" dirty="0" err="1">
                <a:solidFill>
                  <a:schemeClr val="accent2"/>
                </a:solidFill>
              </a:rPr>
              <a:t>функціей</a:t>
            </a:r>
            <a:endParaRPr lang="uk-UA" b="1" dirty="0">
              <a:solidFill>
                <a:schemeClr val="accent2"/>
              </a:solidFill>
            </a:endParaRPr>
          </a:p>
          <a:p>
            <a:r>
              <a:rPr lang="ru-RU" b="1" dirty="0"/>
              <a:t>   </a:t>
            </a:r>
            <a:r>
              <a:rPr lang="en-US" b="1" dirty="0"/>
              <a:t>let name = "Alan"; </a:t>
            </a:r>
          </a:p>
          <a:p>
            <a:r>
              <a:rPr lang="ru-RU" b="1" dirty="0"/>
              <a:t>   с</a:t>
            </a:r>
            <a:r>
              <a:rPr lang="en-US" b="1" dirty="0"/>
              <a:t>onsole.log(name);   </a:t>
            </a:r>
            <a:r>
              <a:rPr lang="en-US" b="1" i="1" dirty="0">
                <a:solidFill>
                  <a:srgbClr val="FF0000"/>
                </a:solidFill>
              </a:rPr>
              <a:t>// Alan</a:t>
            </a:r>
          </a:p>
          <a:p>
            <a:r>
              <a:rPr lang="en-US" b="1" dirty="0"/>
              <a:t>}</a:t>
            </a:r>
          </a:p>
          <a:p>
            <a:r>
              <a:rPr lang="en-US" b="1" dirty="0" err="1"/>
              <a:t>showName</a:t>
            </a:r>
            <a:r>
              <a:rPr lang="en-US" b="1" dirty="0"/>
              <a:t>(name); </a:t>
            </a:r>
            <a:r>
              <a:rPr lang="en-US" b="1" dirty="0">
                <a:solidFill>
                  <a:srgbClr val="FF0000"/>
                </a:solidFill>
              </a:rPr>
              <a:t>//undefined</a:t>
            </a:r>
            <a:endParaRPr lang="da-DK" b="1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588224" y="205929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Global scope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6" idx="1"/>
          </p:cNvCxnSpPr>
          <p:nvPr/>
        </p:nvCxnSpPr>
        <p:spPr>
          <a:xfrm flipH="1">
            <a:off x="4355976" y="390595"/>
            <a:ext cx="2232248" cy="8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6617533" y="155679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local scope</a:t>
            </a:r>
          </a:p>
        </p:txBody>
      </p:sp>
      <p:cxnSp>
        <p:nvCxnSpPr>
          <p:cNvPr id="15" name="Прямая со стрелкой 14"/>
          <p:cNvCxnSpPr>
            <a:stCxn id="11" idx="1"/>
          </p:cNvCxnSpPr>
          <p:nvPr/>
        </p:nvCxnSpPr>
        <p:spPr>
          <a:xfrm flipH="1" flipV="1">
            <a:off x="4283968" y="1127375"/>
            <a:ext cx="2333565" cy="614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1"/>
          </p:cNvCxnSpPr>
          <p:nvPr/>
        </p:nvCxnSpPr>
        <p:spPr>
          <a:xfrm flipH="1">
            <a:off x="4716016" y="390595"/>
            <a:ext cx="1872208" cy="28223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1" idx="1"/>
          </p:cNvCxnSpPr>
          <p:nvPr/>
        </p:nvCxnSpPr>
        <p:spPr>
          <a:xfrm flipH="1">
            <a:off x="5364088" y="1741458"/>
            <a:ext cx="1253445" cy="2047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40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987824" y="74658"/>
            <a:ext cx="3168352" cy="360040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Nested local scope</a:t>
            </a:r>
            <a:endParaRPr lang="ru-RU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323527" y="620688"/>
            <a:ext cx="6768753" cy="4536256"/>
            <a:chOff x="755576" y="1796765"/>
            <a:chExt cx="6768753" cy="4536256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755576" y="1796765"/>
              <a:ext cx="6768752" cy="45362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755577" y="2132856"/>
              <a:ext cx="6768752" cy="3312368"/>
            </a:xfrm>
            <a:prstGeom prst="rect">
              <a:avLst/>
            </a:prstGeom>
            <a:solidFill>
              <a:srgbClr val="92D05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043608" y="3104601"/>
              <a:ext cx="6480720" cy="1332511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6" y="1808706"/>
              <a:ext cx="6768752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let name = "Bill";</a:t>
              </a:r>
            </a:p>
            <a:p>
              <a:r>
                <a:rPr lang="en-US" b="1" dirty="0">
                  <a:solidFill>
                    <a:srgbClr val="002060"/>
                  </a:solidFill>
                </a:rPr>
                <a:t>{</a:t>
              </a:r>
            </a:p>
            <a:p>
              <a:endParaRPr lang="en-US" b="1" dirty="0">
                <a:solidFill>
                  <a:srgbClr val="002060"/>
                </a:solidFill>
              </a:endParaRPr>
            </a:p>
            <a:p>
              <a:r>
                <a:rPr lang="en-US" b="1" dirty="0">
                  <a:solidFill>
                    <a:srgbClr val="002060"/>
                  </a:solidFill>
                </a:rPr>
                <a:t>    let name = "Alan";</a:t>
              </a:r>
            </a:p>
            <a:p>
              <a:endParaRPr lang="en-US" b="1" dirty="0">
                <a:solidFill>
                  <a:srgbClr val="002060"/>
                </a:solidFill>
              </a:endParaRPr>
            </a:p>
            <a:p>
              <a:r>
                <a:rPr lang="en-US" b="1" dirty="0">
                  <a:solidFill>
                    <a:srgbClr val="002060"/>
                  </a:solidFill>
                </a:rPr>
                <a:t>    {</a:t>
              </a:r>
            </a:p>
            <a:p>
              <a:r>
                <a:rPr lang="en-US" b="1" dirty="0">
                  <a:solidFill>
                    <a:srgbClr val="002060"/>
                  </a:solidFill>
                </a:rPr>
                <a:t>    	let name = "Arnold";</a:t>
              </a:r>
            </a:p>
            <a:p>
              <a:r>
                <a:rPr lang="en-US" b="1" dirty="0">
                  <a:solidFill>
                    <a:srgbClr val="002060"/>
                  </a:solidFill>
                </a:rPr>
                <a:t>    	console.log(name); </a:t>
              </a:r>
              <a:r>
                <a:rPr lang="en-US" b="1" dirty="0">
                  <a:solidFill>
                    <a:srgbClr val="FF0000"/>
                  </a:solidFill>
                </a:rPr>
                <a:t>// Arnold</a:t>
              </a:r>
            </a:p>
            <a:p>
              <a:r>
                <a:rPr lang="en-US" b="1" dirty="0">
                  <a:solidFill>
                    <a:srgbClr val="002060"/>
                  </a:solidFill>
                </a:rPr>
                <a:t>    }</a:t>
              </a:r>
            </a:p>
            <a:p>
              <a:endParaRPr lang="en-US" b="1" dirty="0">
                <a:solidFill>
                  <a:srgbClr val="002060"/>
                </a:solidFill>
              </a:endParaRPr>
            </a:p>
            <a:p>
              <a:r>
                <a:rPr lang="en-US" b="1" dirty="0">
                  <a:solidFill>
                    <a:srgbClr val="002060"/>
                  </a:solidFill>
                </a:rPr>
                <a:t>    console.log(name); </a:t>
              </a:r>
              <a:r>
                <a:rPr lang="en-US" b="1" dirty="0">
                  <a:solidFill>
                    <a:srgbClr val="FF0000"/>
                  </a:solidFill>
                </a:rPr>
                <a:t>// Alan</a:t>
              </a:r>
            </a:p>
            <a:p>
              <a:endParaRPr lang="en-US" b="1" dirty="0">
                <a:solidFill>
                  <a:srgbClr val="002060"/>
                </a:solidFill>
              </a:endParaRPr>
            </a:p>
            <a:p>
              <a:r>
                <a:rPr lang="en-US" b="1" dirty="0">
                  <a:solidFill>
                    <a:srgbClr val="002060"/>
                  </a:solidFill>
                </a:rPr>
                <a:t>}</a:t>
              </a:r>
            </a:p>
            <a:p>
              <a:endParaRPr lang="en-US" b="1" dirty="0">
                <a:solidFill>
                  <a:srgbClr val="002060"/>
                </a:solidFill>
              </a:endParaRPr>
            </a:p>
            <a:p>
              <a:r>
                <a:rPr lang="en-US" b="1" dirty="0">
                  <a:solidFill>
                    <a:srgbClr val="002060"/>
                  </a:solidFill>
                </a:rPr>
                <a:t>console.log(name); //Bill</a:t>
              </a:r>
              <a:endParaRPr lang="en-US" b="1" dirty="0">
                <a:solidFill>
                  <a:srgbClr val="C00000"/>
                </a:solidFill>
              </a:endParaRPr>
            </a:p>
            <a:p>
              <a:endParaRPr lang="da-DK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425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6010</TotalTime>
  <Words>859</Words>
  <Application>Microsoft Office PowerPoint</Application>
  <PresentationFormat>Экран (4:3)</PresentationFormat>
  <Paragraphs>159</Paragraphs>
  <Slides>14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Verdana</vt:lpstr>
      <vt:lpstr>Wingdings 2</vt:lpstr>
      <vt:lpstr>Wingdings 3</vt:lpstr>
      <vt:lpstr>Тема1</vt:lpstr>
      <vt:lpstr>Scope and Lexical Enviroment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Роман Никифоров</cp:lastModifiedBy>
  <cp:revision>991</cp:revision>
  <dcterms:modified xsi:type="dcterms:W3CDTF">2022-10-03T15:44:55Z</dcterms:modified>
</cp:coreProperties>
</file>