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256" r:id="rId2"/>
    <p:sldId id="273" r:id="rId3"/>
    <p:sldId id="284" r:id="rId4"/>
    <p:sldId id="339" r:id="rId5"/>
    <p:sldId id="337" r:id="rId6"/>
    <p:sldId id="278" r:id="rId7"/>
    <p:sldId id="274" r:id="rId8"/>
    <p:sldId id="342" r:id="rId9"/>
    <p:sldId id="283" r:id="rId10"/>
    <p:sldId id="338" r:id="rId11"/>
    <p:sldId id="289" r:id="rId12"/>
    <p:sldId id="325" r:id="rId13"/>
    <p:sldId id="334" r:id="rId14"/>
    <p:sldId id="309" r:id="rId15"/>
    <p:sldId id="343" r:id="rId16"/>
    <p:sldId id="285" r:id="rId17"/>
    <p:sldId id="335" r:id="rId18"/>
    <p:sldId id="383" r:id="rId19"/>
    <p:sldId id="280" r:id="rId20"/>
    <p:sldId id="294" r:id="rId21"/>
    <p:sldId id="295" r:id="rId22"/>
    <p:sldId id="296" r:id="rId23"/>
    <p:sldId id="287" r:id="rId24"/>
    <p:sldId id="344" r:id="rId25"/>
    <p:sldId id="382" r:id="rId26"/>
    <p:sldId id="327" r:id="rId27"/>
    <p:sldId id="328" r:id="rId28"/>
    <p:sldId id="329" r:id="rId29"/>
    <p:sldId id="311" r:id="rId30"/>
    <p:sldId id="330" r:id="rId31"/>
    <p:sldId id="384" r:id="rId32"/>
    <p:sldId id="332" r:id="rId33"/>
    <p:sldId id="333" r:id="rId34"/>
    <p:sldId id="312" r:id="rId35"/>
    <p:sldId id="318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  <a:srgbClr val="CCFFCC"/>
    <a:srgbClr val="375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94140" autoAdjust="0"/>
  </p:normalViewPr>
  <p:slideViewPr>
    <p:cSldViewPr>
      <p:cViewPr varScale="1">
        <p:scale>
          <a:sx n="114" d="100"/>
          <a:sy n="114" d="100"/>
        </p:scale>
        <p:origin x="15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1" d="100"/>
        <a:sy n="61" d="100"/>
      </p:scale>
      <p:origin x="0" y="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Script</a:t>
            </a:r>
            <a:b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types</a:t>
            </a:r>
            <a:endParaRPr lang="ru-RU" sz="54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4801" y="116632"/>
            <a:ext cx="3906839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err="1"/>
              <a:t>Логичний</a:t>
            </a:r>
            <a:r>
              <a:rPr lang="ru-RU" dirty="0"/>
              <a:t> оператор </a:t>
            </a:r>
            <a:r>
              <a:rPr lang="en-US" dirty="0"/>
              <a:t>NOT  !</a:t>
            </a:r>
            <a:r>
              <a:rPr lang="ru-RU" dirty="0"/>
              <a:t>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48261"/>
              </p:ext>
            </p:extLst>
          </p:nvPr>
        </p:nvGraphicFramePr>
        <p:xfrm>
          <a:off x="1187624" y="1484784"/>
          <a:ext cx="68407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Тип операнда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Что возвращает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пуста строка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“”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число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Число не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рівне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0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включаючи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Infinity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Непуста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 строка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“string”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04" y="4941168"/>
            <a:ext cx="8841434" cy="923330"/>
          </a:xfrm>
          <a:prstGeom prst="rect">
            <a:avLst/>
          </a:prstGeom>
          <a:solidFill>
            <a:schemeClr val="accent1">
              <a:lumMod val="60000"/>
              <a:lumOff val="40000"/>
              <a:alpha val="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Подвійний</a:t>
            </a:r>
            <a:r>
              <a:rPr lang="ru-RU" b="1" dirty="0"/>
              <a:t> </a:t>
            </a:r>
            <a:r>
              <a:rPr lang="ru-RU" b="1" dirty="0" err="1"/>
              <a:t>логічний</a:t>
            </a:r>
            <a:r>
              <a:rPr lang="ru-RU" b="1" dirty="0"/>
              <a:t> оператор </a:t>
            </a:r>
            <a:r>
              <a:rPr lang="en-US" b="1" dirty="0"/>
              <a:t>NOT</a:t>
            </a:r>
            <a:r>
              <a:rPr lang="uk-UA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!!</a:t>
            </a:r>
            <a:r>
              <a:rPr lang="en-US" b="1" dirty="0"/>
              <a:t> </a:t>
            </a:r>
            <a:r>
              <a:rPr lang="ru-RU" b="1" dirty="0" err="1"/>
              <a:t>використовується</a:t>
            </a:r>
            <a:r>
              <a:rPr lang="ru-RU" b="1" dirty="0"/>
              <a:t> для </a:t>
            </a:r>
            <a:r>
              <a:rPr lang="ru-RU" b="1" dirty="0" err="1"/>
              <a:t>приведення</a:t>
            </a:r>
            <a:r>
              <a:rPr lang="ru-RU" b="1" dirty="0"/>
              <a:t> </a:t>
            </a:r>
            <a:r>
              <a:rPr lang="ru-RU" b="1" dirty="0" err="1"/>
              <a:t>величини</a:t>
            </a:r>
            <a:r>
              <a:rPr lang="ru-RU" b="1" dirty="0"/>
              <a:t> </a:t>
            </a:r>
            <a:r>
              <a:rPr lang="ru-RU" b="1" dirty="0" err="1"/>
              <a:t>змінної</a:t>
            </a:r>
            <a:r>
              <a:rPr lang="ru-RU" b="1" dirty="0"/>
              <a:t> до </a:t>
            </a:r>
            <a:r>
              <a:rPr lang="ru-RU" b="1" dirty="0" err="1"/>
              <a:t>її</a:t>
            </a:r>
            <a:r>
              <a:rPr lang="ru-RU" b="1" dirty="0"/>
              <a:t> </a:t>
            </a:r>
            <a:r>
              <a:rPr lang="ru-RU" b="1" dirty="0" err="1"/>
              <a:t>логічного</a:t>
            </a:r>
            <a:r>
              <a:rPr lang="ru-RU" b="1" dirty="0"/>
              <a:t> </a:t>
            </a:r>
            <a:r>
              <a:rPr lang="ru-RU" b="1" dirty="0" err="1"/>
              <a:t>еквівалента</a:t>
            </a:r>
            <a:r>
              <a:rPr lang="ru-RU" b="1" dirty="0"/>
              <a:t>, </a:t>
            </a:r>
            <a:r>
              <a:rPr lang="ru-RU" b="1" dirty="0" err="1"/>
              <a:t>тобто</a:t>
            </a:r>
            <a:r>
              <a:rPr lang="ru-RU" b="1" dirty="0"/>
              <a:t> </a:t>
            </a:r>
            <a:r>
              <a:rPr lang="ru-RU" b="1" dirty="0" err="1"/>
              <a:t>його</a:t>
            </a:r>
            <a:r>
              <a:rPr lang="ru-RU" b="1" dirty="0"/>
              <a:t> </a:t>
            </a:r>
            <a:r>
              <a:rPr lang="ru-RU" b="1" dirty="0" err="1"/>
              <a:t>дія</a:t>
            </a:r>
            <a:r>
              <a:rPr lang="ru-RU" b="1" dirty="0"/>
              <a:t> </a:t>
            </a:r>
            <a:r>
              <a:rPr lang="ru-RU" b="1" dirty="0" err="1"/>
              <a:t>еквівалентна</a:t>
            </a:r>
            <a:r>
              <a:rPr lang="ru-RU" b="1" dirty="0"/>
              <a:t> </a:t>
            </a:r>
            <a:r>
              <a:rPr lang="ru-RU" b="1" dirty="0" err="1"/>
              <a:t>дії</a:t>
            </a:r>
            <a:r>
              <a:rPr lang="ru-RU" b="1" dirty="0"/>
              <a:t> </a:t>
            </a:r>
            <a:r>
              <a:rPr lang="ru-RU" b="1" dirty="0" err="1"/>
              <a:t>функції</a:t>
            </a:r>
            <a:r>
              <a:rPr lang="ru-RU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Boolean()</a:t>
            </a:r>
            <a:endParaRPr lang="ru-RU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91862"/>
              </p:ext>
            </p:extLst>
          </p:nvPr>
        </p:nvGraphicFramePr>
        <p:xfrm>
          <a:off x="107504" y="620688"/>
          <a:ext cx="89289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</a:rPr>
                        <a:t>!expr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uk-UA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Повертає</a:t>
                      </a:r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якщо</a:t>
                      </a:r>
                      <a:r>
                        <a:rPr kumimoji="0" lang="ru-RU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може</a:t>
                      </a:r>
                      <a:r>
                        <a:rPr kumimoji="0" lang="ru-RU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бути преобразований в </a:t>
                      </a:r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ru-RU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ru-RU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инакше</a:t>
                      </a:r>
                      <a:r>
                        <a:rPr kumimoji="0" lang="ru-RU" b="1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поверне</a:t>
                      </a:r>
                      <a:r>
                        <a:rPr kumimoji="0" lang="ru-RU" b="1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16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001" y="107340"/>
            <a:ext cx="8968495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/>
            </a:lvl1pPr>
          </a:lstStyle>
          <a:p>
            <a:r>
              <a:rPr lang="ru-RU" dirty="0" err="1"/>
              <a:t>Перетворення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операцій</a:t>
            </a:r>
            <a:r>
              <a:rPr lang="ru-RU" dirty="0"/>
              <a:t> </a:t>
            </a:r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en-US" dirty="0"/>
              <a:t>&lt;  &lt;=   &gt;   &gt;=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59265"/>
              </p:ext>
            </p:extLst>
          </p:nvPr>
        </p:nvGraphicFramePr>
        <p:xfrm>
          <a:off x="143352" y="1916832"/>
          <a:ext cx="896849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9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обидва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операнда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Порівняння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чисел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обидва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операнда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Порівняння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кодів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 err="1">
                          <a:solidFill>
                            <a:schemeClr val="tx1"/>
                          </a:solidFill>
                        </a:rPr>
                        <a:t>символів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Один з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операндів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Другий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приводиться в </a:t>
                      </a:r>
                      <a:r>
                        <a:rPr lang="ru-RU" b="1" dirty="0" err="1">
                          <a:solidFill>
                            <a:srgbClr val="C00000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та проводиться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порівняння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чисел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Один из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операндів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Операнди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приводяться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b="1" dirty="0" err="1">
                          <a:solidFill>
                            <a:srgbClr val="C00000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та проводиться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порівняння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чисел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Один из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операндів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Результат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008" y="561454"/>
            <a:ext cx="8964488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При </a:t>
            </a:r>
            <a:r>
              <a:rPr lang="ru-RU" b="1" dirty="0" err="1"/>
              <a:t>порівнянні</a:t>
            </a:r>
            <a:r>
              <a:rPr lang="ru-RU" b="1" dirty="0"/>
              <a:t> </a:t>
            </a:r>
            <a:r>
              <a:rPr lang="ru-RU" b="1" dirty="0" err="1"/>
              <a:t>різних</a:t>
            </a:r>
            <a:r>
              <a:rPr lang="ru-RU" b="1" dirty="0"/>
              <a:t> </a:t>
            </a:r>
            <a:r>
              <a:rPr lang="ru-RU" b="1" dirty="0" err="1"/>
              <a:t>типів</a:t>
            </a:r>
            <a:r>
              <a:rPr lang="ru-RU" b="1" dirty="0"/>
              <a:t> </a:t>
            </a:r>
            <a:r>
              <a:rPr lang="ru-RU" b="1" dirty="0" err="1"/>
              <a:t>інтерпретатор</a:t>
            </a:r>
            <a:r>
              <a:rPr lang="ru-RU" b="1" dirty="0"/>
              <a:t> </a:t>
            </a:r>
            <a:r>
              <a:rPr lang="ru-RU" b="1" dirty="0" err="1"/>
              <a:t>намагається</a:t>
            </a:r>
            <a:r>
              <a:rPr lang="ru-RU" b="1" dirty="0"/>
              <a:t> </a:t>
            </a:r>
            <a:r>
              <a:rPr lang="ru-RU" b="1" dirty="0" err="1"/>
              <a:t>перетворити</a:t>
            </a:r>
            <a:r>
              <a:rPr lang="ru-RU" b="1" dirty="0"/>
              <a:t> </a:t>
            </a:r>
            <a:r>
              <a:rPr lang="ru-RU" b="1" dirty="0" err="1"/>
              <a:t>операнди</a:t>
            </a:r>
            <a:r>
              <a:rPr lang="ru-RU" b="1" dirty="0"/>
              <a:t> на числа за правилами </a:t>
            </a:r>
            <a:r>
              <a:rPr lang="ru-RU" b="1" dirty="0" err="1"/>
              <a:t>функції</a:t>
            </a:r>
            <a:r>
              <a:rPr lang="ru-RU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Number()</a:t>
            </a:r>
          </a:p>
          <a:p>
            <a:r>
              <a:rPr lang="ru-RU" b="1" dirty="0" err="1">
                <a:solidFill>
                  <a:schemeClr val="accent2"/>
                </a:solidFill>
              </a:rPr>
              <a:t>Виключення</a:t>
            </a:r>
            <a:r>
              <a:rPr lang="ru-RU" b="1" dirty="0">
                <a:solidFill>
                  <a:schemeClr val="accent2"/>
                </a:solidFill>
              </a:rPr>
              <a:t>: </a:t>
            </a:r>
            <a:r>
              <a:rPr lang="ru-RU" b="1" dirty="0"/>
              <a:t>коли </a:t>
            </a:r>
            <a:r>
              <a:rPr lang="ru-RU" b="1" dirty="0" err="1"/>
              <a:t>обидва</a:t>
            </a:r>
            <a:r>
              <a:rPr lang="ru-RU" b="1" dirty="0"/>
              <a:t> </a:t>
            </a:r>
            <a:r>
              <a:rPr lang="ru-RU" b="1" dirty="0" err="1"/>
              <a:t>значення</a:t>
            </a:r>
            <a:r>
              <a:rPr lang="ru-RU" b="1" dirty="0"/>
              <a:t> - рядки, </a:t>
            </a:r>
            <a:r>
              <a:rPr lang="ru-RU" b="1" dirty="0" err="1"/>
              <a:t>тоді</a:t>
            </a:r>
            <a:r>
              <a:rPr lang="ru-RU" b="1" dirty="0"/>
              <a:t> не </a:t>
            </a:r>
            <a:r>
              <a:rPr lang="ru-RU" b="1" dirty="0" err="1"/>
              <a:t>перетворюються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380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1640" y="44624"/>
            <a:ext cx="6480720" cy="646331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/>
            </a:lvl1pPr>
          </a:lstStyle>
          <a:p>
            <a:pPr algn="l"/>
            <a:r>
              <a:rPr lang="ru-RU" dirty="0" err="1"/>
              <a:t>Перетворення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операцій</a:t>
            </a:r>
            <a:r>
              <a:rPr lang="ru-RU" dirty="0"/>
              <a:t> </a:t>
            </a:r>
            <a:r>
              <a:rPr lang="ru-RU" dirty="0" err="1"/>
              <a:t>порівняння</a:t>
            </a:r>
            <a:endParaRPr lang="ru-RU" dirty="0"/>
          </a:p>
          <a:p>
            <a:pPr algn="l"/>
            <a:r>
              <a:rPr lang="en-US" dirty="0"/>
              <a:t>equality  </a:t>
            </a:r>
            <a:r>
              <a:rPr lang="en-US" dirty="0">
                <a:solidFill>
                  <a:srgbClr val="C00000"/>
                </a:solidFill>
              </a:rPr>
              <a:t>==</a:t>
            </a:r>
            <a:r>
              <a:rPr lang="en-US" dirty="0"/>
              <a:t>  </a:t>
            </a:r>
            <a:r>
              <a:rPr lang="ru-RU" dirty="0"/>
              <a:t> </a:t>
            </a:r>
            <a:r>
              <a:rPr lang="en-US" dirty="0"/>
              <a:t>not equality</a:t>
            </a:r>
            <a:r>
              <a:rPr lang="ru-RU" dirty="0"/>
              <a:t>  </a:t>
            </a:r>
            <a:r>
              <a:rPr lang="en-US" dirty="0">
                <a:solidFill>
                  <a:srgbClr val="C00000"/>
                </a:solidFill>
              </a:rPr>
              <a:t>!=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81023"/>
              </p:ext>
            </p:extLst>
          </p:nvPr>
        </p:nvGraphicFramePr>
        <p:xfrm>
          <a:off x="68001" y="980728"/>
          <a:ext cx="896849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9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0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Обидва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операнди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Порівняння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кодів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символів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7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Операнд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 типу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Приводяться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 -&gt; 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-&gt; 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Один из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операндів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baseline="0" dirty="0" err="1">
                          <a:solidFill>
                            <a:schemeClr val="tx1"/>
                          </a:solidFill>
                        </a:rPr>
                        <a:t>Другий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наводиться в число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07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Величини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і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undefined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рівні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 але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дорівнюють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чомусь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іншому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15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Величини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і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undefined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можуть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бути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перетворені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інші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типи для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операцій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equality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3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если операнд  </a:t>
                      </a:r>
                      <a:r>
                        <a:rPr lang="ru-RU" b="1" dirty="0" err="1">
                          <a:solidFill>
                            <a:schemeClr val="accent2"/>
                          </a:solidFill>
                        </a:rPr>
                        <a:t>NaN</a:t>
                      </a:r>
                      <a:r>
                        <a:rPr lang="ru-RU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  то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операція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==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поверне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                    а 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операція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!=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поверне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074">
                <a:tc gridSpan="2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09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4674" y="74995"/>
            <a:ext cx="8541822" cy="368821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 err="1"/>
              <a:t>Перетворення</a:t>
            </a:r>
            <a:r>
              <a:rPr lang="ru-RU" b="1" dirty="0"/>
              <a:t> </a:t>
            </a:r>
            <a:r>
              <a:rPr lang="ru-RU" b="1" dirty="0" err="1"/>
              <a:t>типів</a:t>
            </a:r>
            <a:r>
              <a:rPr lang="ru-RU" b="1" dirty="0"/>
              <a:t> </a:t>
            </a:r>
            <a:r>
              <a:rPr lang="ru-RU" b="1" dirty="0" err="1"/>
              <a:t>під</a:t>
            </a:r>
            <a:r>
              <a:rPr lang="ru-RU" b="1" dirty="0"/>
              <a:t> час </a:t>
            </a:r>
            <a:r>
              <a:rPr lang="ru-RU" b="1" dirty="0" err="1"/>
              <a:t>операцій</a:t>
            </a:r>
            <a:r>
              <a:rPr lang="ru-RU" b="1" dirty="0"/>
              <a:t> </a:t>
            </a:r>
            <a:r>
              <a:rPr lang="ru-RU" b="1" dirty="0" err="1"/>
              <a:t>порівняння</a:t>
            </a:r>
            <a:r>
              <a:rPr lang="ru-RU" b="1" dirty="0"/>
              <a:t> (</a:t>
            </a:r>
            <a:r>
              <a:rPr lang="ru-RU" b="1" dirty="0" err="1"/>
              <a:t>узагальнення</a:t>
            </a:r>
            <a:r>
              <a:rPr lang="ru-RU" b="1" dirty="0"/>
              <a:t>)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66239"/>
              </p:ext>
            </p:extLst>
          </p:nvPr>
        </p:nvGraphicFramePr>
        <p:xfrm>
          <a:off x="179512" y="517494"/>
          <a:ext cx="8928992" cy="583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порівнюємо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Правила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порівняння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строка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- строка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Посимвольно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порівнюються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коди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чисел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число – число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порівнюються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арифметично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7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-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Порівнюються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як числа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   false = 0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616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NaN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та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</a:rPr>
                        <a:t>щось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</a:rPr>
                        <a:t>інше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строка – число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Все наводиться до числа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–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число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Все наводиться до числа при 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цьому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   false = 0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336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трока -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Результат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залежить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від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того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містить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строка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""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Правая фигурная скобка 3"/>
          <p:cNvSpPr/>
          <p:nvPr/>
        </p:nvSpPr>
        <p:spPr>
          <a:xfrm>
            <a:off x="3347864" y="4221088"/>
            <a:ext cx="432048" cy="864096"/>
          </a:xfrm>
          <a:prstGeom prst="righ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3726792" y="4653080"/>
            <a:ext cx="349732" cy="46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6524" y="44832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0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3437078" y="5620598"/>
            <a:ext cx="31888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77706" y="543390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123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190197" y="4363626"/>
            <a:ext cx="4536504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600" b="1" dirty="0" err="1"/>
              <a:t>Порожня</a:t>
            </a:r>
            <a:r>
              <a:rPr lang="ru-RU" sz="1600" b="1" dirty="0"/>
              <a:t> строка </a:t>
            </a:r>
            <a:r>
              <a:rPr lang="ru-RU" sz="1600" b="1" dirty="0" err="1"/>
              <a:t>або</a:t>
            </a:r>
            <a:r>
              <a:rPr lang="ru-RU" sz="1600" b="1" dirty="0"/>
              <a:t> рядок з одним і </a:t>
            </a:r>
            <a:r>
              <a:rPr lang="ru-RU" sz="1600" b="1" dirty="0" err="1"/>
              <a:t>більше</a:t>
            </a:r>
            <a:r>
              <a:rPr lang="ru-RU" sz="1600" b="1" dirty="0"/>
              <a:t> </a:t>
            </a:r>
            <a:r>
              <a:rPr lang="ru-RU" sz="1600" b="1" dirty="0" err="1"/>
              <a:t>пробілами</a:t>
            </a:r>
            <a:r>
              <a:rPr lang="ru-RU" sz="1600" b="1" dirty="0"/>
              <a:t> переводиться в 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4461" y="543593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"123"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36304" y="6008056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Решта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випадків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завжди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499992" y="5338152"/>
            <a:ext cx="4536504" cy="594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600" b="1" dirty="0"/>
              <a:t>Строка </a:t>
            </a:r>
            <a:r>
              <a:rPr lang="ru-RU" sz="1600" b="1" dirty="0" err="1"/>
              <a:t>містить</a:t>
            </a:r>
            <a:r>
              <a:rPr lang="ru-RU" sz="1600" b="1" dirty="0"/>
              <a:t> </a:t>
            </a:r>
            <a:r>
              <a:rPr lang="ru-RU" sz="1600" b="1" dirty="0" err="1"/>
              <a:t>тільки</a:t>
            </a:r>
            <a:r>
              <a:rPr lang="ru-RU" sz="1600" b="1" dirty="0"/>
              <a:t> числа</a:t>
            </a:r>
          </a:p>
          <a:p>
            <a:r>
              <a:rPr lang="ru-RU" sz="1600" b="1" dirty="0"/>
              <a:t>переводиться у </a:t>
            </a:r>
            <a:r>
              <a:rPr lang="ru-RU" sz="1600" b="1" dirty="0" err="1"/>
              <a:t>відповідне</a:t>
            </a:r>
            <a:r>
              <a:rPr lang="ru-RU" sz="1600" b="1" dirty="0"/>
              <a:t> число</a:t>
            </a:r>
          </a:p>
        </p:txBody>
      </p:sp>
    </p:spTree>
    <p:extLst>
      <p:ext uri="{BB962C8B-B14F-4D97-AF65-F5344CB8AC3E}">
        <p14:creationId xmlns:p14="http://schemas.microsoft.com/office/powerpoint/2010/main" val="386555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097" y="116632"/>
            <a:ext cx="4044697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err="1"/>
              <a:t>Логичний</a:t>
            </a:r>
            <a:r>
              <a:rPr lang="ru-RU" dirty="0"/>
              <a:t> оператор </a:t>
            </a:r>
            <a:r>
              <a:rPr lang="en-US" dirty="0"/>
              <a:t>AND  &amp;&amp;</a:t>
            </a:r>
            <a:r>
              <a:rPr lang="ru-RU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7" y="620688"/>
            <a:ext cx="3528392" cy="1138773"/>
          </a:xfrm>
          <a:prstGeom prst="rect">
            <a:avLst/>
          </a:prstGeom>
          <a:solidFill>
            <a:schemeClr val="accent1">
              <a:lumMod val="60000"/>
              <a:lumOff val="40000"/>
              <a:alpha val="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700" b="1" dirty="0" err="1"/>
              <a:t>Наприклад</a:t>
            </a:r>
            <a:endParaRPr lang="ru-RU" sz="1700" b="1" dirty="0"/>
          </a:p>
          <a:p>
            <a:r>
              <a:rPr lang="en-US" sz="1700" b="1" dirty="0"/>
              <a:t>d</a:t>
            </a:r>
            <a:r>
              <a:rPr lang="ru-RU" sz="1700" b="1" dirty="0"/>
              <a:t>1 = </a:t>
            </a:r>
            <a:r>
              <a:rPr lang="en-US" sz="1700" b="1" dirty="0"/>
              <a:t>true;</a:t>
            </a:r>
          </a:p>
          <a:p>
            <a:r>
              <a:rPr lang="en-US" sz="1700" b="1" dirty="0"/>
              <a:t>d2 = false;</a:t>
            </a:r>
            <a:endParaRPr lang="ru-RU" sz="1700" b="1" dirty="0"/>
          </a:p>
          <a:p>
            <a:r>
              <a:rPr lang="en-US" sz="1700" b="1" dirty="0"/>
              <a:t>result = d1 &amp;&amp; d2;//false</a:t>
            </a:r>
            <a:endParaRPr lang="ru-RU" sz="17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28702"/>
              </p:ext>
            </p:extLst>
          </p:nvPr>
        </p:nvGraphicFramePr>
        <p:xfrm>
          <a:off x="179512" y="566688"/>
          <a:ext cx="5184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1-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й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операнд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2-й операнд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Результат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236296" y="85727"/>
            <a:ext cx="17281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logic1.html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9097" y="3573016"/>
            <a:ext cx="363112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err="1"/>
              <a:t>Логичний</a:t>
            </a:r>
            <a:r>
              <a:rPr lang="ru-RU" b="1" dirty="0"/>
              <a:t> оператор </a:t>
            </a:r>
            <a:r>
              <a:rPr lang="en-US" b="1" dirty="0"/>
              <a:t>OR  ||</a:t>
            </a:r>
            <a:r>
              <a:rPr lang="ru-RU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4088" y="4005064"/>
            <a:ext cx="3700637" cy="1138773"/>
          </a:xfrm>
          <a:prstGeom prst="rect">
            <a:avLst/>
          </a:prstGeom>
          <a:solidFill>
            <a:schemeClr val="accent1">
              <a:lumMod val="60000"/>
              <a:lumOff val="40000"/>
              <a:alpha val="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700" b="1" dirty="0" err="1"/>
              <a:t>Наприклад</a:t>
            </a:r>
            <a:endParaRPr lang="ru-RU" sz="1700" b="1" dirty="0"/>
          </a:p>
          <a:p>
            <a:r>
              <a:rPr lang="en-US" sz="1700" b="1" dirty="0"/>
              <a:t>d</a:t>
            </a:r>
            <a:r>
              <a:rPr lang="ru-RU" sz="1700" b="1" dirty="0"/>
              <a:t>1 = </a:t>
            </a:r>
            <a:r>
              <a:rPr lang="en-US" sz="1700" b="1" dirty="0"/>
              <a:t>true;</a:t>
            </a:r>
          </a:p>
          <a:p>
            <a:r>
              <a:rPr lang="en-US" sz="1700" b="1" dirty="0"/>
              <a:t>d2 = false;</a:t>
            </a:r>
            <a:endParaRPr lang="ru-RU" sz="1700" b="1" dirty="0"/>
          </a:p>
          <a:p>
            <a:r>
              <a:rPr lang="en-US" sz="1700" b="1" dirty="0"/>
              <a:t>result = d1 ||  d2; // true</a:t>
            </a:r>
            <a:endParaRPr lang="ru-RU" sz="1700" b="1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39840"/>
              </p:ext>
            </p:extLst>
          </p:nvPr>
        </p:nvGraphicFramePr>
        <p:xfrm>
          <a:off x="179512" y="4023072"/>
          <a:ext cx="51125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1-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й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операнд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2-й операнд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Результат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96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8386" y="116632"/>
            <a:ext cx="8712968" cy="646331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!!! </a:t>
            </a:r>
            <a:r>
              <a:rPr lang="ru-RU" b="1" dirty="0" err="1">
                <a:solidFill>
                  <a:srgbClr val="002060"/>
                </a:solidFill>
              </a:rPr>
              <a:t>Логічні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операції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||</a:t>
            </a:r>
            <a:r>
              <a:rPr lang="ru-RU" b="1" dirty="0">
                <a:solidFill>
                  <a:srgbClr val="002060"/>
                </a:solidFill>
              </a:rPr>
              <a:t> та </a:t>
            </a:r>
            <a:r>
              <a:rPr lang="ru-RU" b="1" dirty="0">
                <a:solidFill>
                  <a:srgbClr val="C00000"/>
                </a:solidFill>
              </a:rPr>
              <a:t>&amp;&amp;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наводять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значення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операндів</a:t>
            </a:r>
            <a:r>
              <a:rPr lang="ru-RU" b="1" dirty="0">
                <a:solidFill>
                  <a:srgbClr val="002060"/>
                </a:solidFill>
              </a:rPr>
              <a:t> до </a:t>
            </a:r>
            <a:r>
              <a:rPr lang="ru-RU" b="1" dirty="0" err="1">
                <a:solidFill>
                  <a:srgbClr val="002060"/>
                </a:solidFill>
              </a:rPr>
              <a:t>логічного</a:t>
            </a:r>
            <a:r>
              <a:rPr lang="ru-RU" b="1" dirty="0">
                <a:solidFill>
                  <a:srgbClr val="002060"/>
                </a:solidFill>
              </a:rPr>
              <a:t> типу, але </a:t>
            </a:r>
            <a:r>
              <a:rPr lang="ru-RU" b="1" dirty="0" err="1">
                <a:solidFill>
                  <a:srgbClr val="002060"/>
                </a:solidFill>
              </a:rPr>
              <a:t>повертають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вихідні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операнди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E2B5E10-95D5-495D-8306-348C0656B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31194"/>
              </p:ext>
            </p:extLst>
          </p:nvPr>
        </p:nvGraphicFramePr>
        <p:xfrm>
          <a:off x="96819" y="2344708"/>
          <a:ext cx="881610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873">
                  <a:extLst>
                    <a:ext uri="{9D8B030D-6E8A-4147-A177-3AD203B41FA5}">
                      <a16:colId xmlns:a16="http://schemas.microsoft.com/office/drawing/2014/main" val="1140643709"/>
                    </a:ext>
                  </a:extLst>
                </a:gridCol>
                <a:gridCol w="4760229">
                  <a:extLst>
                    <a:ext uri="{9D8B030D-6E8A-4147-A177-3AD203B41FA5}">
                      <a16:colId xmlns:a16="http://schemas.microsoft.com/office/drawing/2014/main" val="3750325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Будь-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який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з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операндів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79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Будь-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який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з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операндів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</a:rPr>
                        <a:t>NaN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NaN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86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Будь-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який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з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операндів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undefined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undefined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9289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B7BB3A-ADE3-498B-9312-21EBF729A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82721"/>
              </p:ext>
            </p:extLst>
          </p:nvPr>
        </p:nvGraphicFramePr>
        <p:xfrm>
          <a:off x="125965" y="980728"/>
          <a:ext cx="881610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51">
                  <a:extLst>
                    <a:ext uri="{9D8B030D-6E8A-4147-A177-3AD203B41FA5}">
                      <a16:colId xmlns:a16="http://schemas.microsoft.com/office/drawing/2014/main" val="3917598626"/>
                    </a:ext>
                  </a:extLst>
                </a:gridCol>
                <a:gridCol w="6668951">
                  <a:extLst>
                    <a:ext uri="{9D8B030D-6E8A-4147-A177-3AD203B41FA5}">
                      <a16:colId xmlns:a16="http://schemas.microsoft.com/office/drawing/2014/main" val="3960011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expr1 &amp;&amp;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expr2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</a:t>
                      </a:r>
                      <a:r>
                        <a:rPr kumimoji="0" lang="en-US" sz="1800" b="1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 === true 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return </a:t>
                      </a:r>
                      <a:r>
                        <a:rPr kumimoji="0" lang="en-US" sz="1800" b="1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expr2</a:t>
                      </a:r>
                      <a:endParaRPr kumimoji="0" lang="ru-UA" sz="1800" b="1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return </a:t>
                      </a:r>
                      <a:r>
                        <a:rPr kumimoji="0" lang="en-US" sz="18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441925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1A118D2-8356-40C4-AF29-14FD5899C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4610"/>
              </p:ext>
            </p:extLst>
          </p:nvPr>
        </p:nvGraphicFramePr>
        <p:xfrm>
          <a:off x="123219" y="1620808"/>
          <a:ext cx="881610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525">
                  <a:extLst>
                    <a:ext uri="{9D8B030D-6E8A-4147-A177-3AD203B41FA5}">
                      <a16:colId xmlns:a16="http://schemas.microsoft.com/office/drawing/2014/main" val="306157243"/>
                    </a:ext>
                  </a:extLst>
                </a:gridCol>
                <a:gridCol w="6671577">
                  <a:extLst>
                    <a:ext uri="{9D8B030D-6E8A-4147-A177-3AD203B41FA5}">
                      <a16:colId xmlns:a16="http://schemas.microsoft.com/office/drawing/2014/main" val="3813268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expr1 ||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expr2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</a:t>
                      </a:r>
                      <a:r>
                        <a:rPr kumimoji="0" lang="en-US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 === true 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return </a:t>
                      </a:r>
                      <a:r>
                        <a:rPr kumimoji="0" lang="en-US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</a:t>
                      </a:r>
                      <a:endParaRPr kumimoji="0" lang="ru-UA" sz="18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return </a:t>
                      </a:r>
                      <a:r>
                        <a:rPr kumimoji="0" lang="en-US" sz="18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expr2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9719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6960FDA-36E2-4870-83D4-BD2804950F82}"/>
              </a:ext>
            </a:extLst>
          </p:cNvPr>
          <p:cNvSpPr txBox="1"/>
          <p:nvPr/>
        </p:nvSpPr>
        <p:spPr>
          <a:xfrm>
            <a:off x="431540" y="3861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false</a:t>
            </a:r>
            <a:endParaRPr lang="ru-UA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BDB60-C379-4B4D-9B70-723B56530046}"/>
              </a:ext>
            </a:extLst>
          </p:cNvPr>
          <p:cNvSpPr txBox="1"/>
          <p:nvPr/>
        </p:nvSpPr>
        <p:spPr>
          <a:xfrm>
            <a:off x="3203848" y="38806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true</a:t>
            </a:r>
            <a:endParaRPr lang="ru-UA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E43A5-5997-45DA-8694-4767E3ED7D99}"/>
              </a:ext>
            </a:extLst>
          </p:cNvPr>
          <p:cNvSpPr txBox="1"/>
          <p:nvPr/>
        </p:nvSpPr>
        <p:spPr>
          <a:xfrm>
            <a:off x="1617752" y="38868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true</a:t>
            </a:r>
            <a:endParaRPr lang="ru-UA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71A39-BBC1-409F-9D73-EE7C4EA11209}"/>
              </a:ext>
            </a:extLst>
          </p:cNvPr>
          <p:cNvSpPr txBox="1"/>
          <p:nvPr/>
        </p:nvSpPr>
        <p:spPr>
          <a:xfrm>
            <a:off x="431540" y="48419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true</a:t>
            </a:r>
            <a:endParaRPr lang="ru-UA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4D9F4-3938-4915-9802-21334F2C1128}"/>
              </a:ext>
            </a:extLst>
          </p:cNvPr>
          <p:cNvSpPr txBox="1"/>
          <p:nvPr/>
        </p:nvSpPr>
        <p:spPr>
          <a:xfrm>
            <a:off x="431540" y="5264561"/>
            <a:ext cx="26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"0"  &amp;&amp;   {}</a:t>
            </a:r>
            <a:endParaRPr lang="ru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274AFC-DF52-4374-8C61-8D33037D630F}"/>
              </a:ext>
            </a:extLst>
          </p:cNvPr>
          <p:cNvSpPr txBox="1"/>
          <p:nvPr/>
        </p:nvSpPr>
        <p:spPr>
          <a:xfrm>
            <a:off x="1750125" y="48669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true</a:t>
            </a:r>
            <a:endParaRPr lang="ru-UA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469923-05ED-47FC-B0DD-E6D6719C8CA0}"/>
              </a:ext>
            </a:extLst>
          </p:cNvPr>
          <p:cNvSpPr txBox="1"/>
          <p:nvPr/>
        </p:nvSpPr>
        <p:spPr>
          <a:xfrm>
            <a:off x="323528" y="5816297"/>
            <a:ext cx="84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{}</a:t>
            </a:r>
            <a:endParaRPr lang="ru-U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9BEC85-E787-400A-9CB6-BC473B2C5444}"/>
              </a:ext>
            </a:extLst>
          </p:cNvPr>
          <p:cNvSpPr txBox="1"/>
          <p:nvPr/>
        </p:nvSpPr>
        <p:spPr>
          <a:xfrm>
            <a:off x="467544" y="414908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(0   || "0")   &amp;&amp;   {}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8239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3768" y="31136"/>
            <a:ext cx="4752528" cy="432048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Пріоритети</a:t>
            </a:r>
            <a:r>
              <a:rPr lang="ru-RU" b="1" dirty="0"/>
              <a:t> </a:t>
            </a:r>
            <a:r>
              <a:rPr lang="ru-RU" b="1" dirty="0" err="1"/>
              <a:t>операторів</a:t>
            </a:r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27842"/>
              </p:ext>
            </p:extLst>
          </p:nvPr>
        </p:nvGraphicFramePr>
        <p:xfrm>
          <a:off x="1438782" y="548680"/>
          <a:ext cx="6085546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4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unary   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unary negation  -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typeof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%</a:t>
                      </a:r>
                      <a:r>
                        <a:rPr kumimoji="0" lang="en-US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+  -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&gt; &gt;=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!=  ===   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^ |</a:t>
                      </a:r>
                      <a:r>
                        <a:rPr kumimoji="0" lang="en-US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||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84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3768" y="117761"/>
            <a:ext cx="4752528" cy="432048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Керуючи</a:t>
            </a:r>
            <a:r>
              <a:rPr lang="ru-RU" b="1" dirty="0"/>
              <a:t> </a:t>
            </a:r>
            <a:r>
              <a:rPr lang="ru-RU" b="1" dirty="0" err="1"/>
              <a:t>структури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764704"/>
            <a:ext cx="8568952" cy="1200329"/>
          </a:xfrm>
          <a:prstGeom prst="rect">
            <a:avLst/>
          </a:prstGeom>
          <a:solidFill>
            <a:schemeClr val="accent1">
              <a:lumMod val="60000"/>
              <a:lumOff val="40000"/>
              <a:alpha val="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FF0000"/>
                </a:solidFill>
              </a:rPr>
              <a:t>Керуючі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структури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- </a:t>
            </a:r>
            <a:r>
              <a:rPr lang="ru-RU" dirty="0" err="1"/>
              <a:t>керують</a:t>
            </a:r>
            <a:r>
              <a:rPr lang="ru-RU" dirty="0"/>
              <a:t> потоком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та </a:t>
            </a:r>
            <a:r>
              <a:rPr lang="ru-RU" dirty="0" err="1"/>
              <a:t>бувають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видів</a:t>
            </a:r>
            <a:r>
              <a:rPr lang="ru-RU" dirty="0"/>
              <a:t> </a:t>
            </a:r>
            <a:r>
              <a:rPr lang="ru-RU" dirty="0" err="1"/>
              <a:t>розгалуження</a:t>
            </a:r>
            <a:r>
              <a:rPr lang="ru-RU" dirty="0"/>
              <a:t> та цикли;</a:t>
            </a:r>
          </a:p>
          <a:p>
            <a:r>
              <a:rPr lang="ru-RU" dirty="0"/>
              <a:t>Наша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виконується</a:t>
            </a:r>
            <a:r>
              <a:rPr lang="ru-RU" dirty="0"/>
              <a:t> рядок за рядком доки не </a:t>
            </a:r>
            <a:r>
              <a:rPr lang="ru-RU" dirty="0" err="1"/>
              <a:t>зустріне</a:t>
            </a:r>
            <a:r>
              <a:rPr lang="ru-RU" dirty="0"/>
              <a:t> </a:t>
            </a:r>
            <a:r>
              <a:rPr lang="ru-RU" dirty="0" err="1"/>
              <a:t>якусь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структур.</a:t>
            </a:r>
          </a:p>
        </p:txBody>
      </p:sp>
    </p:spTree>
    <p:extLst>
      <p:ext uri="{BB962C8B-B14F-4D97-AF65-F5344CB8AC3E}">
        <p14:creationId xmlns:p14="http://schemas.microsoft.com/office/powerpoint/2010/main" val="288477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35796" y="176737"/>
            <a:ext cx="3672408" cy="432048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Умовний</a:t>
            </a:r>
            <a:r>
              <a:rPr lang="ru-RU" b="1" dirty="0"/>
              <a:t> оператор </a:t>
            </a:r>
            <a:r>
              <a:rPr lang="en-US" b="1" dirty="0"/>
              <a:t>if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8463" y="908720"/>
            <a:ext cx="7992888" cy="15841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2"/>
                </a:solidFill>
              </a:rPr>
              <a:t>if</a:t>
            </a:r>
            <a:r>
              <a:rPr lang="en-US" b="1" dirty="0">
                <a:solidFill>
                  <a:srgbClr val="C00000"/>
                </a:solidFill>
              </a:rPr>
              <a:t>( </a:t>
            </a:r>
            <a:r>
              <a:rPr lang="ru-RU" b="1" dirty="0">
                <a:solidFill>
                  <a:srgbClr val="C00000"/>
                </a:solidFill>
              </a:rPr>
              <a:t>условие</a:t>
            </a:r>
            <a:r>
              <a:rPr lang="en-US" b="1" dirty="0">
                <a:solidFill>
                  <a:srgbClr val="C00000"/>
                </a:solidFill>
              </a:rPr>
              <a:t> )</a:t>
            </a:r>
            <a:r>
              <a:rPr lang="en-US" b="1" dirty="0">
                <a:solidFill>
                  <a:schemeClr val="accent2"/>
                </a:solidFill>
              </a:rPr>
              <a:t>{</a:t>
            </a:r>
          </a:p>
          <a:p>
            <a:r>
              <a:rPr lang="en-US" sz="1600" b="1" dirty="0"/>
              <a:t>   /* </a:t>
            </a:r>
            <a:r>
              <a:rPr lang="ru-RU" sz="1600" b="1" dirty="0"/>
              <a:t>код </a:t>
            </a:r>
            <a:r>
              <a:rPr lang="ru-RU" sz="1600" b="1" dirty="0" err="1"/>
              <a:t>який</a:t>
            </a:r>
            <a:r>
              <a:rPr lang="ru-RU" sz="1600" b="1" dirty="0"/>
              <a:t> буде </a:t>
            </a:r>
            <a:r>
              <a:rPr lang="ru-RU" sz="1600" b="1" dirty="0" err="1"/>
              <a:t>виконуватись</a:t>
            </a:r>
            <a:r>
              <a:rPr lang="ru-RU" sz="1600" b="1" dirty="0"/>
              <a:t> </a:t>
            </a:r>
            <a:r>
              <a:rPr lang="ru-RU" sz="1600" b="1" dirty="0" err="1"/>
              <a:t>якщо</a:t>
            </a:r>
            <a:r>
              <a:rPr lang="ru-RU" sz="1600" b="1" dirty="0"/>
              <a:t> </a:t>
            </a:r>
            <a:r>
              <a:rPr lang="ru-RU" sz="1600" b="1" dirty="0" err="1"/>
              <a:t>умова</a:t>
            </a:r>
            <a:r>
              <a:rPr lang="ru-RU" sz="1600" b="1" dirty="0"/>
              <a:t> </a:t>
            </a:r>
            <a:r>
              <a:rPr lang="ru-RU" sz="1600" b="1" dirty="0" err="1">
                <a:solidFill>
                  <a:srgbClr val="C00000"/>
                </a:solidFill>
              </a:rPr>
              <a:t>true</a:t>
            </a:r>
            <a:r>
              <a:rPr lang="ru-RU" sz="1600" b="1" dirty="0"/>
              <a:t> </a:t>
            </a:r>
            <a:r>
              <a:rPr lang="en-US" sz="1600" b="1" dirty="0"/>
              <a:t>*/</a:t>
            </a:r>
          </a:p>
          <a:p>
            <a:r>
              <a:rPr lang="en-US" b="1" dirty="0">
                <a:solidFill>
                  <a:schemeClr val="accent2"/>
                </a:solidFill>
              </a:rPr>
              <a:t>} else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sz="1800" b="1" dirty="0"/>
              <a:t>/* </a:t>
            </a:r>
            <a:r>
              <a:rPr lang="ru-RU" sz="1800" b="1" dirty="0"/>
              <a:t>код </a:t>
            </a:r>
            <a:r>
              <a:rPr lang="ru-RU" sz="1800" b="1" dirty="0" err="1"/>
              <a:t>який</a:t>
            </a:r>
            <a:r>
              <a:rPr lang="ru-RU" sz="1800" b="1" dirty="0"/>
              <a:t> </a:t>
            </a:r>
            <a:r>
              <a:rPr lang="uk-UA" b="1" dirty="0"/>
              <a:t>НЕ </a:t>
            </a:r>
            <a:r>
              <a:rPr lang="ru-RU" sz="1800" b="1" dirty="0"/>
              <a:t>буде </a:t>
            </a:r>
            <a:r>
              <a:rPr lang="ru-RU" sz="1800" b="1" dirty="0" err="1"/>
              <a:t>виконуватись</a:t>
            </a:r>
            <a:r>
              <a:rPr lang="ru-RU" sz="1800" b="1" dirty="0"/>
              <a:t> </a:t>
            </a:r>
            <a:r>
              <a:rPr lang="ru-RU" sz="1800" b="1" dirty="0" err="1"/>
              <a:t>якщо</a:t>
            </a:r>
            <a:r>
              <a:rPr lang="ru-RU" sz="1800" b="1" dirty="0"/>
              <a:t> </a:t>
            </a:r>
            <a:r>
              <a:rPr lang="ru-RU" sz="1800" b="1" dirty="0" err="1"/>
              <a:t>умова</a:t>
            </a:r>
            <a:r>
              <a:rPr lang="ru-RU" sz="1800" b="1" dirty="0"/>
              <a:t> </a:t>
            </a:r>
            <a:r>
              <a:rPr lang="ru-RU" sz="1800" b="1" dirty="0" err="1">
                <a:solidFill>
                  <a:srgbClr val="C00000"/>
                </a:solidFill>
              </a:rPr>
              <a:t>true</a:t>
            </a:r>
            <a:r>
              <a:rPr lang="ru-RU" sz="1800" b="1" dirty="0"/>
              <a:t> </a:t>
            </a:r>
            <a:r>
              <a:rPr lang="en-US" sz="1800" b="1" dirty="0"/>
              <a:t>*/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}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092767"/>
            <a:ext cx="8640960" cy="1754326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ru-RU" dirty="0" err="1">
                <a:solidFill>
                  <a:srgbClr val="C00000"/>
                </a:solidFill>
              </a:rPr>
              <a:t>Умовою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може</a:t>
            </a:r>
            <a:r>
              <a:rPr lang="ru-RU" dirty="0">
                <a:solidFill>
                  <a:srgbClr val="C00000"/>
                </a:solidFill>
              </a:rPr>
              <a:t> бути</a:t>
            </a:r>
            <a:endParaRPr lang="ru-RU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solidFill>
                  <a:schemeClr val="tx1"/>
                </a:solidFill>
              </a:rPr>
              <a:t>змінна</a:t>
            </a:r>
            <a:endParaRPr lang="ru-RU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результат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методу (</a:t>
            </a:r>
            <a:r>
              <a:rPr lang="ru-RU" dirty="0" err="1">
                <a:solidFill>
                  <a:schemeClr val="tx1"/>
                </a:solidFill>
              </a:rPr>
              <a:t>функції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результат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порівняння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двох</a:t>
            </a:r>
            <a:r>
              <a:rPr lang="ru-RU" dirty="0">
                <a:solidFill>
                  <a:schemeClr val="tx1"/>
                </a:solidFill>
              </a:rPr>
              <a:t> чисел)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!!!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</a:t>
            </a:r>
            <a:r>
              <a:rPr lang="ru-RU" dirty="0">
                <a:solidFill>
                  <a:schemeClr val="tx1"/>
                </a:solidFill>
              </a:rPr>
              <a:t> три </a:t>
            </a:r>
            <a:r>
              <a:rPr lang="ru-RU" dirty="0" err="1">
                <a:solidFill>
                  <a:schemeClr val="tx1"/>
                </a:solidFill>
              </a:rPr>
              <a:t>випадки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мають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приведені</a:t>
            </a:r>
            <a:r>
              <a:rPr lang="ru-RU" dirty="0">
                <a:solidFill>
                  <a:schemeClr val="tx1"/>
                </a:solidFill>
              </a:rPr>
              <a:t> до типу </a:t>
            </a:r>
            <a:r>
              <a:rPr lang="ru-RU" dirty="0" err="1">
                <a:solidFill>
                  <a:schemeClr val="tx1"/>
                </a:solidFill>
              </a:rPr>
              <a:t>boolean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51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92696"/>
            <a:ext cx="8424936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if (true) {</a:t>
            </a:r>
          </a:p>
          <a:p>
            <a:r>
              <a:rPr lang="en-US" b="1" dirty="0"/>
              <a:t>      console.log("this is true");</a:t>
            </a:r>
            <a:r>
              <a:rPr lang="ru-RU" b="1" dirty="0"/>
              <a:t>  </a:t>
            </a:r>
            <a:endParaRPr lang="en-US" b="1" dirty="0"/>
          </a:p>
          <a:p>
            <a:r>
              <a:rPr lang="en-US" b="1" dirty="0"/>
              <a:t>}</a:t>
            </a:r>
            <a:endParaRPr lang="ru-RU" b="1" dirty="0"/>
          </a:p>
          <a:p>
            <a:endParaRPr lang="ru-RU" b="1" dirty="0"/>
          </a:p>
          <a:p>
            <a:r>
              <a:rPr lang="ru-RU" b="1" dirty="0"/>
              <a:t>// Код у </a:t>
            </a:r>
            <a:r>
              <a:rPr lang="ru-RU" b="1" dirty="0" err="1"/>
              <a:t>фігурних</a:t>
            </a:r>
            <a:r>
              <a:rPr lang="ru-RU" b="1" dirty="0"/>
              <a:t> дужках буде </a:t>
            </a:r>
            <a:r>
              <a:rPr lang="ru-RU" b="1" dirty="0" err="1"/>
              <a:t>виконуватись</a:t>
            </a:r>
            <a:r>
              <a:rPr lang="ru-RU" b="1" dirty="0"/>
              <a:t> </a:t>
            </a:r>
            <a:r>
              <a:rPr lang="ru-RU" b="1" dirty="0" err="1"/>
              <a:t>завжди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92280" y="113821"/>
            <a:ext cx="18722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struct.html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780928"/>
            <a:ext cx="8424936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if (false) {</a:t>
            </a:r>
          </a:p>
          <a:p>
            <a:r>
              <a:rPr lang="en-US" b="1" dirty="0"/>
              <a:t>      console.log("never will be invoked");</a:t>
            </a:r>
            <a:r>
              <a:rPr lang="ru-RU" b="1" dirty="0"/>
              <a:t>  </a:t>
            </a:r>
            <a:endParaRPr lang="en-US" b="1" dirty="0"/>
          </a:p>
          <a:p>
            <a:r>
              <a:rPr lang="en-US" b="1" dirty="0"/>
              <a:t>}</a:t>
            </a:r>
            <a:endParaRPr lang="ru-RU" b="1" dirty="0"/>
          </a:p>
          <a:p>
            <a:endParaRPr lang="ru-RU" b="1" dirty="0"/>
          </a:p>
          <a:p>
            <a:r>
              <a:rPr lang="ru-RU" b="1" dirty="0"/>
              <a:t>// Код у </a:t>
            </a:r>
            <a:r>
              <a:rPr lang="ru-RU" b="1" dirty="0" err="1"/>
              <a:t>фігурних</a:t>
            </a:r>
            <a:r>
              <a:rPr lang="ru-RU" b="1" dirty="0"/>
              <a:t> дужках </a:t>
            </a:r>
            <a:r>
              <a:rPr lang="ru-RU" b="1" dirty="0" err="1"/>
              <a:t>ніколи</a:t>
            </a:r>
            <a:r>
              <a:rPr lang="ru-RU" b="1" dirty="0"/>
              <a:t> не буде </a:t>
            </a:r>
            <a:r>
              <a:rPr lang="ru-RU" b="1" dirty="0" err="1"/>
              <a:t>виконано</a:t>
            </a:r>
            <a:r>
              <a:rPr lang="ru-RU" b="1" dirty="0"/>
              <a:t>, </a:t>
            </a:r>
            <a:r>
              <a:rPr lang="ru-RU" b="1" dirty="0" err="1"/>
              <a:t>він</a:t>
            </a:r>
            <a:endParaRPr lang="ru-RU" b="1" dirty="0"/>
          </a:p>
          <a:p>
            <a:r>
              <a:rPr lang="ru-RU" b="1" dirty="0"/>
              <a:t>// </a:t>
            </a:r>
            <a:r>
              <a:rPr lang="ru-RU" b="1" dirty="0" err="1"/>
              <a:t>недосягаємо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9269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03564" y="44624"/>
            <a:ext cx="2232248" cy="2880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Операторы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476672"/>
            <a:ext cx="8784976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Оператори</a:t>
            </a:r>
            <a:r>
              <a:rPr lang="ru-RU" b="1" dirty="0"/>
              <a:t> </a:t>
            </a:r>
            <a:r>
              <a:rPr lang="ru-RU" b="1" dirty="0" err="1"/>
              <a:t>призначені</a:t>
            </a:r>
            <a:r>
              <a:rPr lang="ru-RU" b="1" dirty="0"/>
              <a:t> для </a:t>
            </a:r>
            <a:r>
              <a:rPr lang="ru-RU" b="1" dirty="0" err="1"/>
              <a:t>складання</a:t>
            </a:r>
            <a:r>
              <a:rPr lang="ru-RU" b="1" dirty="0"/>
              <a:t> </a:t>
            </a:r>
            <a:r>
              <a:rPr lang="ru-RU" b="1" dirty="0" err="1"/>
              <a:t>виразів</a:t>
            </a:r>
            <a:r>
              <a:rPr lang="ru-RU" b="1" dirty="0"/>
              <a:t>.</a:t>
            </a:r>
          </a:p>
          <a:p>
            <a:r>
              <a:rPr lang="ru-RU" b="1" dirty="0"/>
              <a:t>Оператор </a:t>
            </a:r>
            <a:r>
              <a:rPr lang="ru-RU" b="1" dirty="0" err="1"/>
              <a:t>застосовується</a:t>
            </a:r>
            <a:r>
              <a:rPr lang="ru-RU" b="1" dirty="0"/>
              <a:t> одного і </a:t>
            </a:r>
            <a:r>
              <a:rPr lang="ru-RU" b="1" dirty="0" err="1"/>
              <a:t>більше</a:t>
            </a:r>
            <a:r>
              <a:rPr lang="ru-RU" b="1" dirty="0"/>
              <a:t> оператору.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3728" y="2350621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z  =   x</a:t>
            </a:r>
            <a:r>
              <a:rPr lang="ru-RU" sz="3600" b="1" dirty="0"/>
              <a:t> </a:t>
            </a:r>
            <a:r>
              <a:rPr lang="en-US" sz="3600" b="1" dirty="0"/>
              <a:t> </a:t>
            </a:r>
            <a:r>
              <a:rPr lang="ru-RU" sz="3600" b="1" dirty="0"/>
              <a:t> +  </a:t>
            </a:r>
            <a:r>
              <a:rPr lang="en-US" sz="3600" b="1" dirty="0"/>
              <a:t> y</a:t>
            </a:r>
            <a:endParaRPr lang="ru-RU" sz="3600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07504" y="4221088"/>
            <a:ext cx="8640960" cy="100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/>
              <a:t>Тут оператор </a:t>
            </a:r>
            <a:r>
              <a:rPr lang="ru-RU" b="1" dirty="0" err="1"/>
              <a:t>додавання</a:t>
            </a:r>
            <a:r>
              <a:rPr lang="ru-RU" b="1" dirty="0"/>
              <a:t> </a:t>
            </a:r>
            <a:r>
              <a:rPr lang="ru-RU" b="1" dirty="0" err="1"/>
              <a:t>застосовується</a:t>
            </a:r>
            <a:r>
              <a:rPr lang="ru-RU" b="1" dirty="0"/>
              <a:t> до </a:t>
            </a:r>
            <a:r>
              <a:rPr lang="ru-RU" b="1" dirty="0" err="1"/>
              <a:t>двох</a:t>
            </a:r>
            <a:r>
              <a:rPr lang="ru-RU" b="1" dirty="0"/>
              <a:t> </a:t>
            </a:r>
            <a:r>
              <a:rPr lang="ru-RU" b="1" dirty="0" err="1"/>
              <a:t>операндів</a:t>
            </a:r>
            <a:endParaRPr lang="ru-RU" b="1" dirty="0"/>
          </a:p>
          <a:p>
            <a:r>
              <a:rPr lang="ru-RU" b="1" dirty="0"/>
              <a:t>( </a:t>
            </a:r>
            <a:r>
              <a:rPr lang="ru-RU" b="1" dirty="0">
                <a:solidFill>
                  <a:srgbClr val="C00000"/>
                </a:solidFill>
              </a:rPr>
              <a:t>X</a:t>
            </a:r>
            <a:r>
              <a:rPr lang="ru-RU" b="1" dirty="0"/>
              <a:t> і </a:t>
            </a:r>
            <a:r>
              <a:rPr lang="ru-RU" b="1" dirty="0">
                <a:solidFill>
                  <a:srgbClr val="C00000"/>
                </a:solidFill>
              </a:rPr>
              <a:t>Y</a:t>
            </a:r>
            <a:r>
              <a:rPr lang="ru-RU" b="1" dirty="0"/>
              <a:t> </a:t>
            </a:r>
            <a:r>
              <a:rPr lang="ru-RU" b="1" dirty="0" err="1"/>
              <a:t>відповідно</a:t>
            </a:r>
            <a:r>
              <a:rPr lang="ru-RU" b="1" dirty="0"/>
              <a:t>) і </a:t>
            </a:r>
            <a:r>
              <a:rPr lang="ru-RU" b="1" dirty="0" err="1"/>
              <a:t>повертає</a:t>
            </a:r>
            <a:r>
              <a:rPr lang="ru-RU" b="1" dirty="0"/>
              <a:t> результат </a:t>
            </a:r>
            <a:r>
              <a:rPr lang="ru-RU" b="1" dirty="0" err="1"/>
              <a:t>складання</a:t>
            </a:r>
            <a:r>
              <a:rPr lang="ru-RU" b="1" dirty="0"/>
              <a:t>.</a:t>
            </a:r>
          </a:p>
          <a:p>
            <a:r>
              <a:rPr lang="ru-RU" b="1" dirty="0" err="1"/>
              <a:t>Цей</a:t>
            </a:r>
            <a:r>
              <a:rPr lang="ru-RU" b="1" dirty="0"/>
              <a:t> результат </a:t>
            </a:r>
            <a:r>
              <a:rPr lang="ru-RU" b="1" dirty="0" err="1"/>
              <a:t>записується</a:t>
            </a:r>
            <a:r>
              <a:rPr lang="ru-RU" b="1" dirty="0"/>
              <a:t> у </a:t>
            </a:r>
            <a:r>
              <a:rPr lang="ru-RU" b="1" dirty="0" err="1"/>
              <a:t>змінну</a:t>
            </a:r>
            <a:r>
              <a:rPr lang="ru-RU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Z</a:t>
            </a:r>
            <a:r>
              <a:rPr lang="ru-RU" b="1" dirty="0"/>
              <a:t> </a:t>
            </a:r>
          </a:p>
        </p:txBody>
      </p:sp>
      <p:grpSp>
        <p:nvGrpSpPr>
          <p:cNvPr id="25" name="Группа 24"/>
          <p:cNvGrpSpPr/>
          <p:nvPr/>
        </p:nvGrpSpPr>
        <p:grpSpPr>
          <a:xfrm>
            <a:off x="4664797" y="1340768"/>
            <a:ext cx="1404156" cy="1512168"/>
            <a:chOff x="4664797" y="1340768"/>
            <a:chExt cx="1404156" cy="1512168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4664797" y="1340768"/>
              <a:ext cx="1404156" cy="1152128"/>
              <a:chOff x="4664797" y="1340768"/>
              <a:chExt cx="1404156" cy="115212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664797" y="1340768"/>
                <a:ext cx="1404156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solidFill>
                      <a:schemeClr val="accent2"/>
                    </a:solidFill>
                  </a:rPr>
                  <a:t>оператор</a:t>
                </a:r>
              </a:p>
            </p:txBody>
          </p:sp>
          <p:cxnSp>
            <p:nvCxnSpPr>
              <p:cNvPr id="19" name="Прямая со стрелкой 18"/>
              <p:cNvCxnSpPr>
                <a:stCxn id="12" idx="2"/>
              </p:cNvCxnSpPr>
              <p:nvPr/>
            </p:nvCxnSpPr>
            <p:spPr>
              <a:xfrm flipH="1">
                <a:off x="5366236" y="1710100"/>
                <a:ext cx="639" cy="78279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Овал 23"/>
            <p:cNvSpPr/>
            <p:nvPr/>
          </p:nvSpPr>
          <p:spPr>
            <a:xfrm>
              <a:off x="5186564" y="2492896"/>
              <a:ext cx="360040" cy="36004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4499992" y="2996952"/>
            <a:ext cx="1800200" cy="1089412"/>
            <a:chOff x="4499992" y="2996952"/>
            <a:chExt cx="1800200" cy="1089412"/>
          </a:xfrm>
        </p:grpSpPr>
        <p:sp>
          <p:nvSpPr>
            <p:cNvPr id="26" name="TextBox 25"/>
            <p:cNvSpPr txBox="1"/>
            <p:nvPr/>
          </p:nvSpPr>
          <p:spPr>
            <a:xfrm>
              <a:off x="4844411" y="3717032"/>
              <a:ext cx="118813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accent2"/>
                  </a:solidFill>
                </a:rPr>
                <a:t>операнд</a:t>
              </a:r>
            </a:p>
          </p:txBody>
        </p:sp>
        <p:cxnSp>
          <p:nvCxnSpPr>
            <p:cNvPr id="28" name="Прямая со стрелкой 27"/>
            <p:cNvCxnSpPr>
              <a:stCxn id="26" idx="0"/>
            </p:cNvCxnSpPr>
            <p:nvPr/>
          </p:nvCxnSpPr>
          <p:spPr>
            <a:xfrm flipV="1">
              <a:off x="5438477" y="2996952"/>
              <a:ext cx="861715" cy="7200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6" idx="0"/>
            </p:cNvCxnSpPr>
            <p:nvPr/>
          </p:nvCxnSpPr>
          <p:spPr>
            <a:xfrm flipH="1" flipV="1">
              <a:off x="4499992" y="2996952"/>
              <a:ext cx="938485" cy="7200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07504" y="5661248"/>
            <a:ext cx="878497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Оператори</a:t>
            </a:r>
            <a:r>
              <a:rPr lang="ru-RU" sz="2400" b="1" dirty="0"/>
              <a:t> </a:t>
            </a:r>
            <a:r>
              <a:rPr lang="ru-RU" sz="2400" b="1" dirty="0" err="1"/>
              <a:t>виконуються</a:t>
            </a:r>
            <a:r>
              <a:rPr lang="ru-RU" sz="2400" b="1" dirty="0"/>
              <a:t> </a:t>
            </a:r>
            <a:r>
              <a:rPr lang="uk-UA" sz="2400" b="1" dirty="0"/>
              <a:t>зліва </a:t>
            </a:r>
            <a:r>
              <a:rPr lang="en-US" sz="2400" b="1" dirty="0"/>
              <a:t>-&gt; </a:t>
            </a:r>
            <a:r>
              <a:rPr lang="ru-RU" sz="2400" b="1" dirty="0" err="1"/>
              <a:t>праворуч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2654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537757"/>
            <a:ext cx="8568952" cy="230832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let d1 = 15;</a:t>
            </a:r>
          </a:p>
          <a:p>
            <a:r>
              <a:rPr lang="en-US" b="1" dirty="0"/>
              <a:t>let </a:t>
            </a:r>
            <a:r>
              <a:rPr lang="en-US" b="1" dirty="0" err="1"/>
              <a:t>st</a:t>
            </a:r>
            <a:r>
              <a:rPr lang="en-US" b="1" dirty="0"/>
              <a:t> = "Hello !!!</a:t>
            </a:r>
            <a:r>
              <a:rPr lang="ru-RU" b="1" dirty="0"/>
              <a:t>";</a:t>
            </a:r>
          </a:p>
          <a:p>
            <a:endParaRPr lang="ru-RU" b="1" dirty="0"/>
          </a:p>
          <a:p>
            <a:r>
              <a:rPr lang="ru-RU" b="1" dirty="0" err="1"/>
              <a:t>if</a:t>
            </a:r>
            <a:r>
              <a:rPr lang="ru-RU" b="1" dirty="0"/>
              <a:t> (</a:t>
            </a:r>
            <a:r>
              <a:rPr lang="ru-RU" b="1" dirty="0" err="1"/>
              <a:t>st</a:t>
            </a:r>
            <a:r>
              <a:rPr lang="ru-RU" b="1" dirty="0"/>
              <a:t> &amp;&amp; (d1 &lt; 4))</a:t>
            </a:r>
            <a:r>
              <a:rPr lang="en-US" b="1" dirty="0"/>
              <a:t> </a:t>
            </a:r>
            <a:r>
              <a:rPr lang="ru-RU" b="1" dirty="0"/>
              <a:t>{</a:t>
            </a:r>
          </a:p>
          <a:p>
            <a:r>
              <a:rPr lang="en-US" b="1" dirty="0"/>
              <a:t>  </a:t>
            </a:r>
            <a:r>
              <a:rPr lang="ru-RU" b="1" dirty="0"/>
              <a:t> </a:t>
            </a:r>
            <a:r>
              <a:rPr lang="en-US" b="1" dirty="0"/>
              <a:t>console.log("this is true");</a:t>
            </a:r>
            <a:endParaRPr lang="ru-RU" b="1" dirty="0"/>
          </a:p>
          <a:p>
            <a:r>
              <a:rPr lang="ru-RU" b="1" dirty="0"/>
              <a:t>}</a:t>
            </a:r>
            <a:r>
              <a:rPr lang="en-US" b="1" dirty="0"/>
              <a:t> else {</a:t>
            </a:r>
          </a:p>
          <a:p>
            <a:r>
              <a:rPr lang="en-US" b="1" dirty="0"/>
              <a:t> console.log("this is false");</a:t>
            </a:r>
            <a:endParaRPr lang="ru-RU" b="1" dirty="0"/>
          </a:p>
          <a:p>
            <a:r>
              <a:rPr lang="ru-RU" b="1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064896" cy="1477328"/>
          </a:xfrm>
          <a:prstGeom prst="rect">
            <a:avLst/>
          </a:prstGeom>
          <a:solidFill>
            <a:srgbClr val="CCFFCC">
              <a:alpha val="14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if( </a:t>
            </a:r>
            <a:r>
              <a:rPr lang="ru-RU" b="1" dirty="0"/>
              <a:t>условие </a:t>
            </a:r>
            <a:r>
              <a:rPr lang="en-US" b="1" dirty="0"/>
              <a:t>) {</a:t>
            </a:r>
          </a:p>
          <a:p>
            <a:r>
              <a:rPr lang="uk-UA" b="1" dirty="0"/>
              <a:t>    </a:t>
            </a:r>
            <a:r>
              <a:rPr lang="en-US" b="1" dirty="0"/>
              <a:t>// </a:t>
            </a:r>
            <a:r>
              <a:rPr lang="ru-RU" dirty="0"/>
              <a:t>блок </a:t>
            </a:r>
            <a:r>
              <a:rPr lang="ru-RU" dirty="0" err="1"/>
              <a:t>операторів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умова</a:t>
            </a:r>
            <a:r>
              <a:rPr lang="ru-RU" dirty="0"/>
              <a:t> </a:t>
            </a:r>
            <a:r>
              <a:rPr lang="ru-RU" dirty="0" err="1"/>
              <a:t>виконується</a:t>
            </a:r>
            <a:endParaRPr lang="en-US" dirty="0"/>
          </a:p>
          <a:p>
            <a:r>
              <a:rPr lang="en-US" b="1" dirty="0"/>
              <a:t>} else {</a:t>
            </a:r>
            <a:endParaRPr lang="uk-UA" b="1" dirty="0"/>
          </a:p>
          <a:p>
            <a:r>
              <a:rPr lang="en-US" dirty="0"/>
              <a:t> </a:t>
            </a:r>
            <a:r>
              <a:rPr lang="ru-RU" dirty="0"/>
              <a:t>// блок </a:t>
            </a:r>
            <a:r>
              <a:rPr lang="ru-RU" dirty="0" err="1"/>
              <a:t>операторів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умова</a:t>
            </a:r>
            <a:r>
              <a:rPr lang="ru-RU" dirty="0"/>
              <a:t> не </a:t>
            </a:r>
            <a:r>
              <a:rPr lang="ru-RU" dirty="0" err="1"/>
              <a:t>виконується</a:t>
            </a:r>
            <a:endParaRPr lang="en-US" dirty="0"/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92280" y="113821"/>
            <a:ext cx="18722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struct.html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9658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80728"/>
            <a:ext cx="8640960" cy="3416320"/>
          </a:xfrm>
          <a:prstGeom prst="rect">
            <a:avLst/>
          </a:prstGeom>
          <a:solidFill>
            <a:srgbClr val="CCFFCC">
              <a:alpha val="14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(d1 &gt; 15 )</a:t>
            </a: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r>
              <a:rPr lang="en-US" dirty="0"/>
              <a:t>    alert("d1 &gt; 15");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}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else if</a:t>
            </a:r>
            <a:r>
              <a:rPr lang="en-US" dirty="0"/>
              <a:t>(d1 &lt; 15)</a:t>
            </a: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r>
              <a:rPr lang="en-US" dirty="0"/>
              <a:t>       alert("d1 &lt; 15");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} else if</a:t>
            </a:r>
            <a:r>
              <a:rPr lang="en-US" dirty="0"/>
              <a:t>(d1 == 15)</a:t>
            </a: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r>
              <a:rPr lang="en-US" dirty="0"/>
              <a:t>       alert("d1 == 15");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} else {</a:t>
            </a:r>
          </a:p>
          <a:p>
            <a:r>
              <a:rPr lang="en-US" dirty="0"/>
              <a:t>       alert("nothing</a:t>
            </a:r>
            <a:r>
              <a:rPr lang="ru-RU" dirty="0"/>
              <a:t>");</a:t>
            </a:r>
          </a:p>
          <a:p>
            <a:r>
              <a:rPr lang="ru-RU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3512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67744" y="138076"/>
            <a:ext cx="4896544" cy="432048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Конструкція</a:t>
            </a:r>
            <a:r>
              <a:rPr lang="ru-RU" b="1" dirty="0"/>
              <a:t>  </a:t>
            </a:r>
            <a:r>
              <a:rPr lang="en-US" b="1" dirty="0"/>
              <a:t>switch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3153" y="908720"/>
            <a:ext cx="8280920" cy="36933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switch (</a:t>
            </a:r>
            <a:r>
              <a:rPr lang="ru-RU" b="1" dirty="0" err="1"/>
              <a:t>выраз</a:t>
            </a:r>
            <a:r>
              <a:rPr lang="en-US" b="1" dirty="0"/>
              <a:t>) {</a:t>
            </a:r>
          </a:p>
          <a:p>
            <a:r>
              <a:rPr lang="en-US" b="1" dirty="0"/>
              <a:t>   case</a:t>
            </a:r>
            <a:r>
              <a:rPr lang="ru-RU" b="1" dirty="0"/>
              <a:t> </a:t>
            </a:r>
            <a:r>
              <a:rPr lang="en-US" b="1" dirty="0"/>
              <a:t> </a:t>
            </a:r>
            <a:r>
              <a:rPr lang="ru-RU" b="1" dirty="0"/>
              <a:t>вар</a:t>
            </a:r>
            <a:r>
              <a:rPr lang="uk-UA" b="1" dirty="0"/>
              <a:t>і</a:t>
            </a:r>
            <a:r>
              <a:rPr lang="ru-RU" b="1" dirty="0"/>
              <a:t>ант1</a:t>
            </a:r>
            <a:r>
              <a:rPr lang="en-US" b="1" dirty="0"/>
              <a:t>:</a:t>
            </a:r>
          </a:p>
          <a:p>
            <a:r>
              <a:rPr lang="en-US" b="1" dirty="0"/>
              <a:t>           </a:t>
            </a:r>
            <a:r>
              <a:rPr lang="ru-RU" b="1" dirty="0"/>
              <a:t>код</a:t>
            </a:r>
            <a:r>
              <a:rPr lang="en-US" b="1" dirty="0"/>
              <a:t>;</a:t>
            </a:r>
          </a:p>
          <a:p>
            <a:r>
              <a:rPr lang="en-US" b="1" dirty="0"/>
              <a:t>           break;</a:t>
            </a:r>
          </a:p>
          <a:p>
            <a:endParaRPr lang="en-US" b="1" dirty="0"/>
          </a:p>
          <a:p>
            <a:r>
              <a:rPr lang="en-US" b="1" dirty="0"/>
              <a:t>    case</a:t>
            </a:r>
            <a:r>
              <a:rPr lang="ru-RU" b="1" dirty="0"/>
              <a:t> </a:t>
            </a:r>
            <a:r>
              <a:rPr lang="en-US" b="1" dirty="0"/>
              <a:t> </a:t>
            </a:r>
            <a:r>
              <a:rPr lang="ru-RU" b="1" dirty="0" err="1"/>
              <a:t>варіант</a:t>
            </a:r>
            <a:r>
              <a:rPr lang="en-US" b="1" dirty="0"/>
              <a:t>2:</a:t>
            </a:r>
          </a:p>
          <a:p>
            <a:r>
              <a:rPr lang="en-US" b="1" dirty="0"/>
              <a:t>           </a:t>
            </a:r>
            <a:r>
              <a:rPr lang="ru-RU" b="1" dirty="0"/>
              <a:t>код</a:t>
            </a:r>
            <a:r>
              <a:rPr lang="en-US" b="1" dirty="0"/>
              <a:t>;</a:t>
            </a:r>
          </a:p>
          <a:p>
            <a:r>
              <a:rPr lang="en-US" b="1" dirty="0"/>
              <a:t>           break;</a:t>
            </a:r>
          </a:p>
          <a:p>
            <a:endParaRPr lang="en-US" b="1" dirty="0"/>
          </a:p>
          <a:p>
            <a:r>
              <a:rPr lang="en-US" b="1" dirty="0"/>
              <a:t>    default:        </a:t>
            </a:r>
          </a:p>
          <a:p>
            <a:r>
              <a:rPr lang="en-US" b="1" dirty="0"/>
              <a:t>          </a:t>
            </a:r>
            <a:r>
              <a:rPr lang="ru-RU" b="1" dirty="0"/>
              <a:t>код</a:t>
            </a:r>
            <a:r>
              <a:rPr lang="en-US" b="1" dirty="0"/>
              <a:t>;</a:t>
            </a:r>
          </a:p>
          <a:p>
            <a:r>
              <a:rPr lang="en-US" b="1" dirty="0"/>
              <a:t>          break;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17900" y="764704"/>
            <a:ext cx="4074579" cy="720080"/>
          </a:xfrm>
          <a:prstGeom prst="rect">
            <a:avLst/>
          </a:prstGeom>
          <a:solidFill>
            <a:srgbClr val="ABDFE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може</a:t>
            </a:r>
            <a:r>
              <a:rPr lang="ru-RU" b="1" dirty="0"/>
              <a:t> бути як </a:t>
            </a:r>
            <a:r>
              <a:rPr lang="ru-RU" b="1" dirty="0" err="1"/>
              <a:t>вираз</a:t>
            </a:r>
            <a:r>
              <a:rPr lang="ru-RU" b="1" dirty="0"/>
              <a:t> так і </a:t>
            </a:r>
            <a:r>
              <a:rPr lang="ru-RU" b="1" dirty="0" err="1"/>
              <a:t>змінна</a:t>
            </a:r>
            <a:r>
              <a:rPr lang="ru-RU" b="1" dirty="0"/>
              <a:t>, </a:t>
            </a:r>
            <a:r>
              <a:rPr lang="ru-RU" b="1" dirty="0" err="1"/>
              <a:t>або</a:t>
            </a:r>
            <a:r>
              <a:rPr lang="ru-RU" b="1" dirty="0"/>
              <a:t> рядок, </a:t>
            </a:r>
            <a:r>
              <a:rPr lang="ru-RU" b="1" dirty="0" err="1"/>
              <a:t>або</a:t>
            </a:r>
            <a:r>
              <a:rPr lang="ru-RU" b="1" dirty="0"/>
              <a:t> число</a:t>
            </a:r>
          </a:p>
        </p:txBody>
      </p:sp>
      <p:cxnSp>
        <p:nvCxnSpPr>
          <p:cNvPr id="7" name="Прямая со стрелкой 6"/>
          <p:cNvCxnSpPr>
            <a:cxnSpLocks/>
            <a:stCxn id="4" idx="1"/>
          </p:cNvCxnSpPr>
          <p:nvPr/>
        </p:nvCxnSpPr>
        <p:spPr>
          <a:xfrm flipH="1">
            <a:off x="3131840" y="1124744"/>
            <a:ext cx="1686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72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90" y="801415"/>
            <a:ext cx="8900305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/>
            </a:lvl1pPr>
          </a:lstStyle>
          <a:p>
            <a:r>
              <a:rPr lang="ru-RU" dirty="0" err="1">
                <a:solidFill>
                  <a:srgbClr val="0070C0"/>
                </a:solidFill>
              </a:rPr>
              <a:t>умова</a:t>
            </a:r>
            <a:r>
              <a:rPr lang="ru-RU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?  </a:t>
            </a:r>
            <a:r>
              <a:rPr lang="ru-RU" dirty="0"/>
              <a:t>Код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умова</a:t>
            </a:r>
            <a:r>
              <a:rPr lang="ru-RU" dirty="0"/>
              <a:t> </a:t>
            </a:r>
            <a:r>
              <a:rPr lang="en-US" dirty="0"/>
              <a:t>true </a:t>
            </a:r>
            <a:r>
              <a:rPr lang="ru-RU" dirty="0">
                <a:solidFill>
                  <a:srgbClr val="C00000"/>
                </a:solidFill>
              </a:rPr>
              <a:t>: </a:t>
            </a:r>
            <a:r>
              <a:rPr lang="ru-RU" dirty="0"/>
              <a:t>Код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умова</a:t>
            </a:r>
            <a:r>
              <a:rPr lang="ru-RU" dirty="0"/>
              <a:t> </a:t>
            </a:r>
            <a:r>
              <a:rPr lang="en-US" dirty="0"/>
              <a:t>false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6190" y="97047"/>
            <a:ext cx="3643722" cy="432048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Тернарний</a:t>
            </a:r>
            <a:r>
              <a:rPr lang="ru-RU" b="1" dirty="0"/>
              <a:t> оператор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191" y="1556792"/>
            <a:ext cx="8739216" cy="138499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let</a:t>
            </a:r>
            <a:r>
              <a:rPr lang="ru-RU" b="1" dirty="0"/>
              <a:t> d1 = 5;</a:t>
            </a:r>
          </a:p>
          <a:p>
            <a:endParaRPr lang="ru-RU" dirty="0"/>
          </a:p>
          <a:p>
            <a:r>
              <a:rPr lang="ru-RU" dirty="0"/>
              <a:t>(</a:t>
            </a:r>
            <a:r>
              <a:rPr lang="ru-RU" b="1" dirty="0"/>
              <a:t>d1 &gt; 4</a:t>
            </a:r>
            <a:r>
              <a:rPr lang="ru-RU" dirty="0"/>
              <a:t>) 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/>
              <a:t>console.log</a:t>
            </a:r>
            <a:r>
              <a:rPr lang="ru-RU" b="1" dirty="0"/>
              <a:t>("</a:t>
            </a:r>
            <a:r>
              <a:rPr lang="ru-RU" b="1" dirty="0" err="1"/>
              <a:t>Умова</a:t>
            </a:r>
            <a:r>
              <a:rPr lang="en-US" b="1" dirty="0"/>
              <a:t> true</a:t>
            </a:r>
            <a:r>
              <a:rPr lang="ru-RU" b="1" dirty="0"/>
              <a:t>")  </a:t>
            </a:r>
            <a:endParaRPr lang="en-US" b="1" dirty="0"/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/>
              <a:t>console.log</a:t>
            </a:r>
            <a:r>
              <a:rPr lang="ru-RU" b="1" dirty="0"/>
              <a:t>("</a:t>
            </a:r>
            <a:r>
              <a:rPr lang="ru-RU" b="1" dirty="0" err="1"/>
              <a:t>Умова</a:t>
            </a:r>
            <a:r>
              <a:rPr lang="en-US" b="1" dirty="0"/>
              <a:t> false</a:t>
            </a:r>
            <a:r>
              <a:rPr lang="ru-RU" b="1" dirty="0"/>
              <a:t>")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948264" y="172918"/>
            <a:ext cx="1800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trenar.html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017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6190" y="97047"/>
            <a:ext cx="1915530" cy="432048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Масивы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8488" y="692696"/>
            <a:ext cx="8739216" cy="36933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 </a:t>
            </a:r>
            <a:r>
              <a:rPr lang="en-US" b="1" dirty="0"/>
              <a:t>const users = ["Pete", "John", "Ashley"]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0C635-91B3-4AB5-B100-E9A5BAD913A5}"/>
              </a:ext>
            </a:extLst>
          </p:cNvPr>
          <p:cNvSpPr txBox="1"/>
          <p:nvPr/>
        </p:nvSpPr>
        <p:spPr>
          <a:xfrm>
            <a:off x="179512" y="1340768"/>
            <a:ext cx="8688192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users.length</a:t>
            </a:r>
            <a:r>
              <a:rPr lang="en-US" b="1" dirty="0"/>
              <a:t>;  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b="1" i="1" dirty="0" err="1">
                <a:solidFill>
                  <a:schemeClr val="bg1">
                    <a:lumMod val="65000"/>
                  </a:schemeClr>
                </a:solidFill>
              </a:rPr>
              <a:t>довжина</a:t>
            </a:r>
            <a:r>
              <a:rPr lang="ru-RU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b="1" i="1" dirty="0" err="1">
                <a:solidFill>
                  <a:schemeClr val="bg1">
                    <a:lumMod val="65000"/>
                  </a:schemeClr>
                </a:solidFill>
              </a:rPr>
              <a:t>масиву</a:t>
            </a:r>
            <a:r>
              <a:rPr lang="ru-RU" b="1" i="1" dirty="0">
                <a:solidFill>
                  <a:schemeClr val="bg1">
                    <a:lumMod val="65000"/>
                  </a:schemeClr>
                </a:solidFill>
              </a:rPr>
              <a:t>  = 3</a:t>
            </a:r>
          </a:p>
          <a:p>
            <a:endParaRPr lang="ru-RU" b="1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b="1" i="1" dirty="0">
                <a:solidFill>
                  <a:schemeClr val="bg1">
                    <a:lumMod val="65000"/>
                  </a:schemeClr>
                </a:solidFill>
              </a:rPr>
              <a:t>Доступ до </a:t>
            </a:r>
            <a:r>
              <a:rPr lang="ru-RU" b="1" i="1" dirty="0" err="1">
                <a:solidFill>
                  <a:schemeClr val="bg1">
                    <a:lumMod val="65000"/>
                  </a:schemeClr>
                </a:solidFill>
              </a:rPr>
              <a:t>елементів</a:t>
            </a:r>
            <a:r>
              <a:rPr lang="ru-RU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b="1" i="1" dirty="0" err="1">
                <a:solidFill>
                  <a:schemeClr val="bg1">
                    <a:lumMod val="65000"/>
                  </a:schemeClr>
                </a:solidFill>
              </a:rPr>
              <a:t>масиву</a:t>
            </a:r>
            <a:endParaRPr lang="ru-RU" b="1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/>
              <a:t>users[0]</a:t>
            </a:r>
            <a:r>
              <a:rPr lang="ru-RU" b="1" dirty="0"/>
              <a:t>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Pete</a:t>
            </a:r>
            <a:r>
              <a:rPr lang="ru-RU" b="1" dirty="0"/>
              <a:t> </a:t>
            </a:r>
          </a:p>
          <a:p>
            <a:r>
              <a:rPr lang="en-US" b="1" dirty="0"/>
              <a:t>users[</a:t>
            </a:r>
            <a:r>
              <a:rPr lang="ru-RU" b="1" dirty="0"/>
              <a:t>2</a:t>
            </a:r>
            <a:r>
              <a:rPr lang="en-US" b="1" dirty="0"/>
              <a:t>]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//Ashley</a:t>
            </a:r>
            <a:endParaRPr lang="ru-RU" b="1" dirty="0"/>
          </a:p>
          <a:p>
            <a:endParaRPr lang="ru-RU" b="1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b="1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b="1" i="1" dirty="0" err="1">
                <a:solidFill>
                  <a:schemeClr val="bg1">
                    <a:lumMod val="65000"/>
                  </a:schemeClr>
                </a:solidFill>
              </a:rPr>
              <a:t>Зміна</a:t>
            </a:r>
            <a:r>
              <a:rPr lang="ru-RU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b="1" i="1" dirty="0" err="1">
                <a:solidFill>
                  <a:schemeClr val="bg1">
                    <a:lumMod val="65000"/>
                  </a:schemeClr>
                </a:solidFill>
              </a:rPr>
              <a:t>елемента</a:t>
            </a:r>
            <a:r>
              <a:rPr lang="ru-RU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b="1" i="1" dirty="0" err="1">
                <a:solidFill>
                  <a:schemeClr val="bg1">
                    <a:lumMod val="65000"/>
                  </a:schemeClr>
                </a:solidFill>
              </a:rPr>
              <a:t>масиву</a:t>
            </a:r>
            <a:endParaRPr lang="ru-RU" b="1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/>
              <a:t>users[0]</a:t>
            </a:r>
            <a:r>
              <a:rPr lang="ru-RU" b="1" dirty="0"/>
              <a:t> =  </a:t>
            </a:r>
            <a:r>
              <a:rPr lang="en-US" b="1" dirty="0"/>
              <a:t>"Bill";</a:t>
            </a:r>
          </a:p>
          <a:p>
            <a:r>
              <a:rPr lang="en-US" b="1" dirty="0"/>
              <a:t>console.log(users[0]);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Bill</a:t>
            </a:r>
            <a:endParaRPr lang="ru-UA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44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7504" y="692696"/>
            <a:ext cx="8928992" cy="4247317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const person = {</a:t>
            </a:r>
          </a:p>
          <a:p>
            <a:r>
              <a:rPr lang="en-US" dirty="0"/>
              <a:t>   </a:t>
            </a:r>
            <a:r>
              <a:rPr lang="en-US" dirty="0" err="1"/>
              <a:t>firstName</a:t>
            </a:r>
            <a:r>
              <a:rPr lang="en-US" dirty="0"/>
              <a:t> :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John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,</a:t>
            </a:r>
          </a:p>
          <a:p>
            <a:r>
              <a:rPr lang="en-US" dirty="0"/>
              <a:t>   age: 34,</a:t>
            </a:r>
          </a:p>
          <a:p>
            <a:r>
              <a:rPr lang="en-US" dirty="0"/>
              <a:t>   </a:t>
            </a:r>
            <a:r>
              <a:rPr lang="en-US" dirty="0" err="1"/>
              <a:t>isActive</a:t>
            </a:r>
            <a:r>
              <a:rPr lang="en-US" dirty="0"/>
              <a:t>: true </a:t>
            </a:r>
            <a:endParaRPr lang="ru-RU" dirty="0"/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uk-UA" dirty="0">
                <a:solidFill>
                  <a:schemeClr val="bg1">
                    <a:lumMod val="50000"/>
                  </a:schemeClr>
                </a:solidFill>
              </a:rPr>
              <a:t>Д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оступ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властивостей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об'єкта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– через </a:t>
            </a:r>
            <a:r>
              <a:rPr lang="en-US" dirty="0"/>
              <a:t>console.log(</a:t>
            </a:r>
            <a:r>
              <a:rPr lang="en-US" dirty="0" err="1"/>
              <a:t>person.firstName</a:t>
            </a:r>
            <a:r>
              <a:rPr lang="en-US" dirty="0"/>
              <a:t>);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Доступ до свойств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об'єкта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через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квадратні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дужки </a:t>
            </a:r>
            <a:endParaRPr lang="en-US" dirty="0"/>
          </a:p>
          <a:p>
            <a:r>
              <a:rPr lang="en-US" dirty="0"/>
              <a:t>console.log(person["</a:t>
            </a:r>
            <a:r>
              <a:rPr lang="en-US" dirty="0" err="1"/>
              <a:t>firstName</a:t>
            </a:r>
            <a:r>
              <a:rPr lang="en-US" dirty="0"/>
              <a:t>"]);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John</a:t>
            </a:r>
          </a:p>
          <a:p>
            <a:r>
              <a:rPr lang="en-US" dirty="0"/>
              <a:t>console.log(person["age"]);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34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2889CBF-44B6-410F-A0D5-A69BAF3E5D47}"/>
              </a:ext>
            </a:extLst>
          </p:cNvPr>
          <p:cNvSpPr/>
          <p:nvPr/>
        </p:nvSpPr>
        <p:spPr>
          <a:xfrm>
            <a:off x="136190" y="97047"/>
            <a:ext cx="3499706" cy="432048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Літеральні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94462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7129" y="116632"/>
            <a:ext cx="2366639" cy="480249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Цикл </a:t>
            </a:r>
            <a:r>
              <a:rPr lang="en-US" b="1" dirty="0"/>
              <a:t>  for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764704"/>
            <a:ext cx="8928992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початковий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вираз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умова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вираз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оновлення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блок кода</a:t>
            </a:r>
            <a:endParaRPr lang="en-US" b="1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251520" y="2276872"/>
            <a:ext cx="8136904" cy="923330"/>
            <a:chOff x="251520" y="2276872"/>
            <a:chExt cx="8136904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251520" y="2276872"/>
              <a:ext cx="8136904" cy="923330"/>
            </a:xfrm>
            <a:prstGeom prst="rect">
              <a:avLst/>
            </a:prstGeom>
            <a:solidFill>
              <a:srgbClr val="00B050">
                <a:alpha val="16000"/>
              </a:srgb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for(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let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i = 0; 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i &lt; 3; 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i++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console.log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uk-UA" b="1" dirty="0">
                  <a:latin typeface="Courier New" pitchFamily="49" charset="0"/>
                  <a:cs typeface="Courier New" pitchFamily="49" charset="0"/>
                </a:rPr>
                <a:t>І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терац</a:t>
              </a:r>
              <a:r>
                <a:rPr lang="uk-UA" b="1" dirty="0">
                  <a:latin typeface="Courier New" pitchFamily="49" charset="0"/>
                  <a:cs typeface="Courier New" pitchFamily="49" charset="0"/>
                </a:rPr>
                <a:t>і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я 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номер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i);</a:t>
              </a:r>
            </a:p>
            <a:p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024800" y="2310380"/>
              <a:ext cx="1368152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627784" y="2305747"/>
              <a:ext cx="936104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815916" y="2310380"/>
              <a:ext cx="576064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9" name="Прямая со стрелкой 8"/>
          <p:cNvCxnSpPr/>
          <p:nvPr/>
        </p:nvCxnSpPr>
        <p:spPr>
          <a:xfrm>
            <a:off x="1331640" y="1052736"/>
            <a:ext cx="324036" cy="122413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2987824" y="1124744"/>
            <a:ext cx="1152128" cy="11521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139952" y="1052736"/>
            <a:ext cx="2232248" cy="122413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3645024"/>
            <a:ext cx="8568952" cy="2862322"/>
          </a:xfrm>
          <a:prstGeom prst="rect">
            <a:avLst/>
          </a:prstGeom>
          <a:solidFill>
            <a:srgbClr val="FFC000">
              <a:alpha val="6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Порядок </a:t>
            </a:r>
            <a:r>
              <a:rPr lang="ru-RU" b="1" dirty="0" err="1"/>
              <a:t>виконання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Виконується</a:t>
            </a:r>
            <a:r>
              <a:rPr lang="ru-RU" dirty="0"/>
              <a:t> </a:t>
            </a:r>
            <a:r>
              <a:rPr lang="ru-RU" dirty="0" err="1"/>
              <a:t>початковий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 (</a:t>
            </a:r>
            <a:r>
              <a:rPr lang="ru-RU" dirty="0" err="1"/>
              <a:t>воно</a:t>
            </a:r>
            <a:r>
              <a:rPr lang="ru-RU" dirty="0"/>
              <a:t> </a:t>
            </a:r>
            <a:r>
              <a:rPr lang="ru-RU" dirty="0" err="1"/>
              <a:t>виконується</a:t>
            </a:r>
            <a:r>
              <a:rPr lang="ru-RU" dirty="0"/>
              <a:t> один раз)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Перевіряється</a:t>
            </a:r>
            <a:r>
              <a:rPr lang="ru-RU" dirty="0"/>
              <a:t> </a:t>
            </a:r>
            <a:r>
              <a:rPr lang="ru-RU" dirty="0" err="1"/>
              <a:t>умова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умова</a:t>
            </a:r>
            <a:r>
              <a:rPr lang="ru-RU" dirty="0"/>
              <a:t> </a:t>
            </a:r>
            <a:r>
              <a:rPr lang="en-US" dirty="0"/>
              <a:t>true </a:t>
            </a:r>
            <a:r>
              <a:rPr lang="ru-RU" dirty="0" err="1"/>
              <a:t>виконується</a:t>
            </a:r>
            <a:r>
              <a:rPr lang="ru-RU" dirty="0"/>
              <a:t> блок коду</a:t>
            </a:r>
            <a:r>
              <a:rPr lang="en-US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умова</a:t>
            </a:r>
            <a:r>
              <a:rPr lang="ru-RU" dirty="0"/>
              <a:t> </a:t>
            </a:r>
            <a:r>
              <a:rPr lang="en-US" dirty="0"/>
              <a:t>false </a:t>
            </a:r>
            <a:r>
              <a:rPr lang="ru-RU" dirty="0"/>
              <a:t>цикл </a:t>
            </a:r>
            <a:r>
              <a:rPr lang="ru-RU" dirty="0" err="1"/>
              <a:t>завершується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Виконується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uk-UA" dirty="0"/>
              <a:t>На</a:t>
            </a:r>
            <a:r>
              <a:rPr lang="ru-RU" dirty="0" err="1"/>
              <a:t>далі</a:t>
            </a:r>
            <a:r>
              <a:rPr lang="ru-RU" dirty="0"/>
              <a:t> </a:t>
            </a:r>
            <a:r>
              <a:rPr lang="ru-RU" dirty="0" err="1"/>
              <a:t>виконуються</a:t>
            </a:r>
            <a:r>
              <a:rPr lang="ru-RU" dirty="0"/>
              <a:t> </a:t>
            </a:r>
            <a:r>
              <a:rPr lang="ru-RU" dirty="0" err="1"/>
              <a:t>циклічно</a:t>
            </a:r>
            <a:r>
              <a:rPr lang="ru-RU" dirty="0"/>
              <a:t> блоки 2 </a:t>
            </a:r>
            <a:r>
              <a:rPr lang="en-US" dirty="0"/>
              <a:t>-&gt; </a:t>
            </a:r>
            <a:r>
              <a:rPr lang="ru-RU" dirty="0"/>
              <a:t>3 </a:t>
            </a:r>
            <a:r>
              <a:rPr lang="en-US" dirty="0"/>
              <a:t>-&gt;</a:t>
            </a:r>
            <a:r>
              <a:rPr lang="ru-RU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9450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5736" y="116632"/>
            <a:ext cx="4032448" cy="36004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Схема  алгоритм</a:t>
            </a:r>
            <a:r>
              <a:rPr lang="uk-UA" b="1" dirty="0"/>
              <a:t>у</a:t>
            </a:r>
            <a:r>
              <a:rPr lang="ru-RU" b="1" dirty="0"/>
              <a:t> циклу </a:t>
            </a:r>
            <a:r>
              <a:rPr lang="en-US" b="1" dirty="0"/>
              <a:t>  for</a:t>
            </a:r>
            <a:endParaRPr lang="ru-RU" b="1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79812" y="836712"/>
            <a:ext cx="2664296" cy="504056"/>
          </a:xfrm>
          <a:prstGeom prst="round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 i = 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Ромб 6"/>
          <p:cNvSpPr/>
          <p:nvPr/>
        </p:nvSpPr>
        <p:spPr>
          <a:xfrm>
            <a:off x="2987824" y="1772816"/>
            <a:ext cx="2448272" cy="1224136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 &lt; 3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2339752" y="4653136"/>
            <a:ext cx="720080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5436096" y="2377755"/>
            <a:ext cx="648072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987824" y="3429000"/>
            <a:ext cx="2448272" cy="648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Виконання коду</a:t>
            </a:r>
          </a:p>
          <a:p>
            <a:pPr algn="ctr"/>
            <a:r>
              <a:rPr lang="uk-UA" dirty="0">
                <a:solidFill>
                  <a:schemeClr val="tx1"/>
                </a:solidFill>
              </a:rPr>
              <a:t>в дужках </a:t>
            </a:r>
            <a:r>
              <a:rPr lang="en-US" dirty="0">
                <a:solidFill>
                  <a:schemeClr val="tx1"/>
                </a:solidFill>
              </a:rPr>
              <a:t>{  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1960" y="30596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6096" y="20608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860032" y="5754960"/>
            <a:ext cx="2448272" cy="9144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Подальше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програми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339752" y="2384884"/>
            <a:ext cx="648072" cy="1642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3" idx="0"/>
          </p:cNvCxnSpPr>
          <p:nvPr/>
        </p:nvCxnSpPr>
        <p:spPr>
          <a:xfrm>
            <a:off x="4211960" y="2996952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6084168" y="2377755"/>
            <a:ext cx="0" cy="335550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" idx="2"/>
          </p:cNvCxnSpPr>
          <p:nvPr/>
        </p:nvCxnSpPr>
        <p:spPr>
          <a:xfrm>
            <a:off x="4211960" y="1340768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2339752" y="2377755"/>
            <a:ext cx="0" cy="2275381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4211960" y="4077072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059832" y="4509120"/>
            <a:ext cx="2448272" cy="3240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i++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83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8230" y="4987042"/>
            <a:ext cx="8568952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/>
              <a:t>for(let i =0; i</a:t>
            </a:r>
            <a:r>
              <a:rPr lang="ru-RU" b="1" dirty="0"/>
              <a:t> </a:t>
            </a:r>
            <a:r>
              <a:rPr lang="nn-NO" b="1" dirty="0"/>
              <a:t>&lt;</a:t>
            </a:r>
            <a:r>
              <a:rPr lang="ru-RU" b="1" dirty="0"/>
              <a:t> </a:t>
            </a:r>
            <a:r>
              <a:rPr lang="nn-NO" b="1" dirty="0"/>
              <a:t>10 ; i++ ) {</a:t>
            </a:r>
          </a:p>
          <a:p>
            <a:r>
              <a:rPr lang="nn-NO" b="1" dirty="0"/>
              <a:t>    if(i == 1 || i == 5 ) </a:t>
            </a:r>
            <a:r>
              <a:rPr lang="nn-NO" b="1" dirty="0">
                <a:solidFill>
                  <a:schemeClr val="accent2"/>
                </a:solidFill>
              </a:rPr>
              <a:t> continue;</a:t>
            </a:r>
            <a:r>
              <a:rPr lang="nn-NO" b="1" dirty="0"/>
              <a:t>  </a:t>
            </a:r>
          </a:p>
          <a:p>
            <a:r>
              <a:rPr lang="nn-NO" b="1" dirty="0"/>
              <a:t>    </a:t>
            </a:r>
            <a:endParaRPr lang="ru-RU" b="1" dirty="0"/>
          </a:p>
          <a:p>
            <a:r>
              <a:rPr lang="ru-RU" b="1" dirty="0"/>
              <a:t>    </a:t>
            </a:r>
            <a:r>
              <a:rPr lang="nn-NO" b="1" dirty="0"/>
              <a:t>console.log( i );</a:t>
            </a:r>
          </a:p>
          <a:p>
            <a:r>
              <a:rPr lang="nn-NO" b="1" dirty="0"/>
              <a:t>}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428471"/>
            <a:ext cx="8640960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for(let i = 0;  i &lt; 10;  i++) {</a:t>
            </a: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     console.log( </a:t>
            </a:r>
            <a:r>
              <a:rPr lang="nn-NO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b="1" dirty="0">
                <a:latin typeface="Courier New" pitchFamily="49" charset="0"/>
                <a:cs typeface="Courier New" pitchFamily="49" charset="0"/>
              </a:rPr>
              <a:t> + " * " + </a:t>
            </a:r>
            <a:r>
              <a:rPr lang="nn-NO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</a:t>
            </a:r>
            <a:r>
              <a:rPr lang="nn-NO" b="1" dirty="0">
                <a:latin typeface="Courier New" pitchFamily="49" charset="0"/>
                <a:cs typeface="Courier New" pitchFamily="49" charset="0"/>
              </a:rPr>
              <a:t>+ " = " + </a:t>
            </a:r>
            <a:r>
              <a:rPr lang="nn-NO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* i</a:t>
            </a:r>
            <a:r>
              <a:rPr lang="nn-NO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380312" y="21224"/>
            <a:ext cx="138441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for.html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28788"/>
            <a:ext cx="8568952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for(let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5; </a:t>
            </a:r>
            <a:r>
              <a:rPr lang="en-US" b="1" dirty="0" err="1"/>
              <a:t>i</a:t>
            </a:r>
            <a:r>
              <a:rPr lang="en-US" b="1" dirty="0"/>
              <a:t>++) {</a:t>
            </a:r>
          </a:p>
          <a:p>
            <a:r>
              <a:rPr lang="en-US" b="1" dirty="0"/>
              <a:t>    console.log( </a:t>
            </a:r>
            <a:r>
              <a:rPr lang="en-US" b="1" dirty="0" err="1"/>
              <a:t>i</a:t>
            </a:r>
            <a:r>
              <a:rPr lang="en-US" b="1" dirty="0"/>
              <a:t> );</a:t>
            </a:r>
          </a:p>
          <a:p>
            <a:r>
              <a:rPr lang="en-US" b="1" dirty="0"/>
              <a:t>    </a:t>
            </a:r>
          </a:p>
          <a:p>
            <a:r>
              <a:rPr lang="en-US" b="1" dirty="0"/>
              <a:t>    if(</a:t>
            </a:r>
            <a:r>
              <a:rPr lang="en-US" b="1" dirty="0" err="1"/>
              <a:t>i</a:t>
            </a:r>
            <a:r>
              <a:rPr lang="en-US" b="1" dirty="0"/>
              <a:t> == 3)  </a:t>
            </a:r>
            <a:r>
              <a:rPr lang="en-US" b="1" dirty="0">
                <a:solidFill>
                  <a:srgbClr val="FF0000"/>
                </a:solidFill>
              </a:rPr>
              <a:t>break;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3528" y="4545124"/>
            <a:ext cx="5184576" cy="396044"/>
          </a:xfrm>
          <a:prstGeom prst="round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continue – </a:t>
            </a:r>
            <a:r>
              <a:rPr lang="ru-RU" b="1" dirty="0" err="1">
                <a:solidFill>
                  <a:schemeClr val="tx1"/>
                </a:solidFill>
              </a:rPr>
              <a:t>перехід</a:t>
            </a:r>
            <a:r>
              <a:rPr lang="ru-RU" b="1" dirty="0">
                <a:solidFill>
                  <a:schemeClr val="tx1"/>
                </a:solidFill>
              </a:rPr>
              <a:t> у початок циклу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1520" y="1700808"/>
            <a:ext cx="3816424" cy="387660"/>
          </a:xfrm>
          <a:prstGeom prst="round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break – </a:t>
            </a:r>
            <a:r>
              <a:rPr lang="ru-RU" b="1" dirty="0" err="1">
                <a:solidFill>
                  <a:schemeClr val="tx1"/>
                </a:solidFill>
              </a:rPr>
              <a:t>переривання</a:t>
            </a:r>
            <a:r>
              <a:rPr lang="ru-RU" b="1" dirty="0">
                <a:solidFill>
                  <a:schemeClr val="tx1"/>
                </a:solidFill>
              </a:rPr>
              <a:t> циклу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83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2305" y="116632"/>
            <a:ext cx="2785519" cy="36004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Цикл </a:t>
            </a:r>
            <a:r>
              <a:rPr lang="en-US" b="1" dirty="0"/>
              <a:t>  for - in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748963" y="72369"/>
            <a:ext cx="12875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/>
              <a:t>for.html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5461" y="1157623"/>
            <a:ext cx="8900305" cy="92333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for(</a:t>
            </a:r>
            <a:r>
              <a:rPr lang="ru-RU" dirty="0" err="1"/>
              <a:t>ім'я_змінної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/>
              <a:t>in </a:t>
            </a:r>
            <a:r>
              <a:rPr lang="ru-RU" dirty="0"/>
              <a:t> об</a:t>
            </a:r>
            <a:r>
              <a:rPr lang="en-US" dirty="0"/>
              <a:t>’</a:t>
            </a:r>
            <a:r>
              <a:rPr lang="ru-RU" dirty="0" err="1"/>
              <a:t>єкт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) {</a:t>
            </a:r>
          </a:p>
          <a:p>
            <a:r>
              <a:rPr lang="en-US" dirty="0"/>
              <a:t>	// </a:t>
            </a:r>
            <a:r>
              <a:rPr lang="ru-RU" dirty="0"/>
              <a:t>код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248" y="585022"/>
            <a:ext cx="88341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Призначено</a:t>
            </a:r>
            <a:r>
              <a:rPr lang="ru-RU" b="1" dirty="0"/>
              <a:t> </a:t>
            </a:r>
            <a:r>
              <a:rPr lang="ru-RU" b="1" dirty="0" err="1"/>
              <a:t>цей</a:t>
            </a:r>
            <a:r>
              <a:rPr lang="ru-RU" b="1" dirty="0"/>
              <a:t> цикл для обходу </a:t>
            </a:r>
            <a:r>
              <a:rPr lang="ru-RU" b="1" dirty="0" err="1"/>
              <a:t>всіх</a:t>
            </a:r>
            <a:r>
              <a:rPr lang="ru-RU" b="1" dirty="0"/>
              <a:t> </a:t>
            </a:r>
            <a:r>
              <a:rPr lang="ru-RU" b="1" dirty="0" err="1"/>
              <a:t>властивостей</a:t>
            </a:r>
            <a:r>
              <a:rPr lang="ru-RU" b="1" dirty="0"/>
              <a:t> </a:t>
            </a:r>
            <a:r>
              <a:rPr lang="ru-RU" b="1" dirty="0" err="1"/>
              <a:t>об'єкта</a:t>
            </a:r>
            <a:endParaRPr lang="ru-RU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C476F43-44D1-F920-5079-9D851F5A6857}"/>
              </a:ext>
            </a:extLst>
          </p:cNvPr>
          <p:cNvSpPr/>
          <p:nvPr/>
        </p:nvSpPr>
        <p:spPr>
          <a:xfrm>
            <a:off x="169248" y="2708920"/>
            <a:ext cx="2785519" cy="36004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Цикл </a:t>
            </a:r>
            <a:r>
              <a:rPr lang="en-US" b="1" dirty="0"/>
              <a:t>  for - of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3C523-A5F0-C458-C210-56F7F0EBA834}"/>
              </a:ext>
            </a:extLst>
          </p:cNvPr>
          <p:cNvSpPr txBox="1"/>
          <p:nvPr/>
        </p:nvSpPr>
        <p:spPr>
          <a:xfrm>
            <a:off x="80712" y="4005064"/>
            <a:ext cx="8900305" cy="92333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for(</a:t>
            </a:r>
            <a:r>
              <a:rPr lang="ru-RU" dirty="0" err="1"/>
              <a:t>ім'я_змінної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ru-RU" dirty="0"/>
              <a:t> об</a:t>
            </a:r>
            <a:r>
              <a:rPr lang="en-US" dirty="0"/>
              <a:t>’</a:t>
            </a:r>
            <a:r>
              <a:rPr lang="ru-RU" dirty="0" err="1"/>
              <a:t>єкт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) {</a:t>
            </a:r>
          </a:p>
          <a:p>
            <a:r>
              <a:rPr lang="en-US" dirty="0"/>
              <a:t>	// </a:t>
            </a:r>
            <a:r>
              <a:rPr lang="ru-RU" dirty="0"/>
              <a:t>код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67A23-A1EC-C993-B00C-FEF3A025ED94}"/>
              </a:ext>
            </a:extLst>
          </p:cNvPr>
          <p:cNvSpPr txBox="1"/>
          <p:nvPr/>
        </p:nvSpPr>
        <p:spPr>
          <a:xfrm>
            <a:off x="165009" y="3167680"/>
            <a:ext cx="883419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Призначено</a:t>
            </a:r>
            <a:r>
              <a:rPr lang="ru-RU" b="1" dirty="0"/>
              <a:t> </a:t>
            </a:r>
            <a:r>
              <a:rPr lang="ru-RU" b="1" dirty="0" err="1"/>
              <a:t>цей</a:t>
            </a:r>
            <a:r>
              <a:rPr lang="ru-RU" b="1" dirty="0"/>
              <a:t> цикл для обходу </a:t>
            </a:r>
            <a:r>
              <a:rPr lang="ru-RU" b="1" dirty="0" err="1"/>
              <a:t>ітеріруємих</a:t>
            </a:r>
            <a:r>
              <a:rPr lang="ru-RU" b="1" dirty="0"/>
              <a:t>  </a:t>
            </a:r>
            <a:r>
              <a:rPr lang="ru-RU" b="1" dirty="0" err="1"/>
              <a:t>об’єктів</a:t>
            </a:r>
            <a:r>
              <a:rPr lang="ru-RU" b="1" dirty="0"/>
              <a:t> </a:t>
            </a:r>
          </a:p>
          <a:p>
            <a:r>
              <a:rPr lang="ru-RU" b="1" dirty="0"/>
              <a:t>(</a:t>
            </a:r>
            <a:r>
              <a:rPr lang="en-US" b="1" dirty="0"/>
              <a:t>Array, Map, Set</a:t>
            </a:r>
            <a:r>
              <a:rPr lang="ru-RU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465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611396"/>
            <a:ext cx="8856984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b="1" dirty="0" err="1">
                <a:solidFill>
                  <a:schemeClr val="accent2"/>
                </a:solidFill>
              </a:rPr>
              <a:t>Арифметичні</a:t>
            </a:r>
            <a:r>
              <a:rPr lang="ru-RU" b="1" dirty="0">
                <a:solidFill>
                  <a:schemeClr val="accent2"/>
                </a:solidFill>
              </a:rPr>
              <a:t> - </a:t>
            </a:r>
            <a:r>
              <a:rPr lang="en-US" b="1" dirty="0">
                <a:solidFill>
                  <a:schemeClr val="accent2"/>
                </a:solidFill>
              </a:rPr>
              <a:t>*  /   +    -  %</a:t>
            </a:r>
          </a:p>
          <a:p>
            <a:r>
              <a:rPr lang="ru-RU" b="1" dirty="0">
                <a:solidFill>
                  <a:schemeClr val="accent2"/>
                </a:solidFill>
              </a:rPr>
              <a:t>  </a:t>
            </a:r>
            <a:r>
              <a:rPr lang="ru-RU" b="1" dirty="0" err="1">
                <a:solidFill>
                  <a:schemeClr val="accent2"/>
                </a:solidFill>
              </a:rPr>
              <a:t>Арифметичні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b="1" dirty="0" err="1"/>
              <a:t>оператори</a:t>
            </a:r>
            <a:r>
              <a:rPr lang="ru-RU" b="1" dirty="0"/>
              <a:t> </a:t>
            </a:r>
            <a:r>
              <a:rPr lang="ru-RU" b="1" dirty="0" err="1"/>
              <a:t>поділяються</a:t>
            </a:r>
            <a:r>
              <a:rPr lang="ru-RU" b="1" dirty="0"/>
              <a:t> на </a:t>
            </a:r>
            <a:r>
              <a:rPr lang="ru-RU" b="1" dirty="0" err="1"/>
              <a:t>унарні</a:t>
            </a:r>
            <a:r>
              <a:rPr lang="ru-RU" b="1" dirty="0"/>
              <a:t> та </a:t>
            </a:r>
            <a:r>
              <a:rPr lang="ru-RU" b="1" dirty="0" err="1"/>
              <a:t>бінарні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166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Оператори</a:t>
            </a:r>
            <a:r>
              <a:rPr lang="ru-RU" b="1" dirty="0"/>
              <a:t> </a:t>
            </a:r>
            <a:r>
              <a:rPr lang="ru-RU" b="1" dirty="0" err="1"/>
              <a:t>бувають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64878" y="1684741"/>
            <a:ext cx="879960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2</a:t>
            </a:r>
            <a:r>
              <a:rPr lang="en-US" b="1" dirty="0">
                <a:solidFill>
                  <a:schemeClr val="accent2"/>
                </a:solidFill>
              </a:rPr>
              <a:t>. </a:t>
            </a:r>
            <a:r>
              <a:rPr lang="ru-RU" b="1" dirty="0" err="1">
                <a:solidFill>
                  <a:schemeClr val="accent2"/>
                </a:solidFill>
              </a:rPr>
              <a:t>Логічні</a:t>
            </a:r>
            <a:r>
              <a:rPr lang="en-US" b="1" dirty="0">
                <a:solidFill>
                  <a:schemeClr val="accent2"/>
                </a:solidFill>
              </a:rPr>
              <a:t> - &amp;&amp;     ||     !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64878" y="2481087"/>
            <a:ext cx="8799609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3. </a:t>
            </a:r>
            <a:r>
              <a:rPr lang="ru-RU" b="1" dirty="0" err="1">
                <a:solidFill>
                  <a:schemeClr val="accent2"/>
                </a:solidFill>
              </a:rPr>
              <a:t>Порівняння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 &gt;   &lt;   &gt;=   &lt;=  == === != !== </a:t>
            </a:r>
          </a:p>
        </p:txBody>
      </p:sp>
    </p:spTree>
    <p:extLst>
      <p:ext uri="{BB962C8B-B14F-4D97-AF65-F5344CB8AC3E}">
        <p14:creationId xmlns:p14="http://schemas.microsoft.com/office/powerpoint/2010/main" val="54365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08" y="2110790"/>
            <a:ext cx="8856984" cy="175432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let i = 0;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while( </a:t>
            </a:r>
            <a:r>
              <a:rPr lang="en-US" b="1" dirty="0">
                <a:solidFill>
                  <a:srgbClr val="0070C0"/>
                </a:solidFill>
              </a:rPr>
              <a:t>i &lt; 5 </a:t>
            </a:r>
            <a:r>
              <a:rPr lang="en-US" b="1" dirty="0">
                <a:solidFill>
                  <a:srgbClr val="C00000"/>
                </a:solidFill>
              </a:rPr>
              <a:t>) {</a:t>
            </a:r>
          </a:p>
          <a:p>
            <a:r>
              <a:rPr lang="en-US" b="1" dirty="0"/>
              <a:t>    console.log(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/>
              <a:t> + " * " +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/>
              <a:t> + " = " + </a:t>
            </a:r>
            <a:r>
              <a:rPr lang="en-US" b="1" dirty="0">
                <a:solidFill>
                  <a:srgbClr val="FF0000"/>
                </a:solidFill>
              </a:rPr>
              <a:t>i*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/>
              <a:t> ");</a:t>
            </a:r>
          </a:p>
          <a:p>
            <a:r>
              <a:rPr lang="en-US" b="1" dirty="0"/>
              <a:t>    i++;</a:t>
            </a:r>
          </a:p>
          <a:p>
            <a:r>
              <a:rPr lang="en-US" b="1" dirty="0">
                <a:solidFill>
                  <a:srgbClr val="C00000"/>
                </a:solidFill>
              </a:rPr>
              <a:t>}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03899"/>
            <a:ext cx="2160240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Цикл </a:t>
            </a:r>
            <a:r>
              <a:rPr lang="en-US" b="1" dirty="0"/>
              <a:t>  while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8784976" cy="92333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/>
            </a:lvl1pPr>
          </a:lstStyle>
          <a:p>
            <a:pPr algn="l"/>
            <a:r>
              <a:rPr lang="en-US" dirty="0">
                <a:solidFill>
                  <a:srgbClr val="C00000"/>
                </a:solidFill>
              </a:rPr>
              <a:t>while (</a:t>
            </a:r>
            <a:r>
              <a:rPr lang="ru-RU" dirty="0">
                <a:solidFill>
                  <a:srgbClr val="C00000"/>
                </a:solidFill>
              </a:rPr>
              <a:t> у</a:t>
            </a:r>
            <a:r>
              <a:rPr lang="uk-UA" dirty="0">
                <a:solidFill>
                  <a:srgbClr val="C00000"/>
                </a:solidFill>
              </a:rPr>
              <a:t>мова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) {</a:t>
            </a:r>
          </a:p>
          <a:p>
            <a:pPr algn="l"/>
            <a:r>
              <a:rPr lang="en-US" dirty="0"/>
              <a:t>    //</a:t>
            </a:r>
            <a:r>
              <a:rPr lang="ru-RU" dirty="0"/>
              <a:t> блок кода</a:t>
            </a:r>
            <a:endParaRPr lang="en-US" dirty="0"/>
          </a:p>
          <a:p>
            <a:pPr algn="l"/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88224" y="116632"/>
            <a:ext cx="187856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while.html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50014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5736" y="116632"/>
            <a:ext cx="4032448" cy="36004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Схема  алгоритм</a:t>
            </a:r>
            <a:r>
              <a:rPr lang="uk-UA" b="1" dirty="0"/>
              <a:t>у</a:t>
            </a:r>
            <a:r>
              <a:rPr lang="ru-RU" b="1" dirty="0"/>
              <a:t> циклу </a:t>
            </a:r>
            <a:r>
              <a:rPr lang="en-US" b="1" dirty="0"/>
              <a:t>  for</a:t>
            </a:r>
            <a:endParaRPr lang="ru-RU" b="1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79812" y="836712"/>
            <a:ext cx="2664296" cy="504056"/>
          </a:xfrm>
          <a:prstGeom prst="round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 i = 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Ромб 6"/>
          <p:cNvSpPr/>
          <p:nvPr/>
        </p:nvSpPr>
        <p:spPr>
          <a:xfrm>
            <a:off x="2987824" y="1772816"/>
            <a:ext cx="2448272" cy="1224136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 &lt; 3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2339752" y="4653136"/>
            <a:ext cx="720080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5436096" y="2377755"/>
            <a:ext cx="648072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987824" y="3429000"/>
            <a:ext cx="2448272" cy="648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Виконання коду</a:t>
            </a:r>
          </a:p>
          <a:p>
            <a:pPr algn="ctr"/>
            <a:r>
              <a:rPr lang="uk-UA" dirty="0">
                <a:solidFill>
                  <a:schemeClr val="tx1"/>
                </a:solidFill>
              </a:rPr>
              <a:t>в дужках </a:t>
            </a:r>
            <a:r>
              <a:rPr lang="en-US" dirty="0">
                <a:solidFill>
                  <a:schemeClr val="tx1"/>
                </a:solidFill>
              </a:rPr>
              <a:t>{  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1960" y="30596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6096" y="20608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860032" y="5754960"/>
            <a:ext cx="2448272" cy="9144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Подальше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програми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339752" y="2384884"/>
            <a:ext cx="648072" cy="1642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3" idx="0"/>
          </p:cNvCxnSpPr>
          <p:nvPr/>
        </p:nvCxnSpPr>
        <p:spPr>
          <a:xfrm>
            <a:off x="4211960" y="2996952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6084168" y="2377755"/>
            <a:ext cx="0" cy="335550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" idx="2"/>
          </p:cNvCxnSpPr>
          <p:nvPr/>
        </p:nvCxnSpPr>
        <p:spPr>
          <a:xfrm>
            <a:off x="4211960" y="1340768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2339752" y="2377755"/>
            <a:ext cx="0" cy="2275381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4211960" y="4077072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059832" y="4509120"/>
            <a:ext cx="2448272" cy="3240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i++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80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348880"/>
            <a:ext cx="8352928" cy="175432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let i = 0;</a:t>
            </a:r>
          </a:p>
          <a:p>
            <a:r>
              <a:rPr lang="en-US" b="1" dirty="0">
                <a:solidFill>
                  <a:srgbClr val="C00000"/>
                </a:solidFill>
              </a:rPr>
              <a:t>do {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2060"/>
                </a:solidFill>
              </a:rPr>
              <a:t>console.log("</a:t>
            </a:r>
            <a:r>
              <a:rPr lang="ru-RU" b="1" dirty="0" err="1">
                <a:solidFill>
                  <a:srgbClr val="002060"/>
                </a:solidFill>
              </a:rPr>
              <a:t>Ітерація</a:t>
            </a:r>
            <a:r>
              <a:rPr lang="ru-RU" b="1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,</a:t>
            </a:r>
            <a:r>
              <a:rPr lang="ru-RU" b="1" dirty="0">
                <a:solidFill>
                  <a:srgbClr val="00206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 );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2060"/>
                </a:solidFill>
              </a:rPr>
              <a:t>i++;</a:t>
            </a:r>
          </a:p>
          <a:p>
            <a:r>
              <a:rPr lang="en-US" b="1" dirty="0">
                <a:solidFill>
                  <a:srgbClr val="C00000"/>
                </a:solidFill>
              </a:rPr>
              <a:t>} while ( i &lt; 5 )</a:t>
            </a: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02305" y="116632"/>
            <a:ext cx="3240360" cy="36004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Цикл 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do - while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20688"/>
            <a:ext cx="8496944" cy="1200329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/>
            </a:lvl1pPr>
          </a:lstStyle>
          <a:p>
            <a:pPr algn="l"/>
            <a:r>
              <a:rPr lang="en-US" dirty="0">
                <a:solidFill>
                  <a:srgbClr val="C00000"/>
                </a:solidFill>
              </a:rPr>
              <a:t>do {</a:t>
            </a:r>
          </a:p>
          <a:p>
            <a:pPr algn="l"/>
            <a:r>
              <a:rPr lang="en-US" dirty="0"/>
              <a:t>    // </a:t>
            </a:r>
            <a:r>
              <a:rPr lang="ru-RU" dirty="0"/>
              <a:t> блок кода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olidFill>
                  <a:srgbClr val="C00000"/>
                </a:solidFill>
              </a:rPr>
              <a:t>} while (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у</a:t>
            </a:r>
            <a:r>
              <a:rPr lang="uk-UA" dirty="0">
                <a:solidFill>
                  <a:srgbClr val="002060"/>
                </a:solidFill>
              </a:rPr>
              <a:t>мова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32240" y="116632"/>
            <a:ext cx="156324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/>
              <a:t>while.html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34543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1680" y="116632"/>
            <a:ext cx="5112568" cy="36004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Схема  алгоритма циклу</a:t>
            </a:r>
            <a:r>
              <a:rPr lang="en-US" b="1" dirty="0"/>
              <a:t>  do-while</a:t>
            </a:r>
            <a:endParaRPr lang="ru-RU" b="1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79812" y="836712"/>
            <a:ext cx="2664296" cy="504056"/>
          </a:xfrm>
          <a:prstGeom prst="round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 i= 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Ромб 6"/>
          <p:cNvSpPr/>
          <p:nvPr/>
        </p:nvSpPr>
        <p:spPr>
          <a:xfrm>
            <a:off x="2987824" y="3645024"/>
            <a:ext cx="2448272" cy="1224136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 &lt; 3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2253486" y="4273846"/>
            <a:ext cx="720080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935067" y="1794140"/>
            <a:ext cx="2448272" cy="648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Виконання коду</a:t>
            </a:r>
          </a:p>
          <a:p>
            <a:pPr algn="ctr"/>
            <a:r>
              <a:rPr lang="uk-UA" dirty="0">
                <a:solidFill>
                  <a:schemeClr val="tx1"/>
                </a:solidFill>
              </a:rPr>
              <a:t>в дужках </a:t>
            </a:r>
            <a:r>
              <a:rPr lang="en-US" dirty="0">
                <a:solidFill>
                  <a:schemeClr val="tx1"/>
                </a:solidFill>
              </a:rPr>
              <a:t>{  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3528" y="38284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1404" y="49279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997449" y="5646990"/>
            <a:ext cx="2448272" cy="9144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Подальше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програми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270242" y="2118176"/>
            <a:ext cx="64807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4211960" y="3196222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218856" y="4869160"/>
            <a:ext cx="0" cy="76243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" idx="2"/>
          </p:cNvCxnSpPr>
          <p:nvPr/>
        </p:nvCxnSpPr>
        <p:spPr>
          <a:xfrm>
            <a:off x="4211960" y="1340768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2253486" y="2118176"/>
            <a:ext cx="0" cy="2142273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4211960" y="2440138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059832" y="2872186"/>
            <a:ext cx="2448272" cy="3240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i++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64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143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57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29265"/>
            <a:ext cx="8928992" cy="258532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/>
              <a:t>Якщо</a:t>
            </a:r>
            <a:r>
              <a:rPr lang="ru-RU" b="1" dirty="0"/>
              <a:t> </a:t>
            </a:r>
            <a:r>
              <a:rPr lang="ru-RU" b="1" dirty="0" err="1"/>
              <a:t>операнди</a:t>
            </a:r>
            <a:r>
              <a:rPr lang="ru-RU" b="1" dirty="0"/>
              <a:t> </a:t>
            </a:r>
            <a:r>
              <a:rPr lang="ru-RU" b="1" dirty="0" err="1"/>
              <a:t>різного</a:t>
            </a:r>
            <a:r>
              <a:rPr lang="ru-RU" b="1" dirty="0"/>
              <a:t> типу, то JavaScript </a:t>
            </a:r>
            <a:r>
              <a:rPr lang="ru-RU" b="1" dirty="0" err="1"/>
              <a:t>призводить</a:t>
            </a:r>
            <a:r>
              <a:rPr lang="ru-RU" b="1" dirty="0"/>
              <a:t> до </a:t>
            </a:r>
            <a:r>
              <a:rPr lang="ru-RU" b="1" dirty="0">
                <a:solidFill>
                  <a:srgbClr val="C00000"/>
                </a:solidFill>
              </a:rPr>
              <a:t>неявного </a:t>
            </a:r>
            <a:r>
              <a:rPr lang="ru-RU" b="1" dirty="0" err="1">
                <a:solidFill>
                  <a:srgbClr val="C00000"/>
                </a:solidFill>
              </a:rPr>
              <a:t>перетворення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/>
              <a:t>одного з </a:t>
            </a:r>
            <a:r>
              <a:rPr lang="ru-RU" b="1" dirty="0" err="1"/>
              <a:t>цих</a:t>
            </a:r>
            <a:r>
              <a:rPr lang="ru-RU" b="1" dirty="0"/>
              <a:t> </a:t>
            </a:r>
            <a:r>
              <a:rPr lang="ru-RU" b="1" dirty="0" err="1"/>
              <a:t>операторів</a:t>
            </a:r>
            <a:r>
              <a:rPr lang="ru-RU" b="1" dirty="0"/>
              <a:t> до типу </a:t>
            </a:r>
            <a:r>
              <a:rPr lang="ru-RU" b="1" dirty="0" err="1"/>
              <a:t>іншого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r>
              <a:rPr lang="ru-RU" b="1" i="1" dirty="0" err="1">
                <a:solidFill>
                  <a:srgbClr val="002060"/>
                </a:solidFill>
              </a:rPr>
              <a:t>Що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означає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C00000"/>
                </a:solidFill>
              </a:rPr>
              <a:t>неявне</a:t>
            </a:r>
            <a:r>
              <a:rPr lang="ru-RU" b="1" i="1" dirty="0">
                <a:solidFill>
                  <a:srgbClr val="002060"/>
                </a:solidFill>
              </a:rPr>
              <a:t>?</a:t>
            </a:r>
          </a:p>
          <a:p>
            <a:r>
              <a:rPr lang="ru-RU" b="1" dirty="0" err="1"/>
              <a:t>Перетворення</a:t>
            </a:r>
            <a:r>
              <a:rPr lang="ru-RU" b="1" dirty="0"/>
              <a:t> </a:t>
            </a:r>
            <a:r>
              <a:rPr lang="ru-RU" b="1" dirty="0" err="1"/>
              <a:t>здійснює</a:t>
            </a:r>
            <a:r>
              <a:rPr lang="ru-RU" b="1" dirty="0"/>
              <a:t> </a:t>
            </a:r>
            <a:r>
              <a:rPr lang="ru-RU" b="1" dirty="0" err="1"/>
              <a:t>інтерпретатор</a:t>
            </a:r>
            <a:r>
              <a:rPr lang="ru-RU" b="1" dirty="0"/>
              <a:t> </a:t>
            </a:r>
            <a:r>
              <a:rPr lang="en-US" b="1" dirty="0"/>
              <a:t>JavaScript </a:t>
            </a:r>
            <a:r>
              <a:rPr lang="ru-RU" b="1" dirty="0"/>
              <a:t>за </a:t>
            </a:r>
            <a:r>
              <a:rPr lang="ru-RU" b="1" dirty="0" err="1"/>
              <a:t>своїми</a:t>
            </a:r>
            <a:r>
              <a:rPr lang="ru-RU" b="1" dirty="0"/>
              <a:t> алгоритмами.</a:t>
            </a:r>
          </a:p>
          <a:p>
            <a:endParaRPr lang="ru-RU" b="1" dirty="0"/>
          </a:p>
          <a:p>
            <a:r>
              <a:rPr lang="ru-RU" b="1" dirty="0" err="1"/>
              <a:t>Який</a:t>
            </a:r>
            <a:r>
              <a:rPr lang="ru-RU" b="1" dirty="0"/>
              <a:t> тип до </a:t>
            </a:r>
            <a:r>
              <a:rPr lang="ru-RU" b="1" dirty="0" err="1"/>
              <a:t>якого</a:t>
            </a:r>
            <a:r>
              <a:rPr lang="ru-RU" b="1" dirty="0"/>
              <a:t> наводиться?</a:t>
            </a:r>
          </a:p>
          <a:p>
            <a:r>
              <a:rPr lang="ru-RU" b="1" dirty="0" err="1"/>
              <a:t>Це</a:t>
            </a:r>
            <a:r>
              <a:rPr lang="ru-RU" b="1" dirty="0"/>
              <a:t> ми </a:t>
            </a:r>
            <a:r>
              <a:rPr lang="ru-RU" b="1" dirty="0" err="1"/>
              <a:t>якраз</a:t>
            </a:r>
            <a:r>
              <a:rPr lang="ru-RU" b="1" dirty="0"/>
              <a:t> </a:t>
            </a:r>
            <a:r>
              <a:rPr lang="ru-RU" b="1" dirty="0" err="1"/>
              <a:t>вивчатимемо</a:t>
            </a:r>
            <a:r>
              <a:rPr lang="ru-RU" b="1" dirty="0"/>
              <a:t> </a:t>
            </a:r>
            <a:r>
              <a:rPr lang="ru-RU" b="1" dirty="0" err="1"/>
              <a:t>далі</a:t>
            </a:r>
            <a:r>
              <a:rPr lang="ru-RU" b="1" dirty="0"/>
              <a:t>..</a:t>
            </a:r>
            <a:endParaRPr lang="en-US" b="1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80187" y="2996952"/>
            <a:ext cx="8956309" cy="3096344"/>
            <a:chOff x="80187" y="3573016"/>
            <a:chExt cx="8956309" cy="3096344"/>
          </a:xfrm>
        </p:grpSpPr>
        <p:sp>
          <p:nvSpPr>
            <p:cNvPr id="7" name="TextBox 6"/>
            <p:cNvSpPr txBox="1"/>
            <p:nvPr/>
          </p:nvSpPr>
          <p:spPr>
            <a:xfrm>
              <a:off x="107504" y="3573016"/>
              <a:ext cx="8928992" cy="92333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const num = 24;</a:t>
              </a:r>
            </a:p>
            <a:p>
              <a:r>
                <a:rPr lang="en-US" b="1" dirty="0"/>
                <a:t>const </a:t>
              </a:r>
              <a:r>
                <a:rPr lang="en-US" b="1" dirty="0" err="1"/>
                <a:t>st</a:t>
              </a:r>
              <a:r>
                <a:rPr lang="en-US" b="1" dirty="0"/>
                <a:t> = "text";</a:t>
              </a:r>
            </a:p>
            <a:p>
              <a:r>
                <a:rPr lang="en-US" b="1" dirty="0"/>
                <a:t>console.log( </a:t>
              </a:r>
              <a:r>
                <a:rPr lang="en-US" b="1" dirty="0" err="1"/>
                <a:t>num</a:t>
              </a:r>
              <a:r>
                <a:rPr lang="en-US" b="1" dirty="0"/>
                <a:t> + </a:t>
              </a:r>
              <a:r>
                <a:rPr lang="en-US" b="1" dirty="0" err="1"/>
                <a:t>st</a:t>
              </a:r>
              <a:r>
                <a:rPr lang="en-US" b="1" dirty="0"/>
                <a:t> );   </a:t>
              </a:r>
              <a:r>
                <a:rPr lang="en-US" b="1" i="1" dirty="0">
                  <a:solidFill>
                    <a:schemeClr val="bg1">
                      <a:lumMod val="50000"/>
                    </a:schemeClr>
                  </a:solidFill>
                </a:rPr>
                <a:t>// "24text"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80187" y="4941168"/>
              <a:ext cx="8928992" cy="1728192"/>
            </a:xfrm>
            <a:prstGeom prst="rect">
              <a:avLst/>
            </a:prstGeom>
            <a:solidFill>
              <a:srgbClr val="CCFFCC">
                <a:alpha val="17000"/>
              </a:srgbClr>
            </a:solidFill>
            <a:ln w="127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b="1" dirty="0"/>
                <a:t>Як </a:t>
              </a:r>
              <a:r>
                <a:rPr lang="ru-RU" b="1" dirty="0" err="1"/>
                <a:t>діяв</a:t>
              </a:r>
              <a:r>
                <a:rPr lang="ru-RU" b="1" dirty="0"/>
                <a:t> </a:t>
              </a:r>
              <a:r>
                <a:rPr lang="en-US" b="1" dirty="0"/>
                <a:t>Java Script </a:t>
              </a:r>
              <a:r>
                <a:rPr lang="ru-RU" b="1" dirty="0"/>
                <a:t>у </a:t>
              </a:r>
              <a:r>
                <a:rPr lang="ru-RU" b="1" dirty="0" err="1"/>
                <a:t>цьому</a:t>
              </a:r>
              <a:r>
                <a:rPr lang="ru-RU" b="1" dirty="0"/>
                <a:t> </a:t>
              </a:r>
              <a:r>
                <a:rPr lang="ru-RU" b="1" dirty="0" err="1"/>
                <a:t>випадку</a:t>
              </a:r>
              <a:endParaRPr lang="ru-RU" b="1" dirty="0"/>
            </a:p>
            <a:p>
              <a:r>
                <a:rPr lang="ru-RU" b="1" dirty="0"/>
                <a:t>- </a:t>
              </a:r>
              <a:r>
                <a:rPr lang="ru-RU" b="1" dirty="0" err="1"/>
                <a:t>Інтерпретатор</a:t>
              </a:r>
              <a:r>
                <a:rPr lang="ru-RU" b="1" dirty="0"/>
                <a:t> </a:t>
              </a:r>
              <a:r>
                <a:rPr lang="ru-RU" b="1" dirty="0" err="1"/>
                <a:t>проаналізував</a:t>
              </a:r>
              <a:r>
                <a:rPr lang="ru-RU" b="1" dirty="0"/>
                <a:t> </a:t>
              </a:r>
              <a:r>
                <a:rPr lang="ru-RU" b="1" dirty="0" err="1"/>
                <a:t>змінні</a:t>
              </a:r>
              <a:r>
                <a:rPr lang="ru-RU" b="1" dirty="0"/>
                <a:t>, </a:t>
              </a:r>
              <a:r>
                <a:rPr lang="ru-RU" b="1" dirty="0" err="1"/>
                <a:t>виявив</a:t>
              </a:r>
              <a:r>
                <a:rPr lang="ru-RU" b="1" dirty="0"/>
                <a:t> </a:t>
              </a:r>
              <a:r>
                <a:rPr lang="ru-RU" b="1" dirty="0" err="1"/>
                <a:t>що</a:t>
              </a:r>
              <a:endParaRPr lang="ru-RU" b="1" dirty="0"/>
            </a:p>
            <a:p>
              <a:r>
                <a:rPr lang="ru-RU" b="1" dirty="0"/>
                <a:t>  </a:t>
              </a:r>
              <a:r>
                <a:rPr lang="ru-RU" b="1" dirty="0" err="1"/>
                <a:t>складаються</a:t>
              </a:r>
              <a:r>
                <a:rPr lang="ru-RU" b="1" dirty="0"/>
                <a:t> </a:t>
              </a:r>
              <a:r>
                <a:rPr lang="ru-RU" b="1" dirty="0" err="1"/>
                <a:t>змінні</a:t>
              </a:r>
              <a:r>
                <a:rPr lang="ru-RU" b="1" dirty="0"/>
                <a:t> типу </a:t>
              </a:r>
              <a:r>
                <a:rPr lang="en-US" b="1" dirty="0">
                  <a:solidFill>
                    <a:srgbClr val="C00000"/>
                  </a:solidFill>
                </a:rPr>
                <a:t>string</a:t>
              </a:r>
              <a:r>
                <a:rPr lang="en-US" b="1" dirty="0"/>
                <a:t> </a:t>
              </a:r>
              <a:r>
                <a:rPr lang="ru-RU" b="1" dirty="0"/>
                <a:t>і типу </a:t>
              </a:r>
              <a:r>
                <a:rPr lang="en-US" b="1" dirty="0"/>
                <a:t>number, </a:t>
              </a:r>
              <a:r>
                <a:rPr lang="ru-RU" b="1" dirty="0"/>
                <a:t>та</a:t>
              </a:r>
            </a:p>
            <a:p>
              <a:r>
                <a:rPr lang="ru-RU" b="1" dirty="0"/>
                <a:t>  неявно </a:t>
              </a:r>
              <a:r>
                <a:rPr lang="ru-RU" b="1" dirty="0" err="1"/>
                <a:t>переклав</a:t>
              </a:r>
              <a:r>
                <a:rPr lang="ru-RU" b="1" dirty="0"/>
                <a:t> </a:t>
              </a:r>
              <a:r>
                <a:rPr lang="ru-RU" b="1" dirty="0" err="1"/>
                <a:t>змінну</a:t>
              </a:r>
              <a:r>
                <a:rPr lang="ru-RU" b="1" dirty="0"/>
                <a:t> тип </a:t>
              </a:r>
              <a:r>
                <a:rPr lang="en-US" b="1" dirty="0"/>
                <a:t>number </a:t>
              </a:r>
              <a:r>
                <a:rPr lang="ru-RU" b="1" dirty="0"/>
                <a:t>на тип </a:t>
              </a:r>
              <a:r>
                <a:rPr lang="en-US" b="1" dirty="0"/>
                <a:t>string</a:t>
              </a:r>
            </a:p>
            <a:p>
              <a:r>
                <a:rPr lang="en-US" b="1" dirty="0"/>
                <a:t>  </a:t>
              </a:r>
              <a:r>
                <a:rPr lang="ru-RU" b="1" dirty="0" err="1"/>
                <a:t>використовуючи</a:t>
              </a:r>
              <a:r>
                <a:rPr lang="ru-RU" b="1" dirty="0"/>
                <a:t> </a:t>
              </a:r>
              <a:r>
                <a:rPr lang="ru-RU" b="1" dirty="0" err="1"/>
                <a:t>функцію</a:t>
              </a:r>
              <a:r>
                <a:rPr lang="ru-RU" b="1" dirty="0"/>
                <a:t> </a:t>
              </a:r>
              <a:r>
                <a:rPr lang="en-US" b="1" dirty="0">
                  <a:solidFill>
                    <a:srgbClr val="C00000"/>
                  </a:solidFill>
                </a:rPr>
                <a:t>String</a:t>
              </a:r>
              <a:r>
                <a:rPr lang="en-US" b="1" dirty="0"/>
                <a:t>() – </a:t>
              </a:r>
              <a:r>
                <a:rPr lang="ru-RU" b="1" dirty="0"/>
                <a:t>дивись </a:t>
              </a:r>
              <a:r>
                <a:rPr lang="ru-RU" b="1" dirty="0" err="1"/>
                <a:t>минуле</a:t>
              </a:r>
              <a:r>
                <a:rPr lang="ru-RU" b="1" dirty="0"/>
                <a:t> </a:t>
              </a:r>
              <a:r>
                <a:rPr lang="ru-RU" b="1" dirty="0" err="1"/>
                <a:t>заняття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2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37801" y="60824"/>
            <a:ext cx="3096344" cy="286903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Унарні</a:t>
            </a:r>
            <a:r>
              <a:rPr lang="ru-RU" b="1" dirty="0"/>
              <a:t> </a:t>
            </a:r>
            <a:r>
              <a:rPr lang="ru-RU" b="1" dirty="0" err="1"/>
              <a:t>оператори</a:t>
            </a:r>
            <a:endParaRPr lang="ru-RU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33517"/>
              </p:ext>
            </p:extLst>
          </p:nvPr>
        </p:nvGraphicFramePr>
        <p:xfrm>
          <a:off x="279467" y="548680"/>
          <a:ext cx="8613013" cy="1828800"/>
        </p:xfrm>
        <a:graphic>
          <a:graphicData uri="http://schemas.openxmlformats.org/drawingml/2006/table">
            <a:tbl>
              <a:tblPr firstRow="1" bandRow="1">
                <a:solidFill>
                  <a:srgbClr val="ABDFEB"/>
                </a:solidFill>
                <a:tableStyleId>{5C22544A-7EE6-4342-B048-85BDC9FD1C3A}</a:tableStyleId>
              </a:tblPr>
              <a:tblGrid>
                <a:gridCol w="249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increment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600" b="0" dirty="0" err="1">
                          <a:solidFill>
                            <a:schemeClr val="tx1"/>
                          </a:solidFill>
                        </a:rPr>
                        <a:t>Спочатку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</a:rPr>
                        <a:t>виробляється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</a:rPr>
                        <a:t>якась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</a:rPr>
                        <a:t>дія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 над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</a:rPr>
                        <a:t>змінною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, а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</a:rPr>
                        <a:t>потім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</a:rPr>
                        <a:t>змінна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</a:rPr>
                        <a:t>збільшується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</a:rPr>
                        <a:t>зменшується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) на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</a:rPr>
                        <a:t>одиницю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decrement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x--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increment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++x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Спочатку</a:t>
                      </a:r>
                      <a:r>
                        <a:rPr kumimoji="0" lang="ru-RU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змінна</a:t>
                      </a:r>
                      <a:r>
                        <a:rPr kumimoji="0" lang="ru-RU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збільшується</a:t>
                      </a:r>
                      <a:r>
                        <a:rPr kumimoji="0" lang="ru-RU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ru-RU" sz="16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зменшується</a:t>
                      </a:r>
                      <a:r>
                        <a:rPr kumimoji="0" lang="ru-RU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на </a:t>
                      </a:r>
                      <a:r>
                        <a:rPr kumimoji="0" lang="ru-RU" sz="16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одиницю</a:t>
                      </a:r>
                      <a:r>
                        <a:rPr kumimoji="0" lang="ru-RU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а </a:t>
                      </a:r>
                      <a:r>
                        <a:rPr kumimoji="0" lang="ru-RU" sz="16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вже</a:t>
                      </a:r>
                      <a:r>
                        <a:rPr kumimoji="0" lang="ru-RU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потім</a:t>
                      </a:r>
                      <a:r>
                        <a:rPr kumimoji="0" lang="ru-RU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провадиться</a:t>
                      </a:r>
                      <a:r>
                        <a:rPr kumimoji="0" lang="ru-RU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дія</a:t>
                      </a:r>
                      <a:r>
                        <a:rPr kumimoji="0" lang="ru-RU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над нею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decrement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--x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51520" y="3429000"/>
            <a:ext cx="8568952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d1 = 24;</a:t>
            </a:r>
            <a:endParaRPr lang="ru-RU" b="1" dirty="0"/>
          </a:p>
          <a:p>
            <a:endParaRPr lang="ru-RU" b="1" dirty="0"/>
          </a:p>
          <a:p>
            <a:r>
              <a:rPr lang="en-US" b="1" dirty="0"/>
              <a:t>console.log(d1++);  </a:t>
            </a:r>
            <a:r>
              <a:rPr lang="en-US" dirty="0"/>
              <a:t>// </a:t>
            </a:r>
            <a:r>
              <a:rPr lang="ru-RU" dirty="0"/>
              <a:t>буде 24</a:t>
            </a:r>
          </a:p>
          <a:p>
            <a:r>
              <a:rPr lang="en-US" b="1" dirty="0"/>
              <a:t>console.log(d1);</a:t>
            </a:r>
            <a:r>
              <a:rPr lang="ru-RU" b="1" dirty="0"/>
              <a:t> </a:t>
            </a:r>
            <a:r>
              <a:rPr lang="en-US" dirty="0"/>
              <a:t>// </a:t>
            </a:r>
            <a:r>
              <a:rPr lang="ru-RU" dirty="0"/>
              <a:t>буде 25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console.log(</a:t>
            </a:r>
            <a:r>
              <a:rPr lang="ru-RU" b="1" dirty="0"/>
              <a:t>++</a:t>
            </a:r>
            <a:r>
              <a:rPr lang="en-US" b="1" dirty="0"/>
              <a:t>d1);  </a:t>
            </a:r>
            <a:r>
              <a:rPr lang="en-US" dirty="0"/>
              <a:t>// </a:t>
            </a:r>
            <a:r>
              <a:rPr lang="ru-RU" dirty="0"/>
              <a:t>буде 25</a:t>
            </a:r>
          </a:p>
          <a:p>
            <a:r>
              <a:rPr lang="en-US" b="1" dirty="0"/>
              <a:t>console.log(d1);</a:t>
            </a:r>
            <a:r>
              <a:rPr lang="ru-RU" b="1" dirty="0"/>
              <a:t> </a:t>
            </a:r>
            <a:r>
              <a:rPr lang="en-US" dirty="0"/>
              <a:t>// </a:t>
            </a:r>
            <a:r>
              <a:rPr lang="ru-RU" dirty="0"/>
              <a:t>буде 25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020272" y="53109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unary.html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3725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96406"/>
              </p:ext>
            </p:extLst>
          </p:nvPr>
        </p:nvGraphicFramePr>
        <p:xfrm>
          <a:off x="107504" y="692696"/>
          <a:ext cx="8928992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Тип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данних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Результат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приведення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 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ru-RU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ru-RU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Перетворення</a:t>
                      </a:r>
                      <a:r>
                        <a:rPr kumimoji="0" lang="ru-RU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відбувається</a:t>
                      </a:r>
                      <a:r>
                        <a:rPr kumimoji="0" lang="ru-RU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за правилами </a:t>
                      </a:r>
                      <a:r>
                        <a:rPr kumimoji="0" lang="ru-RU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функції</a:t>
                      </a:r>
                      <a:r>
                        <a:rPr kumimoji="0" lang="ru-RU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kumimoji="0"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ru-RU" sz="1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kumimoji="0" lang="uk-UA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"123" -&gt; 123,  "123a" -&gt; </a:t>
                      </a:r>
                      <a:r>
                        <a:rPr kumimoji="0" lang="en-US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  "" -&gt; 0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Boolean 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true </a:t>
                      </a:r>
                      <a:r>
                        <a:rPr lang="en-US" sz="1600" b="1" baseline="0" dirty="0"/>
                        <a:t>-&gt;  </a:t>
                      </a:r>
                      <a:r>
                        <a:rPr lang="en-US" sz="1600" b="1" baseline="0" dirty="0">
                          <a:solidFill>
                            <a:srgbClr val="002060"/>
                          </a:solidFill>
                        </a:rPr>
                        <a:t>1,  </a:t>
                      </a:r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false</a:t>
                      </a:r>
                      <a:r>
                        <a:rPr lang="ru-RU" sz="1600" b="1" dirty="0"/>
                        <a:t> </a:t>
                      </a:r>
                      <a:r>
                        <a:rPr lang="en-US" sz="1600" b="1" dirty="0"/>
                        <a:t>-&gt; </a:t>
                      </a:r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 0</a:t>
                      </a:r>
                      <a:endParaRPr lang="ru-RU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null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null -&gt; 0</a:t>
                      </a:r>
                      <a:endParaRPr lang="ru-RU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undefined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2060"/>
                          </a:solidFill>
                        </a:rPr>
                        <a:t>NaN</a:t>
                      </a:r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++   -&gt; </a:t>
                      </a:r>
                      <a:r>
                        <a:rPr lang="en-US" sz="1600" b="1" dirty="0" err="1">
                          <a:solidFill>
                            <a:srgbClr val="002060"/>
                          </a:solidFill>
                        </a:rPr>
                        <a:t>NaN</a:t>
                      </a:r>
                      <a:endParaRPr lang="ru-RU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35696" y="44624"/>
            <a:ext cx="6264696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err="1"/>
              <a:t>Перетворення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унарних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7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31840" y="33401"/>
            <a:ext cx="2808312" cy="358911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solidFill>
                  <a:schemeClr val="tx1"/>
                </a:solidFill>
              </a:rPr>
              <a:t>Бінарні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оператори</a:t>
            </a:r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8822"/>
              </p:ext>
            </p:extLst>
          </p:nvPr>
        </p:nvGraphicFramePr>
        <p:xfrm>
          <a:off x="132184" y="450344"/>
          <a:ext cx="883230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Бінарні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оператори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Приклади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/>
                        <a:t>+=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ru-RU" b="1" dirty="0" err="1">
                          <a:solidFill>
                            <a:srgbClr val="0070C0"/>
                          </a:solidFill>
                        </a:rPr>
                        <a:t>ложение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+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ru-RU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+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   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 X</a:t>
                      </a:r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=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Y   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Вычитание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 –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ru-RU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 Y    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ru-RU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ru-RU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ru-RU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*=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Умножение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* Y</a:t>
                      </a:r>
                      <a:endParaRPr lang="ru-RU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    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ru-RU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ru-RU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/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/=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Деление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/ Y</a:t>
                      </a:r>
                      <a:endParaRPr lang="ru-RU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    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ru-RU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ru-RU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ru-RU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%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%=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остаток</a:t>
                      </a:r>
                      <a:r>
                        <a:rPr lang="ru-RU" b="1" baseline="0" dirty="0">
                          <a:solidFill>
                            <a:srgbClr val="0070C0"/>
                          </a:solidFill>
                        </a:rPr>
                        <a:t> от 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деления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%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ru-RU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%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    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ru-RU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%=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ru-RU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40" y="3212976"/>
            <a:ext cx="8860148" cy="12618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Для </a:t>
            </a:r>
            <a:r>
              <a:rPr lang="ru-RU" b="1" dirty="0" err="1"/>
              <a:t>операцій</a:t>
            </a:r>
            <a:r>
              <a:rPr lang="ru-RU" b="1" dirty="0"/>
              <a:t> </a:t>
            </a:r>
            <a:r>
              <a:rPr lang="en-US" b="1" dirty="0"/>
              <a:t>  </a:t>
            </a:r>
            <a:r>
              <a:rPr lang="ru-RU" sz="2000" b="1" dirty="0">
                <a:solidFill>
                  <a:srgbClr val="FF0000"/>
                </a:solidFill>
              </a:rPr>
              <a:t>*  </a:t>
            </a:r>
            <a:r>
              <a:rPr lang="en-US" sz="2000" b="1" dirty="0">
                <a:solidFill>
                  <a:srgbClr val="FF0000"/>
                </a:solidFill>
              </a:rPr>
              <a:t>/ - %</a:t>
            </a:r>
            <a:r>
              <a:rPr lang="ru-RU" sz="2000" b="1" dirty="0">
                <a:solidFill>
                  <a:srgbClr val="FF0000"/>
                </a:solidFill>
              </a:rPr>
              <a:t>  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ru-RU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Якщо</a:t>
            </a:r>
            <a:r>
              <a:rPr lang="ru-RU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будь-</a:t>
            </a:r>
            <a:r>
              <a:rPr lang="ru-RU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який</a:t>
            </a:r>
            <a:r>
              <a:rPr lang="ru-RU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з </a:t>
            </a:r>
            <a:r>
              <a:rPr lang="ru-RU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операндів</a:t>
            </a:r>
            <a:r>
              <a:rPr lang="ru-RU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не </a:t>
            </a:r>
            <a:r>
              <a:rPr lang="uk-UA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є типом </a:t>
            </a:r>
            <a:r>
              <a:rPr lang="en-US" sz="18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</a:t>
            </a:r>
            <a:r>
              <a:rPr lang="ru-RU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то </a:t>
            </a:r>
            <a:r>
              <a:rPr lang="ru-RU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інтерпретатор</a:t>
            </a:r>
            <a:r>
              <a:rPr lang="ru-RU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робить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його</a:t>
            </a:r>
            <a:r>
              <a:rPr lang="ru-RU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неявне</a:t>
            </a:r>
            <a:r>
              <a:rPr lang="ru-RU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приведення</a:t>
            </a:r>
            <a:r>
              <a:rPr lang="ru-RU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до числа </a:t>
            </a:r>
            <a:r>
              <a:rPr lang="ru-RU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за правилами </a:t>
            </a:r>
            <a:r>
              <a:rPr lang="ru-RU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функції</a:t>
            </a:r>
            <a:r>
              <a:rPr lang="ru-RU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</a:t>
            </a:r>
            <a:r>
              <a:rPr lang="ru-RU" sz="18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UA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731" y="4653136"/>
            <a:ext cx="8868537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Для </a:t>
            </a:r>
            <a:r>
              <a:rPr lang="ru-RU" b="1" dirty="0" err="1"/>
              <a:t>операції</a:t>
            </a:r>
            <a:r>
              <a:rPr lang="ru-RU" b="1" dirty="0"/>
              <a:t> 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якщо</a:t>
            </a:r>
            <a:r>
              <a:rPr lang="ru-RU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uk-UA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серед операндів не має </a:t>
            </a:r>
            <a:r>
              <a:rPr lang="ru-RU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операнда з </a:t>
            </a:r>
            <a:r>
              <a:rPr lang="uk-UA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типом </a:t>
            </a:r>
            <a:r>
              <a:rPr lang="en-US" sz="18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uk-UA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то вони приводяться до типу </a:t>
            </a:r>
            <a:r>
              <a:rPr lang="en-US" sz="18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uk-UA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за правилом </a:t>
            </a:r>
            <a:r>
              <a:rPr lang="en-US" sz="18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</a:t>
            </a:r>
            <a:r>
              <a:rPr lang="ru-RU" sz="18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UA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якщо</a:t>
            </a:r>
            <a:r>
              <a:rPr lang="ru-RU" b="1" dirty="0"/>
              <a:t> </a:t>
            </a:r>
            <a:r>
              <a:rPr lang="ru-RU" b="1" dirty="0" err="1"/>
              <a:t>обидва</a:t>
            </a:r>
            <a:r>
              <a:rPr lang="ru-RU" b="1" dirty="0"/>
              <a:t> </a:t>
            </a:r>
            <a:r>
              <a:rPr lang="ru-RU" b="1" dirty="0" err="1"/>
              <a:t>операнди</a:t>
            </a:r>
            <a:r>
              <a:rPr lang="ru-RU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ru-RU" b="1" dirty="0"/>
              <a:t> – проводиться </a:t>
            </a:r>
            <a:r>
              <a:rPr lang="ru-RU" b="1" dirty="0" err="1"/>
              <a:t>їх</a:t>
            </a:r>
            <a:r>
              <a:rPr lang="ru-RU" b="1" dirty="0"/>
              <a:t> </a:t>
            </a:r>
            <a:r>
              <a:rPr lang="ru-RU" b="1" dirty="0" err="1"/>
              <a:t>конкатенація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якщо</a:t>
            </a:r>
            <a:r>
              <a:rPr lang="ru-RU" b="1" dirty="0"/>
              <a:t> один з операнда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ru-RU" b="1" dirty="0"/>
              <a:t>, то </a:t>
            </a:r>
            <a:r>
              <a:rPr lang="ru-RU" b="1" dirty="0" err="1"/>
              <a:t>другий</a:t>
            </a:r>
            <a:r>
              <a:rPr lang="ru-RU" b="1" dirty="0"/>
              <a:t> приводиться до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ru-RU" b="1" dirty="0"/>
              <a:t> </a:t>
            </a:r>
            <a:r>
              <a:rPr lang="ru-RU" b="1" dirty="0" err="1"/>
              <a:t>використовуючи</a:t>
            </a:r>
            <a:r>
              <a:rPr lang="ru-RU" b="1" dirty="0"/>
              <a:t> правила </a:t>
            </a:r>
            <a:r>
              <a:rPr lang="ru-RU" b="1" dirty="0" err="1"/>
              <a:t>функції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C00000"/>
                </a:solidFill>
              </a:rPr>
              <a:t>String</a:t>
            </a:r>
            <a:r>
              <a:rPr lang="ru-RU" b="1" dirty="0">
                <a:solidFill>
                  <a:srgbClr val="C00000"/>
                </a:solidFill>
              </a:rPr>
              <a:t>()</a:t>
            </a:r>
            <a:r>
              <a:rPr lang="ru-RU" b="1" dirty="0"/>
              <a:t>, а </a:t>
            </a:r>
            <a:r>
              <a:rPr lang="ru-RU" b="1" dirty="0" err="1"/>
              <a:t>потім</a:t>
            </a:r>
            <a:r>
              <a:rPr lang="ru-RU" b="1" dirty="0"/>
              <a:t> проводиться </a:t>
            </a:r>
            <a:r>
              <a:rPr lang="ru-RU" b="1" dirty="0" err="1"/>
              <a:t>їх</a:t>
            </a:r>
            <a:r>
              <a:rPr lang="ru-RU" b="1" dirty="0"/>
              <a:t> </a:t>
            </a:r>
            <a:r>
              <a:rPr lang="ru-RU" b="1" dirty="0" err="1"/>
              <a:t>конкатенація</a:t>
            </a:r>
            <a:r>
              <a:rPr lang="ru-RU" b="1" dirty="0"/>
              <a:t>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CC48B1-3A16-462F-84C0-FD608D6D79EC}"/>
              </a:ext>
            </a:extLst>
          </p:cNvPr>
          <p:cNvSpPr/>
          <p:nvPr/>
        </p:nvSpPr>
        <p:spPr>
          <a:xfrm>
            <a:off x="7020272" y="53109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binary.html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5469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35796" y="176737"/>
            <a:ext cx="3672408" cy="432048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Умовний</a:t>
            </a:r>
            <a:r>
              <a:rPr lang="ru-RU" b="1" dirty="0"/>
              <a:t> оператор </a:t>
            </a:r>
            <a:r>
              <a:rPr lang="en-US" b="1" dirty="0"/>
              <a:t>if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8463" y="908720"/>
            <a:ext cx="7992888" cy="15841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2"/>
                </a:solidFill>
              </a:rPr>
              <a:t>if</a:t>
            </a:r>
            <a:r>
              <a:rPr lang="en-US" b="1" dirty="0">
                <a:solidFill>
                  <a:srgbClr val="C00000"/>
                </a:solidFill>
              </a:rPr>
              <a:t>( </a:t>
            </a:r>
            <a:r>
              <a:rPr lang="ru-RU" b="1" dirty="0" err="1">
                <a:solidFill>
                  <a:srgbClr val="C00000"/>
                </a:solidFill>
              </a:rPr>
              <a:t>умова</a:t>
            </a:r>
            <a:r>
              <a:rPr lang="en-US" b="1" dirty="0">
                <a:solidFill>
                  <a:srgbClr val="C00000"/>
                </a:solidFill>
              </a:rPr>
              <a:t> )</a:t>
            </a:r>
            <a:r>
              <a:rPr lang="en-US" b="1" dirty="0">
                <a:solidFill>
                  <a:schemeClr val="accent2"/>
                </a:solidFill>
              </a:rPr>
              <a:t>{</a:t>
            </a:r>
          </a:p>
          <a:p>
            <a:r>
              <a:rPr lang="en-US" sz="1600" b="1" dirty="0"/>
              <a:t>   /* </a:t>
            </a:r>
            <a:r>
              <a:rPr lang="ru-RU" sz="1600" b="1" dirty="0"/>
              <a:t>код </a:t>
            </a:r>
            <a:r>
              <a:rPr lang="ru-RU" sz="1600" b="1" dirty="0" err="1"/>
              <a:t>який</a:t>
            </a:r>
            <a:r>
              <a:rPr lang="ru-RU" sz="1600" b="1" dirty="0"/>
              <a:t> буде </a:t>
            </a:r>
            <a:r>
              <a:rPr lang="ru-RU" sz="1600" b="1" dirty="0" err="1"/>
              <a:t>виконуватись</a:t>
            </a:r>
            <a:r>
              <a:rPr lang="ru-RU" sz="1600" b="1" dirty="0"/>
              <a:t> </a:t>
            </a:r>
            <a:r>
              <a:rPr lang="ru-RU" sz="1600" b="1" dirty="0" err="1"/>
              <a:t>якщо</a:t>
            </a:r>
            <a:r>
              <a:rPr lang="ru-RU" sz="1600" b="1" dirty="0"/>
              <a:t> </a:t>
            </a:r>
            <a:r>
              <a:rPr lang="ru-RU" sz="1600" b="1" dirty="0" err="1"/>
              <a:t>умова</a:t>
            </a:r>
            <a:r>
              <a:rPr lang="ru-RU" sz="1600" b="1" dirty="0"/>
              <a:t> </a:t>
            </a:r>
            <a:r>
              <a:rPr lang="ru-RU" sz="1600" b="1" dirty="0" err="1">
                <a:solidFill>
                  <a:srgbClr val="C00000"/>
                </a:solidFill>
              </a:rPr>
              <a:t>true</a:t>
            </a:r>
            <a:r>
              <a:rPr lang="ru-RU" sz="1600" b="1" dirty="0"/>
              <a:t> </a:t>
            </a:r>
            <a:r>
              <a:rPr lang="en-US" sz="1600" b="1" dirty="0"/>
              <a:t>*/</a:t>
            </a:r>
          </a:p>
          <a:p>
            <a:r>
              <a:rPr lang="en-US" b="1" dirty="0">
                <a:solidFill>
                  <a:schemeClr val="accent2"/>
                </a:solidFill>
              </a:rPr>
              <a:t>} else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sz="1800" b="1" dirty="0"/>
              <a:t>/* </a:t>
            </a:r>
            <a:r>
              <a:rPr lang="ru-RU" sz="1800" b="1" dirty="0"/>
              <a:t>код </a:t>
            </a:r>
            <a:r>
              <a:rPr lang="ru-RU" sz="1800" b="1" dirty="0" err="1"/>
              <a:t>який</a:t>
            </a:r>
            <a:r>
              <a:rPr lang="ru-RU" sz="1800" b="1" dirty="0"/>
              <a:t> буде </a:t>
            </a:r>
            <a:r>
              <a:rPr lang="ru-RU" sz="1800" b="1" dirty="0" err="1"/>
              <a:t>виконуватись</a:t>
            </a:r>
            <a:r>
              <a:rPr lang="ru-RU" sz="1800" b="1" dirty="0"/>
              <a:t> </a:t>
            </a:r>
            <a:r>
              <a:rPr lang="ru-RU" sz="1800" b="1" dirty="0" err="1"/>
              <a:t>якщо</a:t>
            </a:r>
            <a:r>
              <a:rPr lang="ru-RU" sz="1800" b="1" dirty="0"/>
              <a:t> </a:t>
            </a:r>
            <a:r>
              <a:rPr lang="ru-RU" sz="1800" b="1" dirty="0" err="1"/>
              <a:t>умова</a:t>
            </a:r>
            <a:r>
              <a:rPr lang="ru-RU" sz="1800" b="1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false</a:t>
            </a:r>
            <a:r>
              <a:rPr lang="ru-RU" sz="1800" b="1" dirty="0"/>
              <a:t> </a:t>
            </a:r>
            <a:r>
              <a:rPr lang="en-US" sz="1800" b="1" dirty="0"/>
              <a:t>*/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}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092767"/>
            <a:ext cx="8640960" cy="1754326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ru-RU" dirty="0" err="1">
                <a:solidFill>
                  <a:srgbClr val="C00000"/>
                </a:solidFill>
              </a:rPr>
              <a:t>Умовою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може</a:t>
            </a:r>
            <a:r>
              <a:rPr lang="ru-RU" dirty="0">
                <a:solidFill>
                  <a:srgbClr val="C00000"/>
                </a:solidFill>
              </a:rPr>
              <a:t> бути</a:t>
            </a:r>
            <a:endParaRPr lang="ru-RU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solidFill>
                  <a:schemeClr val="tx1"/>
                </a:solidFill>
              </a:rPr>
              <a:t>змінна</a:t>
            </a:r>
            <a:endParaRPr lang="ru-RU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результат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методу (</a:t>
            </a:r>
            <a:r>
              <a:rPr lang="ru-RU" dirty="0" err="1">
                <a:solidFill>
                  <a:schemeClr val="tx1"/>
                </a:solidFill>
              </a:rPr>
              <a:t>функції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результат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порівняння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двох</a:t>
            </a:r>
            <a:r>
              <a:rPr lang="ru-RU" dirty="0">
                <a:solidFill>
                  <a:schemeClr val="tx1"/>
                </a:solidFill>
              </a:rPr>
              <a:t> чисел)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!!!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</a:t>
            </a:r>
            <a:r>
              <a:rPr lang="ru-RU" dirty="0">
                <a:solidFill>
                  <a:schemeClr val="tx1"/>
                </a:solidFill>
              </a:rPr>
              <a:t> три </a:t>
            </a:r>
            <a:r>
              <a:rPr lang="ru-RU" dirty="0" err="1">
                <a:solidFill>
                  <a:schemeClr val="tx1"/>
                </a:solidFill>
              </a:rPr>
              <a:t>випадки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мають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приведені</a:t>
            </a:r>
            <a:r>
              <a:rPr lang="ru-RU" dirty="0">
                <a:solidFill>
                  <a:schemeClr val="tx1"/>
                </a:solidFill>
              </a:rPr>
              <a:t> до типу </a:t>
            </a:r>
            <a:r>
              <a:rPr lang="ru-RU" dirty="0" err="1">
                <a:solidFill>
                  <a:schemeClr val="tx1"/>
                </a:solidFill>
              </a:rPr>
              <a:t>boolean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9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120019"/>
            <a:ext cx="3096344" cy="432048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Операції</a:t>
            </a:r>
            <a:r>
              <a:rPr lang="ru-RU" b="1" dirty="0"/>
              <a:t> </a:t>
            </a:r>
            <a:r>
              <a:rPr lang="ru-RU" b="1" dirty="0" err="1"/>
              <a:t>порівняння</a:t>
            </a:r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396005"/>
              </p:ext>
            </p:extLst>
          </p:nvPr>
        </p:nvGraphicFramePr>
        <p:xfrm>
          <a:off x="107504" y="1341864"/>
          <a:ext cx="892899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Оператор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Назва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Приклад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rgbClr val="002060"/>
                          </a:solidFill>
                        </a:rPr>
                        <a:t>дорівнює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 == 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абсолютно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rgbClr val="002060"/>
                          </a:solidFill>
                        </a:rPr>
                        <a:t>дорівнює</a:t>
                      </a:r>
                      <a:endParaRPr lang="ru-RU" b="1" baseline="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="1" dirty="0" err="1">
                          <a:solidFill>
                            <a:srgbClr val="002060"/>
                          </a:solidFill>
                        </a:rPr>
                        <a:t>дорівнює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 по типу та по </a:t>
                      </a:r>
                      <a:r>
                        <a:rPr lang="ru-RU" b="1" baseline="0" dirty="0" err="1">
                          <a:solidFill>
                            <a:srgbClr val="002060"/>
                          </a:solidFill>
                        </a:rPr>
                        <a:t>значеннню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===</a:t>
                      </a:r>
                      <a:r>
                        <a:rPr lang="uk-UA" b="1" dirty="0"/>
                        <a:t> </a:t>
                      </a:r>
                      <a:r>
                        <a:rPr lang="en-US" b="1" dirty="0"/>
                        <a:t>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не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rgbClr val="002060"/>
                          </a:solidFill>
                        </a:rPr>
                        <a:t>дорівнює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</a:t>
                      </a:r>
                      <a:r>
                        <a:rPr lang="ru-RU" b="1" dirty="0"/>
                        <a:t>!</a:t>
                      </a:r>
                      <a:r>
                        <a:rPr lang="en-US" b="1" dirty="0"/>
                        <a:t>= 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rgbClr val="002060"/>
                          </a:solidFill>
                        </a:rPr>
                        <a:t>більше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&gt;</a:t>
                      </a:r>
                      <a:r>
                        <a:rPr lang="ru-RU" b="1" dirty="0"/>
                        <a:t> </a:t>
                      </a:r>
                      <a:r>
                        <a:rPr lang="en-US" b="1" dirty="0"/>
                        <a:t>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rgbClr val="002060"/>
                          </a:solidFill>
                        </a:rPr>
                        <a:t>більше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="1" baseline="0" dirty="0" err="1">
                          <a:solidFill>
                            <a:srgbClr val="002060"/>
                          </a:solidFill>
                        </a:rPr>
                        <a:t>або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rgbClr val="002060"/>
                          </a:solidFill>
                        </a:rPr>
                        <a:t>дорівнює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&gt;</a:t>
                      </a:r>
                      <a:r>
                        <a:rPr lang="uk-UA" b="1" dirty="0"/>
                        <a:t>=</a:t>
                      </a:r>
                      <a:r>
                        <a:rPr lang="ru-RU" b="1" dirty="0"/>
                        <a:t> </a:t>
                      </a:r>
                      <a:r>
                        <a:rPr lang="en-US" b="1" dirty="0"/>
                        <a:t>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Меньше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 &lt;</a:t>
                      </a:r>
                      <a:r>
                        <a:rPr lang="ru-RU" b="1" dirty="0"/>
                        <a:t> </a:t>
                      </a:r>
                      <a:r>
                        <a:rPr lang="en-US" b="1" dirty="0"/>
                        <a:t>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меньше </a:t>
                      </a:r>
                      <a:r>
                        <a:rPr lang="ru-RU" b="1" dirty="0" err="1">
                          <a:solidFill>
                            <a:srgbClr val="002060"/>
                          </a:solidFill>
                        </a:rPr>
                        <a:t>або</a:t>
                      </a:r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rgbClr val="002060"/>
                          </a:solidFill>
                        </a:rPr>
                        <a:t>дорівнює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 &lt;=</a:t>
                      </a:r>
                      <a:r>
                        <a:rPr lang="ru-RU" b="1" dirty="0"/>
                        <a:t> </a:t>
                      </a:r>
                      <a:r>
                        <a:rPr lang="en-US" b="1" dirty="0"/>
                        <a:t>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444208" y="85727"/>
            <a:ext cx="25202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logic.html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4658" y="692696"/>
            <a:ext cx="88298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002060"/>
                </a:solidFill>
              </a:rPr>
              <a:t>Операції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порівняння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провертають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chemeClr val="accent2"/>
                </a:solidFill>
              </a:rPr>
              <a:t>true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uk-UA" b="1" dirty="0">
                <a:solidFill>
                  <a:schemeClr val="accent2"/>
                </a:solidFill>
              </a:rPr>
              <a:t>або</a:t>
            </a:r>
            <a:r>
              <a:rPr lang="ru-RU" b="1" dirty="0">
                <a:solidFill>
                  <a:schemeClr val="accent2"/>
                </a:solidFill>
              </a:rPr>
              <a:t> </a:t>
            </a:r>
            <a:r>
              <a:rPr lang="ru-RU" b="1" dirty="0" err="1">
                <a:solidFill>
                  <a:schemeClr val="accent2"/>
                </a:solidFill>
              </a:rPr>
              <a:t>false</a:t>
            </a:r>
            <a:r>
              <a:rPr lang="ru-RU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171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4436</TotalTime>
  <Words>2149</Words>
  <Application>Microsoft Office PowerPoint</Application>
  <PresentationFormat>Экран (4:3)</PresentationFormat>
  <Paragraphs>507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Verdana</vt:lpstr>
      <vt:lpstr>Wingdings 2</vt:lpstr>
      <vt:lpstr>Wingdings 3</vt:lpstr>
      <vt:lpstr>Тема1</vt:lpstr>
      <vt:lpstr>Java Script types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1004</cp:revision>
  <dcterms:modified xsi:type="dcterms:W3CDTF">2023-02-21T18:59:33Z</dcterms:modified>
</cp:coreProperties>
</file>