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334" r:id="rId3"/>
    <p:sldId id="338" r:id="rId4"/>
    <p:sldId id="341" r:id="rId5"/>
    <p:sldId id="339" r:id="rId6"/>
    <p:sldId id="342" r:id="rId7"/>
    <p:sldId id="344" r:id="rId8"/>
    <p:sldId id="345" r:id="rId9"/>
    <p:sldId id="343" r:id="rId10"/>
    <p:sldId id="346" r:id="rId11"/>
    <p:sldId id="381" r:id="rId12"/>
    <p:sldId id="382" r:id="rId13"/>
    <p:sldId id="383" r:id="rId14"/>
    <p:sldId id="384" r:id="rId15"/>
    <p:sldId id="372" r:id="rId16"/>
    <p:sldId id="415" r:id="rId17"/>
    <p:sldId id="477" r:id="rId18"/>
    <p:sldId id="478" r:id="rId19"/>
    <p:sldId id="458" r:id="rId20"/>
    <p:sldId id="459" r:id="rId21"/>
    <p:sldId id="460" r:id="rId22"/>
    <p:sldId id="340" r:id="rId23"/>
    <p:sldId id="32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114" d="100"/>
          <a:sy n="114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(functions)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96307"/>
            <a:ext cx="46085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en-US" dirty="0"/>
              <a:t>arrow functions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передаємо</a:t>
            </a:r>
            <a:r>
              <a:rPr lang="ru-RU" dirty="0"/>
              <a:t> один аргумент у </a:t>
            </a:r>
            <a:r>
              <a:rPr lang="ru-RU" dirty="0" err="1"/>
              <a:t>функцію</a:t>
            </a:r>
            <a:r>
              <a:rPr lang="ru-RU" dirty="0"/>
              <a:t>, то </a:t>
            </a:r>
            <a:r>
              <a:rPr lang="ru-RU" dirty="0" err="1"/>
              <a:t>можна</a:t>
            </a:r>
            <a:r>
              <a:rPr lang="ru-RU" dirty="0"/>
              <a:t> не </a:t>
            </a:r>
            <a:r>
              <a:rPr lang="ru-RU" dirty="0" err="1"/>
              <a:t>використовувати</a:t>
            </a:r>
            <a:r>
              <a:rPr lang="ru-RU" dirty="0"/>
              <a:t> дужки ()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msg =&gt; console.log(msg)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06" y="3717032"/>
            <a:ext cx="878497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 </a:t>
            </a:r>
            <a:r>
              <a:rPr lang="ru-RU" dirty="0">
                <a:solidFill>
                  <a:srgbClr val="C00000"/>
                </a:solidFill>
              </a:rPr>
              <a:t>{}</a:t>
            </a:r>
            <a:r>
              <a:rPr lang="ru-RU" dirty="0"/>
              <a:t>, то </a:t>
            </a:r>
            <a:r>
              <a:rPr lang="en-US" dirty="0"/>
              <a:t>return </a:t>
            </a:r>
            <a:r>
              <a:rPr lang="ru-RU" dirty="0"/>
              <a:t>треба </a:t>
            </a:r>
            <a:r>
              <a:rPr lang="ru-RU" dirty="0" err="1"/>
              <a:t>вказувати</a:t>
            </a:r>
            <a:r>
              <a:rPr lang="ru-RU" dirty="0"/>
              <a:t> явно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 =&gt;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 return a + b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916832"/>
            <a:ext cx="878497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не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 </a:t>
            </a:r>
            <a:r>
              <a:rPr lang="ru-RU" dirty="0">
                <a:solidFill>
                  <a:srgbClr val="C00000"/>
                </a:solidFill>
              </a:rPr>
              <a:t>{}</a:t>
            </a:r>
            <a:r>
              <a:rPr lang="ru-RU" dirty="0"/>
              <a:t>, то код </a:t>
            </a:r>
            <a:r>
              <a:rPr lang="ru-RU" dirty="0" err="1"/>
              <a:t>пишеться</a:t>
            </a:r>
            <a:r>
              <a:rPr lang="ru-RU" dirty="0"/>
              <a:t> на одному рядку та </a:t>
            </a:r>
            <a:r>
              <a:rPr lang="ru-RU" dirty="0" err="1"/>
              <a:t>інтерпретатор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=&gt; поставить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		(</a:t>
            </a:r>
            <a:r>
              <a:rPr lang="en-US" dirty="0" err="1">
                <a:solidFill>
                  <a:srgbClr val="0070C0"/>
                </a:solidFill>
              </a:rPr>
              <a:t>a,b</a:t>
            </a:r>
            <a:r>
              <a:rPr lang="en-US" dirty="0">
                <a:solidFill>
                  <a:srgbClr val="0070C0"/>
                </a:solidFill>
              </a:rPr>
              <a:t>) =&gt; a + b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923928" y="2492896"/>
            <a:ext cx="2304256" cy="57606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9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726951"/>
            <a:ext cx="8928992" cy="507831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endParaRPr lang="ru-RU" dirty="0"/>
          </a:p>
          <a:p>
            <a:r>
              <a:rPr lang="ru-RU" dirty="0"/>
              <a:t>  	</a:t>
            </a:r>
            <a:r>
              <a:rPr lang="en-US" dirty="0"/>
              <a:t>age : 29,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phones: [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111222333,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333444555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],       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sayHi</a:t>
            </a:r>
            <a:r>
              <a:rPr lang="en-US" dirty="0"/>
              <a:t> : function(){</a:t>
            </a:r>
          </a:p>
          <a:p>
            <a:r>
              <a:rPr lang="en-US" dirty="0"/>
              <a:t>            return "Hi " + </a:t>
            </a:r>
            <a:r>
              <a:rPr lang="en-US" dirty="0" err="1"/>
              <a:t>this.firstName</a:t>
            </a:r>
            <a:r>
              <a:rPr lang="en-US" dirty="0"/>
              <a:t>;</a:t>
            </a:r>
          </a:p>
          <a:p>
            <a:r>
              <a:rPr lang="en-US" dirty="0"/>
              <a:t>       } 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7934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318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1628800"/>
            <a:ext cx="8928992" cy="286232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person.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console.log(person</a:t>
            </a:r>
            <a:r>
              <a:rPr lang="en-US" dirty="0">
                <a:solidFill>
                  <a:srgbClr val="0070C0"/>
                </a:solidFill>
              </a:rPr>
              <a:t>["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"]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John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(</a:t>
            </a:r>
            <a:r>
              <a:rPr lang="ru-RU" dirty="0" err="1"/>
              <a:t>access</a:t>
            </a:r>
            <a:r>
              <a:rPr lang="ru-RU" dirty="0"/>
              <a:t>) до </a:t>
            </a:r>
            <a:r>
              <a:rPr lang="ru-RU" dirty="0" err="1"/>
              <a:t>властивостей</a:t>
            </a:r>
            <a:r>
              <a:rPr lang="ru-RU" dirty="0"/>
              <a:t> та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endParaRPr lang="ru-RU" dirty="0"/>
          </a:p>
          <a:p>
            <a:r>
              <a:rPr lang="ru-RU" dirty="0"/>
              <a:t>- через </a:t>
            </a:r>
            <a:r>
              <a:rPr lang="ru-RU" dirty="0" err="1"/>
              <a:t>точену</a:t>
            </a:r>
            <a:r>
              <a:rPr lang="ru-RU" dirty="0"/>
              <a:t> </a:t>
            </a:r>
            <a:r>
              <a:rPr lang="ru-RU" dirty="0" err="1"/>
              <a:t>нотацію</a:t>
            </a:r>
            <a:r>
              <a:rPr lang="ru-RU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квадратні</a:t>
            </a:r>
            <a:r>
              <a:rPr lang="ru-RU" dirty="0"/>
              <a:t> дужки.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ru-RU" dirty="0" err="1"/>
              <a:t>ім'я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у </a:t>
            </a:r>
            <a:endParaRPr lang="en-US" dirty="0"/>
          </a:p>
          <a:p>
            <a:r>
              <a:rPr lang="en-US" dirty="0"/>
              <a:t>  </a:t>
            </a:r>
            <a:r>
              <a:rPr lang="ru-RU" dirty="0" err="1"/>
              <a:t>вигляді</a:t>
            </a:r>
            <a:r>
              <a:rPr lang="ru-RU" dirty="0"/>
              <a:t> рядка</a:t>
            </a:r>
          </a:p>
        </p:txBody>
      </p:sp>
    </p:spTree>
    <p:extLst>
      <p:ext uri="{BB962C8B-B14F-4D97-AF65-F5344CB8AC3E}">
        <p14:creationId xmlns:p14="http://schemas.microsoft.com/office/powerpoint/2010/main" val="89446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Або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так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892899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const person = {}; </a:t>
            </a:r>
            <a:r>
              <a:rPr lang="ru-RU" dirty="0"/>
              <a:t>   </a:t>
            </a:r>
            <a:r>
              <a:rPr lang="en-US" i="1" dirty="0">
                <a:solidFill>
                  <a:srgbClr val="0070C0"/>
                </a:solidFill>
              </a:rPr>
              <a:t>//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еквівалентно</a:t>
            </a:r>
            <a:r>
              <a:rPr lang="ru-RU" i="1" dirty="0">
                <a:solidFill>
                  <a:srgbClr val="0070C0"/>
                </a:solidFill>
              </a:rPr>
              <a:t>  </a:t>
            </a:r>
            <a:r>
              <a:rPr lang="en-US" i="1" dirty="0">
                <a:solidFill>
                  <a:srgbClr val="0070C0"/>
                </a:solidFill>
              </a:rPr>
              <a:t>new Object()</a:t>
            </a:r>
          </a:p>
          <a:p>
            <a:endParaRPr lang="en-US" dirty="0"/>
          </a:p>
          <a:p>
            <a:r>
              <a:rPr lang="en-US" dirty="0" err="1"/>
              <a:t>person.firstName</a:t>
            </a:r>
            <a:r>
              <a:rPr lang="en-US" dirty="0"/>
              <a:t>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person.age</a:t>
            </a:r>
            <a:r>
              <a:rPr lang="en-US" dirty="0"/>
              <a:t> = 29;</a:t>
            </a:r>
          </a:p>
          <a:p>
            <a:endParaRPr lang="en-US" dirty="0"/>
          </a:p>
          <a:p>
            <a:r>
              <a:rPr lang="en-US" dirty="0" err="1"/>
              <a:t>person.fullName</a:t>
            </a:r>
            <a:r>
              <a:rPr lang="en-US" dirty="0"/>
              <a:t> = function(){</a:t>
            </a:r>
          </a:p>
          <a:p>
            <a:r>
              <a:rPr lang="en-US" dirty="0"/>
              <a:t> 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344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0291" y="44624"/>
            <a:ext cx="5544616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Ітерація</a:t>
            </a:r>
            <a:r>
              <a:rPr lang="ru-RU" dirty="0"/>
              <a:t> за </a:t>
            </a:r>
            <a:r>
              <a:rPr lang="ru-RU" dirty="0" err="1"/>
              <a:t>властивостями</a:t>
            </a:r>
            <a:r>
              <a:rPr lang="ru-RU" dirty="0"/>
              <a:t> </a:t>
            </a:r>
            <a:r>
              <a:rPr lang="ru-RU" dirty="0" err="1"/>
              <a:t>об'єкту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6408712" cy="369331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 = {</a:t>
            </a:r>
          </a:p>
          <a:p>
            <a:r>
              <a:rPr lang="en-US" dirty="0"/>
              <a:t>    name: 'Clark',</a:t>
            </a:r>
          </a:p>
          <a:p>
            <a:r>
              <a:rPr lang="en-US" dirty="0"/>
              <a:t>    surname: '</a:t>
            </a:r>
            <a:r>
              <a:rPr lang="en-US" dirty="0" err="1"/>
              <a:t>Griphits</a:t>
            </a:r>
            <a:r>
              <a:rPr lang="en-US" dirty="0"/>
              <a:t>',</a:t>
            </a:r>
          </a:p>
          <a:p>
            <a:r>
              <a:rPr lang="en-US" dirty="0"/>
              <a:t>    age: 33,</a:t>
            </a:r>
          </a:p>
          <a:p>
            <a:r>
              <a:rPr lang="en-US" dirty="0"/>
              <a:t>    phone: 445566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, " = ",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65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8AD661F-C19E-447E-ADB7-6FFAD630A2D5}"/>
              </a:ext>
            </a:extLst>
          </p:cNvPr>
          <p:cNvSpPr txBox="1">
            <a:spLocks/>
          </p:cNvSpPr>
          <p:nvPr/>
        </p:nvSpPr>
        <p:spPr>
          <a:xfrm>
            <a:off x="179512" y="1988840"/>
            <a:ext cx="8784976" cy="108012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8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Reference types</a:t>
            </a:r>
            <a:endParaRPr lang="ru-RU" sz="8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06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3051602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52922"/>
            <a:ext cx="460851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71600" y="816216"/>
            <a:ext cx="1152128" cy="2401002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05" y="96842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b =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3725" y="30531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971600" y="1248264"/>
            <a:ext cx="4342316" cy="175293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520" y="5486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a = 42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3728" y="30639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5904" y="107340"/>
            <a:ext cx="768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простые типы (</a:t>
            </a:r>
            <a:r>
              <a:rPr lang="en-US" b="1" dirty="0">
                <a:solidFill>
                  <a:schemeClr val="accent2"/>
                </a:solidFill>
              </a:rPr>
              <a:t>primitive types</a:t>
            </a:r>
            <a:r>
              <a:rPr lang="ru-RU" b="1" dirty="0">
                <a:solidFill>
                  <a:schemeClr val="accent2"/>
                </a:solidFill>
              </a:rPr>
              <a:t>) копируются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chemeClr val="accent2"/>
                </a:solidFill>
              </a:rPr>
              <a:t>по значению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5771" y="13879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 =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904" y="1831118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console.log(a)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42</a:t>
            </a:r>
          </a:p>
          <a:p>
            <a:r>
              <a:rPr lang="en-US" b="1" dirty="0"/>
              <a:t>console.log(b)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795" y="305311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100</a:t>
            </a:r>
            <a:endParaRPr lang="en-US" b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39552" y="1668004"/>
            <a:ext cx="4774364" cy="133319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442" y="3898376"/>
            <a:ext cx="892912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Що відбувається, коли ми копіюємо прості типи   </a:t>
            </a:r>
            <a:r>
              <a:rPr lang="en-US" dirty="0">
                <a:solidFill>
                  <a:srgbClr val="C00000"/>
                </a:solidFill>
              </a:rPr>
              <a:t>let b = a;</a:t>
            </a:r>
          </a:p>
          <a:p>
            <a:r>
              <a:rPr lang="uk-UA" dirty="0">
                <a:solidFill>
                  <a:srgbClr val="0070C0"/>
                </a:solidFill>
              </a:rPr>
              <a:t>Інтерпретатор</a:t>
            </a:r>
          </a:p>
          <a:p>
            <a:r>
              <a:rPr lang="uk-UA" dirty="0"/>
              <a:t>іде за </a:t>
            </a:r>
            <a:r>
              <a:rPr lang="uk-UA" dirty="0" err="1"/>
              <a:t>адресою</a:t>
            </a:r>
            <a:r>
              <a:rPr lang="uk-UA" dirty="0"/>
              <a:t> 0</a:t>
            </a:r>
            <a:r>
              <a:rPr lang="en-US" dirty="0">
                <a:solidFill>
                  <a:srgbClr val="002060"/>
                </a:solidFill>
              </a:rPr>
              <a:t>x8198</a:t>
            </a:r>
            <a:r>
              <a:rPr lang="en-US" dirty="0"/>
              <a:t>,</a:t>
            </a:r>
            <a:r>
              <a:rPr lang="uk-UA" dirty="0"/>
              <a:t> дістає звідти значення </a:t>
            </a:r>
            <a:r>
              <a:rPr lang="uk-UA" dirty="0">
                <a:solidFill>
                  <a:srgbClr val="C00000"/>
                </a:solidFill>
              </a:rPr>
              <a:t>42</a:t>
            </a:r>
            <a:r>
              <a:rPr lang="uk-UA" dirty="0"/>
              <a:t>;</a:t>
            </a:r>
          </a:p>
          <a:p>
            <a:r>
              <a:rPr lang="uk-UA" dirty="0"/>
              <a:t>створює нову </a:t>
            </a:r>
            <a:r>
              <a:rPr lang="uk-UA" dirty="0" err="1"/>
              <a:t>ячейку</a:t>
            </a:r>
            <a:r>
              <a:rPr lang="uk-UA" dirty="0"/>
              <a:t> пам'яті з </a:t>
            </a:r>
            <a:r>
              <a:rPr lang="uk-UA" dirty="0" err="1"/>
              <a:t>алресою</a:t>
            </a:r>
            <a:r>
              <a:rPr lang="uk-UA" dirty="0"/>
              <a:t> 0</a:t>
            </a:r>
            <a:r>
              <a:rPr lang="en-US" dirty="0"/>
              <a:t>x81A0, </a:t>
            </a:r>
            <a:r>
              <a:rPr lang="uk-UA" dirty="0"/>
              <a:t>в яку, записує </a:t>
            </a:r>
            <a:r>
              <a:rPr lang="uk-UA" dirty="0">
                <a:solidFill>
                  <a:srgbClr val="C00000"/>
                </a:solidFill>
              </a:rPr>
              <a:t>42</a:t>
            </a:r>
            <a:r>
              <a:rPr lang="uk-UA" dirty="0"/>
              <a:t>;</a:t>
            </a:r>
          </a:p>
          <a:p>
            <a:r>
              <a:rPr lang="uk-UA" dirty="0"/>
              <a:t>повертає у змінну адресу цієї </a:t>
            </a:r>
            <a:r>
              <a:rPr lang="uk-UA" dirty="0" err="1"/>
              <a:t>ячейки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Значення змінних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</a:t>
            </a:r>
            <a:r>
              <a:rPr lang="uk-UA" dirty="0"/>
              <a:t>рівні зберігаються в різних </a:t>
            </a:r>
            <a:r>
              <a:rPr lang="uk-UA" dirty="0" err="1"/>
              <a:t>ячейках</a:t>
            </a:r>
            <a:r>
              <a:rPr lang="uk-UA" dirty="0"/>
              <a:t> пам'яті і тому коли ми виконали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 = 100</a:t>
            </a:r>
            <a:r>
              <a:rPr lang="en-US" dirty="0"/>
              <a:t>; </a:t>
            </a:r>
            <a:r>
              <a:rPr lang="uk-UA" dirty="0"/>
              <a:t>то значення у змінній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</a:t>
            </a:r>
            <a:r>
              <a:rPr lang="uk-UA" dirty="0"/>
              <a:t>не змінилося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4" grpId="0"/>
      <p:bldP spid="25" grpId="0"/>
      <p:bldP spid="27" grpId="0"/>
      <p:bldP spid="28" grpId="0"/>
      <p:bldP spid="29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7724" y="44624"/>
            <a:ext cx="496855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Коп</a:t>
            </a:r>
            <a:r>
              <a:rPr lang="uk-UA" dirty="0" err="1"/>
              <a:t>іювання</a:t>
            </a:r>
            <a:r>
              <a:rPr lang="ru-RU" dirty="0"/>
              <a:t> </a:t>
            </a:r>
            <a:r>
              <a:rPr lang="en-US" dirty="0"/>
              <a:t>reference types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559528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548680"/>
            <a:ext cx="5904656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person 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   ob.name  = "Paul"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869093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836712"/>
            <a:ext cx="1188249" cy="952615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5595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55399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920160"/>
            <a:ext cx="439562" cy="2639368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3104900"/>
            <a:ext cx="49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Paul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39" y="5399701"/>
            <a:ext cx="89291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 err="1">
                <a:solidFill>
                  <a:srgbClr val="0070C0"/>
                </a:solidFill>
              </a:rPr>
              <a:t>Що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відбувається</a:t>
            </a:r>
            <a:r>
              <a:rPr lang="ru-RU" i="1" dirty="0">
                <a:solidFill>
                  <a:srgbClr val="0070C0"/>
                </a:solidFill>
              </a:rPr>
              <a:t> коли ми </a:t>
            </a:r>
            <a:r>
              <a:rPr lang="ru-RU" i="1" dirty="0" err="1">
                <a:solidFill>
                  <a:srgbClr val="0070C0"/>
                </a:solidFill>
              </a:rPr>
              <a:t>викликаємо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i="1" dirty="0" err="1">
                <a:solidFill>
                  <a:srgbClr val="0070C0"/>
                </a:solidFill>
              </a:rPr>
              <a:t>функцію</a:t>
            </a:r>
            <a:endParaRPr lang="ru-RU" i="1" dirty="0">
              <a:solidFill>
                <a:srgbClr val="0070C0"/>
              </a:solidFill>
            </a:endParaRPr>
          </a:p>
          <a:p>
            <a:r>
              <a:rPr lang="ru-RU" dirty="0" err="1"/>
              <a:t>Інтерпретатор</a:t>
            </a:r>
            <a:r>
              <a:rPr lang="ru-RU" dirty="0"/>
              <a:t> </a:t>
            </a:r>
            <a:r>
              <a:rPr lang="en-US" dirty="0"/>
              <a:t>JS </a:t>
            </a:r>
            <a:r>
              <a:rPr lang="ru-RU" dirty="0"/>
              <a:t>в аргумент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ru-RU" dirty="0" err="1"/>
              <a:t>скопіював</a:t>
            </a:r>
            <a:r>
              <a:rPr lang="ru-RU" dirty="0"/>
              <a:t> адресу </a:t>
            </a:r>
            <a:r>
              <a:rPr lang="ru-RU" dirty="0" err="1"/>
              <a:t>константи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person</a:t>
            </a:r>
            <a:r>
              <a:rPr lang="en-US" dirty="0"/>
              <a:t> </a:t>
            </a:r>
            <a:r>
              <a:rPr lang="ru-RU" dirty="0"/>
              <a:t>і таким чином </a:t>
            </a:r>
            <a:r>
              <a:rPr lang="en-US" dirty="0" err="1">
                <a:solidFill>
                  <a:srgbClr val="C00000"/>
                </a:solidFill>
              </a:rPr>
              <a:t>ob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person </a:t>
            </a:r>
            <a:r>
              <a:rPr lang="ru-RU" dirty="0" err="1"/>
              <a:t>вказують</a:t>
            </a:r>
            <a:r>
              <a:rPr lang="ru-RU" dirty="0"/>
              <a:t> на ту саму </a:t>
            </a:r>
            <a:r>
              <a:rPr lang="ru-RU" dirty="0" err="1"/>
              <a:t>ячійку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</a:t>
            </a:r>
            <a:r>
              <a:rPr lang="en-US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alias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9232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31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295706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// Bill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1548459"/>
            <a:ext cx="1080120" cy="2877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127480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437045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404664"/>
            <a:ext cx="1188249" cy="952615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1274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person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899592" y="1677692"/>
            <a:ext cx="4248472" cy="255875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1545" y="25440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488112"/>
            <a:ext cx="439562" cy="263936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5730" y="41274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4" y="5058026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</a:t>
            </a:r>
            <a:r>
              <a:rPr lang="ru-RU" dirty="0" err="1"/>
              <a:t>виконанні</a:t>
            </a:r>
            <a:r>
              <a:rPr lang="ru-RU" dirty="0"/>
              <a:t> коду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>
                <a:solidFill>
                  <a:srgbClr val="0070C0"/>
                </a:solidFill>
              </a:rPr>
              <a:t> ={} </a:t>
            </a:r>
            <a:r>
              <a:rPr lang="ru-RU" dirty="0" err="1"/>
              <a:t>інтерпретатор</a:t>
            </a:r>
            <a:r>
              <a:rPr lang="ru-RU" dirty="0"/>
              <a:t> </a:t>
            </a:r>
            <a:r>
              <a:rPr lang="en-US" dirty="0"/>
              <a:t>JS </a:t>
            </a:r>
            <a:r>
              <a:rPr lang="ru-RU" dirty="0"/>
              <a:t>створив </a:t>
            </a:r>
            <a:r>
              <a:rPr lang="ru-RU" dirty="0" err="1"/>
              <a:t>об'єкт</a:t>
            </a:r>
            <a:r>
              <a:rPr lang="ru-RU" dirty="0"/>
              <a:t> у </a:t>
            </a:r>
            <a:r>
              <a:rPr lang="ru-RU" dirty="0" err="1"/>
              <a:t>новій</a:t>
            </a:r>
            <a:r>
              <a:rPr lang="ru-RU" dirty="0"/>
              <a:t> </a:t>
            </a:r>
            <a:r>
              <a:rPr lang="ru-RU" dirty="0" err="1"/>
              <a:t>ячейці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та </a:t>
            </a:r>
            <a:r>
              <a:rPr lang="ru-RU" dirty="0" err="1"/>
              <a:t>надав</a:t>
            </a:r>
            <a:r>
              <a:rPr lang="ru-RU" dirty="0"/>
              <a:t> </a:t>
            </a:r>
            <a:r>
              <a:rPr lang="ru-RU" dirty="0" err="1"/>
              <a:t>їй</a:t>
            </a:r>
            <a:r>
              <a:rPr lang="ru-RU" dirty="0"/>
              <a:t> адресу </a:t>
            </a:r>
            <a:r>
              <a:rPr lang="ru-RU" dirty="0" err="1"/>
              <a:t>змінній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person </a:t>
            </a:r>
            <a:r>
              <a:rPr lang="ru-RU" dirty="0" err="1"/>
              <a:t>вказують</a:t>
            </a:r>
            <a:r>
              <a:rPr lang="ru-RU" dirty="0"/>
              <a:t> на ячейки </a:t>
            </a:r>
            <a:r>
              <a:rPr lang="ru-RU" dirty="0" err="1"/>
              <a:t>осередки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.</a:t>
            </a:r>
          </a:p>
          <a:p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/>
              <a:t> </a:t>
            </a:r>
            <a:r>
              <a:rPr lang="ru-RU" dirty="0"/>
              <a:t>буде </a:t>
            </a:r>
            <a:r>
              <a:rPr lang="ru-RU" dirty="0" err="1"/>
              <a:t>знищений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Garbage Collector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6632"/>
            <a:ext cx="5832648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person 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  </a:t>
            </a:r>
            <a:r>
              <a:rPr lang="en-US" b="1" dirty="0" err="1"/>
              <a:t>ob</a:t>
            </a:r>
            <a:r>
              <a:rPr lang="en-US" b="1" dirty="0"/>
              <a:t> = {}</a:t>
            </a:r>
          </a:p>
          <a:p>
            <a:r>
              <a:rPr lang="en-US" b="1" dirty="0"/>
              <a:t>   ob.name  = "Paul"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5" grpId="0"/>
      <p:bldP spid="5" grpId="0"/>
      <p:bldP spid="8" grpId="0"/>
      <p:bldP spid="8" grpId="1"/>
      <p:bldP spid="8" grpId="2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3" y="107340"/>
            <a:ext cx="8929057" cy="3693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копіююся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r>
              <a:rPr lang="ru-RU" dirty="0"/>
              <a:t>, а </a:t>
            </a:r>
            <a:r>
              <a:rPr lang="ru-RU" dirty="0" err="1"/>
              <a:t>масиви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"John"];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/>
              <a:t>newArr</a:t>
            </a:r>
            <a:r>
              <a:rPr lang="en-US" dirty="0"/>
              <a:t>[1] = </a:t>
            </a:r>
            <a:r>
              <a:rPr lang="en-US" dirty="0">
                <a:solidFill>
                  <a:srgbClr val="00B050"/>
                </a:solidFill>
              </a:rPr>
              <a:t>"Greg";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Що відбувається коли ми копіюємо типи посилань</a:t>
            </a:r>
          </a:p>
          <a:p>
            <a:endParaRPr lang="uk-UA" dirty="0"/>
          </a:p>
          <a:p>
            <a:r>
              <a:rPr lang="en-US" dirty="0"/>
              <a:t>JavaScript </a:t>
            </a:r>
            <a:r>
              <a:rPr lang="uk-UA" dirty="0"/>
              <a:t>в змінну </a:t>
            </a:r>
            <a:r>
              <a:rPr lang="en-US" dirty="0" err="1"/>
              <a:t>newArr</a:t>
            </a:r>
            <a:r>
              <a:rPr lang="en-US" dirty="0"/>
              <a:t> </a:t>
            </a:r>
            <a:r>
              <a:rPr lang="uk-UA" dirty="0"/>
              <a:t>скопіював адресу змінної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uk-UA" dirty="0"/>
              <a:t>і таким обидві змінні зараз вказують на одну і ту ж комірку пам'яті</a:t>
            </a:r>
          </a:p>
          <a:p>
            <a:r>
              <a:rPr lang="uk-UA" dirty="0"/>
              <a:t>То це один і той самий осередок але під різними іменами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6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04248" y="44624"/>
            <a:ext cx="21602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functions.html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48680"/>
            <a:ext cx="892912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Функції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JavaScript </a:t>
            </a:r>
            <a:r>
              <a:rPr lang="ru-RU" dirty="0">
                <a:solidFill>
                  <a:srgbClr val="C00000"/>
                </a:solidFill>
              </a:rPr>
              <a:t>є </a:t>
            </a:r>
            <a:r>
              <a:rPr lang="ru-RU" dirty="0" err="1">
                <a:solidFill>
                  <a:srgbClr val="C00000"/>
                </a:solidFill>
              </a:rPr>
              <a:t>сутностями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вищого</a:t>
            </a:r>
            <a:r>
              <a:rPr lang="ru-RU" dirty="0">
                <a:solidFill>
                  <a:srgbClr val="C00000"/>
                </a:solidFill>
              </a:rPr>
              <a:t> порядку</a:t>
            </a: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можна</a:t>
            </a:r>
            <a:endParaRPr lang="ru-RU" dirty="0"/>
          </a:p>
          <a:p>
            <a:r>
              <a:rPr lang="ru-RU" dirty="0" err="1"/>
              <a:t>присвоювати</a:t>
            </a:r>
            <a:r>
              <a:rPr lang="ru-RU" dirty="0"/>
              <a:t> </a:t>
            </a:r>
            <a:r>
              <a:rPr lang="ru-RU" dirty="0" err="1"/>
              <a:t>змінній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зберігати</a:t>
            </a:r>
            <a:r>
              <a:rPr lang="ru-RU" dirty="0"/>
              <a:t> в </a:t>
            </a:r>
            <a:r>
              <a:rPr lang="ru-RU" dirty="0" err="1"/>
              <a:t>об'єкті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передавати</a:t>
            </a:r>
            <a:r>
              <a:rPr lang="ru-RU" dirty="0"/>
              <a:t> як аргумент на </a:t>
            </a:r>
            <a:r>
              <a:rPr lang="ru-RU" dirty="0" err="1"/>
              <a:t>іншу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повертати</a:t>
            </a:r>
            <a:r>
              <a:rPr lang="ru-RU" dirty="0"/>
              <a:t> з </a:t>
            </a:r>
            <a:r>
              <a:rPr lang="ru-RU" dirty="0" err="1"/>
              <a:t>функції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6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скопіювати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так: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"John"];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arr.slice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/>
              <a:t>newArr</a:t>
            </a:r>
            <a:r>
              <a:rPr lang="en-US" dirty="0"/>
              <a:t>[1] = </a:t>
            </a:r>
            <a:r>
              <a:rPr lang="en-US" dirty="0">
                <a:solidFill>
                  <a:srgbClr val="00B050"/>
                </a:solidFill>
              </a:rPr>
              <a:t>"Greg";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</a:t>
            </a:r>
            <a:r>
              <a:rPr lang="en-US" dirty="0"/>
              <a:t> "Tom"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5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Приклад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об'єктом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>
                <a:solidFill>
                  <a:srgbClr val="0070C0"/>
                </a:solidFill>
              </a:rPr>
              <a:t> = {	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name: "Bill"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r>
              <a:rPr lang="en-US" dirty="0">
                <a:solidFill>
                  <a:srgbClr val="002060"/>
                </a:solidFill>
              </a:rPr>
              <a:t>function test(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) { 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.name = 'New Name';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test(</a:t>
            </a:r>
            <a:r>
              <a:rPr lang="en-US" dirty="0" err="1">
                <a:solidFill>
                  <a:srgbClr val="C00000"/>
                </a:solidFill>
              </a:rPr>
              <a:t>ob</a:t>
            </a:r>
            <a:r>
              <a:rPr lang="en-US" dirty="0">
                <a:solidFill>
                  <a:srgbClr val="C00000"/>
                </a:solidFill>
              </a:rPr>
              <a:t>);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в аргумент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копіюється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адреса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об'єкта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{name: "New Name", age: 25}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2" y="3718773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коду </a:t>
            </a:r>
            <a:r>
              <a:rPr lang="ru-RU" dirty="0" err="1"/>
              <a:t>функції</a:t>
            </a:r>
            <a:endParaRPr lang="ru-RU" dirty="0"/>
          </a:p>
          <a:p>
            <a:r>
              <a:rPr lang="en-US" dirty="0"/>
              <a:t>JavaScript </a:t>
            </a:r>
            <a:r>
              <a:rPr lang="ru-RU" dirty="0"/>
              <a:t>створив для аргументу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o </a:t>
            </a:r>
            <a:r>
              <a:rPr lang="ru-RU" dirty="0" err="1"/>
              <a:t>нову</a:t>
            </a:r>
            <a:r>
              <a:rPr lang="ru-RU" dirty="0"/>
              <a:t> </a:t>
            </a:r>
            <a:r>
              <a:rPr lang="ru-RU" dirty="0" err="1"/>
              <a:t>комірку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та </a:t>
            </a:r>
            <a:r>
              <a:rPr lang="ru-RU" dirty="0" err="1"/>
              <a:t>скопіював</a:t>
            </a:r>
            <a:r>
              <a:rPr lang="ru-RU" dirty="0"/>
              <a:t> </a:t>
            </a:r>
            <a:r>
              <a:rPr lang="ru-RU" dirty="0" err="1"/>
              <a:t>туди</a:t>
            </a:r>
            <a:r>
              <a:rPr lang="ru-RU" dirty="0"/>
              <a:t> адресу </a:t>
            </a:r>
            <a:r>
              <a:rPr lang="ru-RU" dirty="0" err="1"/>
              <a:t>комірки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ob</a:t>
            </a:r>
            <a:r>
              <a:rPr lang="en-US" dirty="0"/>
              <a:t>.</a:t>
            </a:r>
          </a:p>
          <a:p>
            <a:r>
              <a:rPr lang="ru-RU" dirty="0"/>
              <a:t>Таким чином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o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, але в них </a:t>
            </a:r>
            <a:r>
              <a:rPr lang="ru-RU" dirty="0" err="1"/>
              <a:t>зберігається</a:t>
            </a:r>
            <a:r>
              <a:rPr lang="ru-RU" dirty="0"/>
              <a:t> те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– а </a:t>
            </a:r>
            <a:r>
              <a:rPr lang="ru-RU" dirty="0" err="1"/>
              <a:t>саме</a:t>
            </a:r>
            <a:r>
              <a:rPr lang="ru-RU" dirty="0"/>
              <a:t> адреса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7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229290"/>
            <a:ext cx="3600400" cy="2308324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 sum(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a, b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a + b;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sum(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4, 5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);</a:t>
            </a:r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15414" y="116632"/>
            <a:ext cx="4572610" cy="472698"/>
            <a:chOff x="215414" y="1372126"/>
            <a:chExt cx="4572610" cy="472698"/>
          </a:xfrm>
        </p:grpSpPr>
        <p:sp>
          <p:nvSpPr>
            <p:cNvPr id="2" name="TextBox 1"/>
            <p:cNvSpPr txBox="1"/>
            <p:nvPr/>
          </p:nvSpPr>
          <p:spPr>
            <a:xfrm>
              <a:off x="215414" y="1372126"/>
              <a:ext cx="10118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params</a:t>
              </a:r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 rot="5400000">
              <a:off x="4355976" y="1412776"/>
              <a:ext cx="288032" cy="576064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Прямая соединительная линия 9"/>
            <p:cNvCxnSpPr>
              <a:stCxn id="8" idx="1"/>
              <a:endCxn id="2" idx="3"/>
            </p:cNvCxnSpPr>
            <p:nvPr/>
          </p:nvCxnSpPr>
          <p:spPr>
            <a:xfrm flipH="1">
              <a:off x="1227229" y="1556792"/>
              <a:ext cx="327276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226594" y="2167316"/>
            <a:ext cx="3374342" cy="460796"/>
            <a:chOff x="226594" y="-826077"/>
            <a:chExt cx="3374342" cy="491681"/>
          </a:xfrm>
        </p:grpSpPr>
        <p:sp>
          <p:nvSpPr>
            <p:cNvPr id="13" name="TextBox 12"/>
            <p:cNvSpPr txBox="1"/>
            <p:nvPr/>
          </p:nvSpPr>
          <p:spPr>
            <a:xfrm>
              <a:off x="226594" y="-728483"/>
              <a:ext cx="736099" cy="39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args</a:t>
              </a:r>
              <a:endParaRPr lang="en-US" b="1" dirty="0"/>
            </a:p>
          </p:txBody>
        </p:sp>
        <p:sp>
          <p:nvSpPr>
            <p:cNvPr id="14" name="Левая фигурная скобка 13"/>
            <p:cNvSpPr/>
            <p:nvPr/>
          </p:nvSpPr>
          <p:spPr>
            <a:xfrm rot="16200000">
              <a:off x="3168889" y="-970094"/>
              <a:ext cx="288030" cy="576064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Прямая соединительная линия 14"/>
            <p:cNvCxnSpPr>
              <a:stCxn id="14" idx="1"/>
              <a:endCxn id="13" idx="3"/>
            </p:cNvCxnSpPr>
            <p:nvPr/>
          </p:nvCxnSpPr>
          <p:spPr>
            <a:xfrm flipH="1">
              <a:off x="962693" y="-538046"/>
              <a:ext cx="2350211" cy="660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15414" y="3140968"/>
            <a:ext cx="8821082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лише</a:t>
            </a:r>
            <a:r>
              <a:rPr lang="ru-RU" b="1" dirty="0"/>
              <a:t> </a:t>
            </a:r>
            <a:r>
              <a:rPr lang="ru-RU" b="1" dirty="0" err="1"/>
              <a:t>одне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Якщо</a:t>
            </a:r>
            <a:r>
              <a:rPr lang="ru-RU" b="1" dirty="0"/>
              <a:t> не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return</a:t>
            </a:r>
            <a:r>
              <a:rPr lang="ru-RU" b="1" dirty="0"/>
              <a:t> то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поверне</a:t>
            </a:r>
            <a:r>
              <a:rPr lang="ru-RU" b="1" dirty="0"/>
              <a:t> </a:t>
            </a:r>
            <a:r>
              <a:rPr lang="ru-RU" b="1" dirty="0" err="1"/>
              <a:t>undefined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Якщо</a:t>
            </a:r>
            <a:r>
              <a:rPr lang="ru-RU" b="1" dirty="0"/>
              <a:t> при </a:t>
            </a:r>
            <a:r>
              <a:rPr lang="ru-RU" b="1" dirty="0" err="1"/>
              <a:t>оголошенні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декларувати</a:t>
            </a:r>
            <a:r>
              <a:rPr lang="ru-RU" b="1" dirty="0"/>
              <a:t> </a:t>
            </a:r>
            <a:r>
              <a:rPr lang="ru-RU" b="1" dirty="0" err="1"/>
              <a:t>параметри</a:t>
            </a:r>
            <a:r>
              <a:rPr lang="ru-RU" b="1" dirty="0"/>
              <a:t>, але при </a:t>
            </a:r>
            <a:r>
              <a:rPr lang="ru-RU" b="1" dirty="0" err="1"/>
              <a:t>виклику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 не </a:t>
            </a:r>
            <a:r>
              <a:rPr lang="ru-RU" b="1" dirty="0" err="1"/>
              <a:t>передавати</a:t>
            </a:r>
            <a:r>
              <a:rPr lang="ru-RU" b="1" dirty="0"/>
              <a:t> </a:t>
            </a:r>
            <a:r>
              <a:rPr lang="ru-RU" b="1" dirty="0" err="1"/>
              <a:t>аргументи</a:t>
            </a:r>
            <a:r>
              <a:rPr lang="ru-RU" b="1" dirty="0"/>
              <a:t>, </a:t>
            </a:r>
            <a:r>
              <a:rPr lang="ru-RU" b="1" dirty="0" err="1"/>
              <a:t>параметри</a:t>
            </a:r>
            <a:r>
              <a:rPr lang="ru-RU" b="1" dirty="0"/>
              <a:t> </a:t>
            </a:r>
            <a:r>
              <a:rPr lang="ru-RU" b="1" dirty="0" err="1"/>
              <a:t>приймають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8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620688"/>
            <a:ext cx="8784976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function sum(a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10, b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20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a + b;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sum();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30</a:t>
            </a:r>
          </a:p>
          <a:p>
            <a:r>
              <a:rPr lang="en-US" dirty="0">
                <a:solidFill>
                  <a:srgbClr val="0070C0"/>
                </a:solidFill>
              </a:rPr>
              <a:t>sum(20);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40</a:t>
            </a:r>
          </a:p>
          <a:p>
            <a:r>
              <a:rPr lang="en-US" dirty="0">
                <a:solidFill>
                  <a:srgbClr val="0070C0"/>
                </a:solidFill>
              </a:rPr>
              <a:t>sum(30, 30);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60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07340"/>
            <a:ext cx="43924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9451" y="2808555"/>
            <a:ext cx="882108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як </a:t>
            </a:r>
            <a:r>
              <a:rPr lang="ru-RU" b="1" dirty="0" err="1"/>
              <a:t>обов'язкові</a:t>
            </a:r>
            <a:r>
              <a:rPr lang="ru-RU" b="1" dirty="0"/>
              <a:t> </a:t>
            </a:r>
            <a:r>
              <a:rPr lang="ru-RU" b="1" dirty="0" err="1"/>
              <a:t>параметри</a:t>
            </a:r>
            <a:r>
              <a:rPr lang="ru-RU" b="1" dirty="0"/>
              <a:t>, так і за </a:t>
            </a:r>
            <a:r>
              <a:rPr lang="ru-RU" b="1" dirty="0" err="1"/>
              <a:t>замовчуванням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/>
              <a:t>параметри</a:t>
            </a:r>
            <a:r>
              <a:rPr lang="ru-RU" b="1" dirty="0"/>
              <a:t> за </a:t>
            </a:r>
            <a:r>
              <a:rPr lang="ru-RU" b="1" dirty="0" err="1"/>
              <a:t>промовчанням</a:t>
            </a:r>
            <a:r>
              <a:rPr lang="ru-RU" b="1" dirty="0"/>
              <a:t>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декларуватися</a:t>
            </a:r>
            <a:r>
              <a:rPr lang="ru-RU" b="1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обов'язкових</a:t>
            </a:r>
            <a:r>
              <a:rPr lang="ru-RU" b="1" dirty="0"/>
              <a:t> </a:t>
            </a:r>
            <a:r>
              <a:rPr lang="ru-RU" b="1" dirty="0" err="1"/>
              <a:t>параметрів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4437112"/>
            <a:ext cx="8784976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function sum(a, b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20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a + b;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sum();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-&gt;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поверне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виклик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sum(10);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-&gt;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поверне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виклик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sum(10, 20);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-&gt;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поверне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виклик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7340"/>
            <a:ext cx="32403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ru-RU" dirty="0"/>
              <a:t>Контекст </a:t>
            </a:r>
            <a:r>
              <a:rPr lang="ru-RU" dirty="0" err="1"/>
              <a:t>функц</a:t>
            </a:r>
            <a:r>
              <a:rPr lang="uk-UA" dirty="0" err="1"/>
              <a:t>ії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інтерпретатор</a:t>
            </a:r>
            <a:r>
              <a:rPr lang="ru-RU" dirty="0"/>
              <a:t> неявно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en-US" dirty="0"/>
              <a:t> –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контекстом </a:t>
            </a:r>
            <a:r>
              <a:rPr lang="ru-RU" dirty="0" err="1"/>
              <a:t>функції</a:t>
            </a:r>
            <a:endParaRPr lang="ru-RU" dirty="0"/>
          </a:p>
          <a:p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en-US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способу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492896"/>
            <a:ext cx="8784976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this;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Window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233862"/>
            <a:ext cx="878497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"use strict";</a:t>
            </a:r>
          </a:p>
          <a:p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() 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this;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fn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undefined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2044592"/>
            <a:ext cx="7173604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</a:t>
            </a:r>
            <a:r>
              <a:rPr lang="ru-RU" dirty="0"/>
              <a:t>При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у </a:t>
            </a:r>
            <a:r>
              <a:rPr lang="ru-RU" dirty="0" err="1"/>
              <a:t>глобальній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видимості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5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7340"/>
            <a:ext cx="41044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Rest </a:t>
            </a:r>
            <a:r>
              <a:rPr lang="ru-RU" dirty="0" err="1"/>
              <a:t>параметри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845096"/>
            <a:ext cx="30963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fn</a:t>
            </a:r>
            <a:r>
              <a:rPr lang="en-US" dirty="0"/>
              <a:t>(1, 2, 3, 4, 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214428"/>
            <a:ext cx="4752528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(a, b, ...rest) {</a:t>
            </a:r>
          </a:p>
          <a:p>
            <a:endParaRPr lang="en-US" dirty="0"/>
          </a:p>
          <a:p>
            <a:r>
              <a:rPr lang="en-US" b="0" dirty="0"/>
              <a:t>   </a:t>
            </a:r>
            <a:r>
              <a:rPr lang="en-US" dirty="0"/>
              <a:t>console.log(a);</a:t>
            </a:r>
            <a:r>
              <a:rPr lang="en-US" b="0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1</a:t>
            </a:r>
          </a:p>
          <a:p>
            <a:r>
              <a:rPr lang="en-US" b="0" dirty="0"/>
              <a:t>   </a:t>
            </a:r>
            <a:r>
              <a:rPr lang="en-US" dirty="0"/>
              <a:t>console.log(b);</a:t>
            </a:r>
            <a:r>
              <a:rPr lang="en-US" b="0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2</a:t>
            </a:r>
          </a:p>
          <a:p>
            <a:r>
              <a:rPr lang="en-US" b="0" dirty="0"/>
              <a:t>   </a:t>
            </a:r>
            <a:r>
              <a:rPr lang="en-US" dirty="0"/>
              <a:t>console.log(rest);</a:t>
            </a:r>
            <a:r>
              <a:rPr lang="en-US" b="0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[3,4,5]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0" dirty="0"/>
              <a:t>}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2627784" y="1159840"/>
            <a:ext cx="3168352" cy="68498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627784" y="1159840"/>
            <a:ext cx="3600400" cy="104502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Левая фигурная скобка 16"/>
          <p:cNvSpPr/>
          <p:nvPr/>
        </p:nvSpPr>
        <p:spPr>
          <a:xfrm rot="16200000">
            <a:off x="6937949" y="864946"/>
            <a:ext cx="288032" cy="8847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Прямая со стрелкой 17"/>
          <p:cNvCxnSpPr>
            <a:stCxn id="17" idx="1"/>
          </p:cNvCxnSpPr>
          <p:nvPr/>
        </p:nvCxnSpPr>
        <p:spPr>
          <a:xfrm flipH="1">
            <a:off x="2915816" y="1451327"/>
            <a:ext cx="4166149" cy="96956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2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7340"/>
            <a:ext cx="32403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Spread </a:t>
            </a:r>
            <a:r>
              <a:rPr lang="ru-RU" dirty="0"/>
              <a:t>оператор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908" y="764704"/>
            <a:ext cx="7903475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() {</a:t>
            </a:r>
          </a:p>
          <a:p>
            <a:r>
              <a:rPr lang="en-US" dirty="0"/>
              <a:t>  </a:t>
            </a:r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[1, 2, 3];</a:t>
            </a:r>
          </a:p>
          <a:p>
            <a:r>
              <a:rPr lang="en-US" dirty="0"/>
              <a:t>  </a:t>
            </a:r>
            <a:r>
              <a:rPr lang="en-US" dirty="0">
                <a:solidFill>
                  <a:srgbClr val="0070C0"/>
                </a:solidFill>
              </a:rPr>
              <a:t>test</a:t>
            </a:r>
            <a:r>
              <a:rPr lang="en-US" dirty="0"/>
              <a:t>(...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ru-RU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rgbClr val="0070C0"/>
                </a:solidFill>
              </a:rPr>
              <a:t>test</a:t>
            </a:r>
            <a:r>
              <a:rPr lang="en-US" dirty="0"/>
              <a:t>(a, b, c) { </a:t>
            </a:r>
          </a:p>
          <a:p>
            <a:r>
              <a:rPr lang="ru-RU" dirty="0"/>
              <a:t>  </a:t>
            </a:r>
            <a:r>
              <a:rPr lang="en-US" dirty="0"/>
              <a:t> console.log(a);</a:t>
            </a:r>
            <a:r>
              <a:rPr lang="ru-RU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1</a:t>
            </a:r>
          </a:p>
          <a:p>
            <a:r>
              <a:rPr lang="en-US" dirty="0"/>
              <a:t>  </a:t>
            </a:r>
            <a:r>
              <a:rPr lang="ru-RU" dirty="0"/>
              <a:t> </a:t>
            </a:r>
            <a:r>
              <a:rPr lang="en-US" dirty="0"/>
              <a:t>console.log(b);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2</a:t>
            </a:r>
          </a:p>
          <a:p>
            <a:r>
              <a:rPr lang="en-US" dirty="0"/>
              <a:t>   console.log(c);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3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fn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718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908" y="764704"/>
            <a:ext cx="790347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 </a:t>
            </a:r>
            <a:r>
              <a:rPr lang="en-US" dirty="0" err="1"/>
              <a:t>fn</a:t>
            </a:r>
            <a:r>
              <a:rPr lang="en-US" dirty="0"/>
              <a:t>() {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fn</a:t>
            </a:r>
            <a:r>
              <a:rPr lang="en-US" dirty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05" y="266090"/>
            <a:ext cx="394303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function declaration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20759"/>
            <a:ext cx="7903475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= function() {</a:t>
            </a:r>
          </a:p>
          <a:p>
            <a:r>
              <a:rPr lang="en-US" dirty="0"/>
              <a:t>   ...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fn</a:t>
            </a:r>
            <a:r>
              <a:rPr lang="en-US" dirty="0"/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09" y="2564904"/>
            <a:ext cx="3943036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function expression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5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07340"/>
            <a:ext cx="38164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 Arrow functions (ES6+)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20688"/>
            <a:ext cx="878497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Стрілкові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є </a:t>
            </a:r>
            <a:r>
              <a:rPr lang="ru-RU" dirty="0" err="1"/>
              <a:t>анонімними</a:t>
            </a:r>
            <a:endParaRPr lang="ru-RU" dirty="0"/>
          </a:p>
          <a:p>
            <a:r>
              <a:rPr lang="ru-RU" dirty="0" err="1"/>
              <a:t>функціями</a:t>
            </a:r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стрілочних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відсутній</a:t>
            </a:r>
            <a:r>
              <a:rPr lang="ru-RU" dirty="0"/>
              <a:t> контекст  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222" y="1772816"/>
            <a:ext cx="871296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Загальний</a:t>
            </a:r>
            <a:r>
              <a:rPr lang="ru-RU" dirty="0">
                <a:solidFill>
                  <a:srgbClr val="C00000"/>
                </a:solidFill>
              </a:rPr>
              <a:t> синтаксис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a, b</a:t>
            </a:r>
            <a:r>
              <a:rPr lang="ru-RU" dirty="0">
                <a:solidFill>
                  <a:srgbClr val="0070C0"/>
                </a:solidFill>
              </a:rPr>
              <a:t>) =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  return a + b;</a:t>
            </a:r>
          </a:p>
          <a:p>
            <a:r>
              <a:rPr lang="en-US" dirty="0">
                <a:solidFill>
                  <a:srgbClr val="0070C0"/>
                </a:solidFill>
              </a:rPr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20" y="3230595"/>
            <a:ext cx="8712968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C00000"/>
                </a:solidFill>
              </a:rPr>
              <a:t>Загальний</a:t>
            </a:r>
            <a:r>
              <a:rPr lang="ru-RU" dirty="0">
                <a:solidFill>
                  <a:srgbClr val="C00000"/>
                </a:solidFill>
              </a:rPr>
              <a:t> синтаксис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 = [1,2,3,4,5];</a:t>
            </a:r>
          </a:p>
          <a:p>
            <a:r>
              <a:rPr lang="en-US" dirty="0" err="1">
                <a:solidFill>
                  <a:srgbClr val="0070C0"/>
                </a:solidFill>
              </a:rPr>
              <a:t>arr.forEach</a:t>
            </a:r>
            <a:r>
              <a:rPr lang="en-US" dirty="0">
                <a:solidFill>
                  <a:srgbClr val="0070C0"/>
                </a:solidFill>
              </a:rPr>
              <a:t>(item =&gt; console.log(item));</a:t>
            </a:r>
          </a:p>
        </p:txBody>
      </p:sp>
    </p:spTree>
    <p:extLst>
      <p:ext uri="{BB962C8B-B14F-4D97-AF65-F5344CB8AC3E}">
        <p14:creationId xmlns:p14="http://schemas.microsoft.com/office/powerpoint/2010/main" val="296746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5379</TotalTime>
  <Words>1354</Words>
  <Application>Microsoft Office PowerPoint</Application>
  <PresentationFormat>Экран (4:3)</PresentationFormat>
  <Paragraphs>273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Wingdings</vt:lpstr>
      <vt:lpstr>Wingdings 2</vt:lpstr>
      <vt:lpstr>Wingdings 3</vt:lpstr>
      <vt:lpstr>Тема1</vt:lpstr>
      <vt:lpstr>Java Script (functions)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964</cp:revision>
  <dcterms:modified xsi:type="dcterms:W3CDTF">2023-02-22T16:38:33Z</dcterms:modified>
</cp:coreProperties>
</file>