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338" r:id="rId3"/>
    <p:sldId id="347" r:id="rId4"/>
    <p:sldId id="450" r:id="rId5"/>
    <p:sldId id="442" r:id="rId6"/>
    <p:sldId id="441" r:id="rId7"/>
    <p:sldId id="438" r:id="rId8"/>
    <p:sldId id="439" r:id="rId9"/>
    <p:sldId id="340" r:id="rId10"/>
    <p:sldId id="435" r:id="rId11"/>
    <p:sldId id="440" r:id="rId12"/>
    <p:sldId id="342" r:id="rId13"/>
    <p:sldId id="436" r:id="rId14"/>
    <p:sldId id="449" r:id="rId15"/>
    <p:sldId id="3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531" autoAdjust="0"/>
  </p:normalViewPr>
  <p:slideViewPr>
    <p:cSldViewPr>
      <p:cViewPr varScale="1">
        <p:scale>
          <a:sx n="86" d="100"/>
          <a:sy n="86" d="100"/>
        </p:scale>
        <p:origin x="168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5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4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29.07.2022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etif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Closures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041" y="51589"/>
            <a:ext cx="8983463" cy="3970318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err="1"/>
              <a:t>makeUser</a:t>
            </a:r>
            <a:r>
              <a:rPr lang="en-US" dirty="0"/>
              <a:t>(name) { 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en-US" sz="1600" dirty="0" err="1">
                <a:solidFill>
                  <a:srgbClr val="00B050"/>
                </a:solidFill>
              </a:rPr>
              <a:t>makeUserLE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 let </a:t>
            </a:r>
            <a:r>
              <a:rPr lang="en-US" dirty="0" err="1"/>
              <a:t>newName</a:t>
            </a:r>
            <a:r>
              <a:rPr lang="en-US" dirty="0"/>
              <a:t> = </a:t>
            </a:r>
            <a:r>
              <a:rPr lang="en-US" dirty="0" err="1"/>
              <a:t>name.toUpperCase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			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return function(){ </a:t>
            </a:r>
          </a:p>
          <a:p>
            <a:r>
              <a:rPr lang="en-US" dirty="0">
                <a:solidFill>
                  <a:srgbClr val="7030A0"/>
                </a:solidFill>
              </a:rPr>
              <a:t>	   </a:t>
            </a:r>
            <a:r>
              <a:rPr lang="en-US" dirty="0" err="1">
                <a:solidFill>
                  <a:srgbClr val="7030A0"/>
                </a:solidFill>
              </a:rPr>
              <a:t>newName</a:t>
            </a:r>
            <a:r>
              <a:rPr lang="en-US" dirty="0">
                <a:solidFill>
                  <a:srgbClr val="7030A0"/>
                </a:solidFill>
              </a:rPr>
              <a:t> += "!"; 		</a:t>
            </a:r>
          </a:p>
          <a:p>
            <a:r>
              <a:rPr lang="en-US" dirty="0">
                <a:solidFill>
                  <a:srgbClr val="7030A0"/>
                </a:solidFill>
              </a:rPr>
              <a:t>	   console.log(</a:t>
            </a:r>
            <a:r>
              <a:rPr lang="en-US" dirty="0" err="1">
                <a:solidFill>
                  <a:srgbClr val="7030A0"/>
                </a:solidFill>
              </a:rPr>
              <a:t>newName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r>
              <a:rPr lang="en-US" dirty="0">
                <a:solidFill>
                  <a:srgbClr val="7030A0"/>
                </a:solidFill>
              </a:rPr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user = </a:t>
            </a:r>
            <a:r>
              <a:rPr lang="en-US" dirty="0" err="1"/>
              <a:t>makeUser</a:t>
            </a:r>
            <a:r>
              <a:rPr lang="en-US" dirty="0"/>
              <a:t>("Thomas ");</a:t>
            </a:r>
          </a:p>
          <a:p>
            <a:r>
              <a:rPr lang="en-US" dirty="0"/>
              <a:t>user(); </a:t>
            </a:r>
          </a:p>
          <a:p>
            <a:r>
              <a:rPr lang="en-US" dirty="0"/>
              <a:t>user(); </a:t>
            </a:r>
          </a:p>
          <a:p>
            <a:r>
              <a:rPr lang="en-US" dirty="0"/>
              <a:t>user();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44" y="4462588"/>
            <a:ext cx="8975383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</a:rPr>
              <a:t>Висновок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/>
              <a:t>– в </a:t>
            </a:r>
            <a:r>
              <a:rPr lang="ru-RU" b="1" dirty="0" err="1"/>
              <a:t>об'єкті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FExContext</a:t>
            </a:r>
            <a:r>
              <a:rPr lang="ru-RU" b="1" dirty="0"/>
              <a:t> </a:t>
            </a:r>
            <a:r>
              <a:rPr lang="ru-RU" b="1" dirty="0" err="1"/>
              <a:t>знаходяться</a:t>
            </a:r>
            <a:r>
              <a:rPr lang="ru-RU" b="1" dirty="0"/>
              <a:t> не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зовнішніх</a:t>
            </a:r>
            <a:r>
              <a:rPr lang="ru-RU" b="1" dirty="0"/>
              <a:t> </a:t>
            </a:r>
            <a:r>
              <a:rPr lang="ru-RU" b="1" dirty="0" err="1"/>
              <a:t>змінних</a:t>
            </a:r>
            <a:r>
              <a:rPr lang="ru-RU" b="1" dirty="0"/>
              <a:t>, а </a:t>
            </a:r>
            <a:r>
              <a:rPr lang="ru-RU" b="1" dirty="0" err="1"/>
              <a:t>посилання</a:t>
            </a:r>
            <a:r>
              <a:rPr lang="ru-RU" b="1" dirty="0"/>
              <a:t> на них, тому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цих</a:t>
            </a:r>
            <a:r>
              <a:rPr lang="ru-RU" b="1" dirty="0"/>
              <a:t> </a:t>
            </a:r>
            <a:r>
              <a:rPr lang="ru-RU" b="1" dirty="0" err="1"/>
              <a:t>зовнішніх</a:t>
            </a:r>
            <a:r>
              <a:rPr lang="ru-RU" b="1" dirty="0"/>
              <a:t> </a:t>
            </a:r>
            <a:r>
              <a:rPr lang="ru-RU" b="1" dirty="0" err="1"/>
              <a:t>змінних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b="1" dirty="0" err="1"/>
              <a:t>змінюватися</a:t>
            </a:r>
            <a:r>
              <a:rPr lang="ru-RU" b="1" dirty="0"/>
              <a:t> в </a:t>
            </a:r>
            <a:r>
              <a:rPr lang="ru-RU" b="1" dirty="0" err="1"/>
              <a:t>процесі</a:t>
            </a:r>
            <a:r>
              <a:rPr lang="ru-RU" b="1" dirty="0"/>
              <a:t> скрипту </a:t>
            </a:r>
            <a:r>
              <a:rPr lang="ru-RU" b="1" dirty="0" err="1"/>
              <a:t>незалежно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en-US" b="1" dirty="0"/>
              <a:t>closure</a:t>
            </a:r>
            <a:r>
              <a:rPr lang="ru-RU" b="1" dirty="0"/>
              <a:t>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0841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// Thomas !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768" y="3383630"/>
            <a:ext cx="207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// Thomas !!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635732"/>
            <a:ext cx="207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// Thomas !!!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027" y="709975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3756F2"/>
                </a:solidFill>
              </a:rPr>
              <a:t>FExContext</a:t>
            </a:r>
            <a:r>
              <a:rPr lang="en-US" sz="1600" b="1" i="1" dirty="0">
                <a:solidFill>
                  <a:srgbClr val="3756F2"/>
                </a:solidFill>
              </a:rPr>
              <a:t> = {name: Thomas,  </a:t>
            </a:r>
            <a:r>
              <a:rPr lang="en-US" sz="1600" b="1" i="1" dirty="0" err="1">
                <a:solidFill>
                  <a:srgbClr val="3756F2"/>
                </a:solidFill>
              </a:rPr>
              <a:t>newName</a:t>
            </a:r>
            <a:r>
              <a:rPr lang="en-US" sz="1600" b="1" i="1" dirty="0">
                <a:solidFill>
                  <a:srgbClr val="3756F2"/>
                </a:solidFill>
              </a:rPr>
              <a:t>: THOMAS,  </a:t>
            </a:r>
            <a:r>
              <a:rPr lang="en-US" sz="1600" b="1" i="1" dirty="0">
                <a:solidFill>
                  <a:schemeClr val="accent3"/>
                </a:solidFill>
              </a:rPr>
              <a:t>OE</a:t>
            </a:r>
            <a:r>
              <a:rPr lang="en-US" sz="1600" b="1" i="1" dirty="0">
                <a:solidFill>
                  <a:srgbClr val="3756F2"/>
                </a:solidFill>
              </a:rPr>
              <a:t>: window}</a:t>
            </a:r>
            <a:endParaRPr lang="ru-RU" sz="1600" b="1" i="1" dirty="0">
              <a:solidFill>
                <a:srgbClr val="3756F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1149350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 // </a:t>
            </a:r>
            <a:r>
              <a:rPr lang="en-US" sz="1600" b="1" i="1" dirty="0" err="1">
                <a:solidFill>
                  <a:schemeClr val="accent1"/>
                </a:solidFill>
              </a:rPr>
              <a:t>FExContext</a:t>
            </a:r>
            <a:r>
              <a:rPr lang="en-US" sz="1600" b="1" i="1" dirty="0">
                <a:solidFill>
                  <a:schemeClr val="accent1"/>
                </a:solidFill>
              </a:rPr>
              <a:t> = {OE: </a:t>
            </a:r>
            <a:r>
              <a:rPr lang="en-US" sz="1600" b="1" dirty="0" err="1">
                <a:solidFill>
                  <a:srgbClr val="00B050"/>
                </a:solidFill>
              </a:rPr>
              <a:t>makeUserLE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i="1" dirty="0">
                <a:solidFill>
                  <a:schemeClr val="accent1"/>
                </a:solidFill>
              </a:rPr>
              <a:t>}</a:t>
            </a:r>
            <a:endParaRPr lang="ru-RU" sz="1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2" grpId="0"/>
      <p:bldP spid="13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530039"/>
            <a:ext cx="432048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greetEn</a:t>
            </a:r>
            <a:r>
              <a:rPr lang="en-US" b="1" dirty="0"/>
              <a:t> = greet("</a:t>
            </a:r>
            <a:r>
              <a:rPr lang="en-US" b="1" dirty="0" err="1"/>
              <a:t>en</a:t>
            </a:r>
            <a:r>
              <a:rPr lang="en-US" b="1" dirty="0"/>
              <a:t>");</a:t>
            </a:r>
          </a:p>
          <a:p>
            <a:endParaRPr lang="en-US" b="1" dirty="0"/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greetSp</a:t>
            </a:r>
            <a:r>
              <a:rPr lang="en-US" b="1" dirty="0"/>
              <a:t> = greet("</a:t>
            </a:r>
            <a:r>
              <a:rPr lang="en-US" b="1" dirty="0" err="1"/>
              <a:t>es</a:t>
            </a:r>
            <a:r>
              <a:rPr lang="en-US" b="1" dirty="0"/>
              <a:t>");</a:t>
            </a:r>
          </a:p>
          <a:p>
            <a:endParaRPr lang="en-US" b="1" dirty="0"/>
          </a:p>
          <a:p>
            <a:r>
              <a:rPr lang="en-US" b="1" dirty="0" err="1"/>
              <a:t>greetEn</a:t>
            </a:r>
            <a:r>
              <a:rPr lang="en-US" b="1" dirty="0"/>
              <a:t>("John");</a:t>
            </a:r>
          </a:p>
          <a:p>
            <a:endParaRPr lang="en-US" b="1" dirty="0"/>
          </a:p>
          <a:p>
            <a:r>
              <a:rPr lang="en-US" b="1" dirty="0" err="1"/>
              <a:t>greetSp</a:t>
            </a:r>
            <a:r>
              <a:rPr lang="en-US" b="1" dirty="0"/>
              <a:t>("John");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3573016"/>
            <a:ext cx="1872208" cy="28803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504" y="260648"/>
            <a:ext cx="43204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 greet(</a:t>
            </a:r>
            <a:r>
              <a:rPr lang="en-US" b="1" dirty="0" err="1"/>
              <a:t>lang</a:t>
            </a:r>
            <a:r>
              <a:rPr lang="en-US" b="1" dirty="0"/>
              <a:t>) {</a:t>
            </a:r>
          </a:p>
          <a:p>
            <a:r>
              <a:rPr lang="en-US" b="1" dirty="0"/>
              <a:t>   return function(name) {</a:t>
            </a:r>
          </a:p>
          <a:p>
            <a:r>
              <a:rPr lang="en-US" b="1" dirty="0"/>
              <a:t>     if(</a:t>
            </a:r>
            <a:r>
              <a:rPr lang="en-US" b="1" dirty="0" err="1"/>
              <a:t>lang</a:t>
            </a:r>
            <a:r>
              <a:rPr lang="en-US" b="1" dirty="0"/>
              <a:t> == "</a:t>
            </a:r>
            <a:r>
              <a:rPr lang="en-US" b="1" dirty="0" err="1"/>
              <a:t>en</a:t>
            </a:r>
            <a:r>
              <a:rPr lang="en-US" b="1" dirty="0"/>
              <a:t>") {</a:t>
            </a:r>
          </a:p>
          <a:p>
            <a:r>
              <a:rPr lang="en-US" b="1" dirty="0"/>
              <a:t>        return "Hello" + name;</a:t>
            </a:r>
          </a:p>
          <a:p>
            <a:r>
              <a:rPr lang="en-US" b="1" dirty="0"/>
              <a:t>     }</a:t>
            </a:r>
          </a:p>
          <a:p>
            <a:r>
              <a:rPr lang="en-US" b="1" dirty="0"/>
              <a:t>     </a:t>
            </a:r>
          </a:p>
          <a:p>
            <a:r>
              <a:rPr lang="en-US" b="1" dirty="0"/>
              <a:t>     if(</a:t>
            </a:r>
            <a:r>
              <a:rPr lang="en-US" b="1" dirty="0" err="1"/>
              <a:t>lang</a:t>
            </a:r>
            <a:r>
              <a:rPr lang="en-US" b="1" dirty="0"/>
              <a:t> == </a:t>
            </a:r>
            <a:r>
              <a:rPr lang="en-US" b="1" dirty="0" err="1"/>
              <a:t>es</a:t>
            </a:r>
            <a:r>
              <a:rPr lang="en-US" b="1" dirty="0"/>
              <a:t>) {</a:t>
            </a:r>
          </a:p>
          <a:p>
            <a:r>
              <a:rPr lang="en-US" b="1" dirty="0"/>
              <a:t>        return "</a:t>
            </a:r>
            <a:r>
              <a:rPr lang="en-US" b="1" dirty="0" err="1"/>
              <a:t>Hola</a:t>
            </a:r>
            <a:r>
              <a:rPr lang="en-US" b="1" dirty="0"/>
              <a:t>" + name;</a:t>
            </a:r>
          </a:p>
          <a:p>
            <a:r>
              <a:rPr lang="en-US" b="1" dirty="0"/>
              <a:t>     }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572000" y="5445224"/>
            <a:ext cx="4464496" cy="1152128"/>
            <a:chOff x="4860032" y="5445224"/>
            <a:chExt cx="4176464" cy="115212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860032" y="5445224"/>
              <a:ext cx="4176464" cy="1152128"/>
            </a:xfrm>
            <a:prstGeom prst="rect">
              <a:avLst/>
            </a:prstGeom>
            <a:solidFill>
              <a:srgbClr val="FF2F2F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Global </a:t>
              </a:r>
              <a:r>
                <a:rPr lang="en-US" sz="2400" b="1" dirty="0" err="1">
                  <a:solidFill>
                    <a:schemeClr val="bg1"/>
                  </a:solidFill>
                </a:rPr>
                <a:t>ExContext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76056" y="6093296"/>
              <a:ext cx="37444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greet, </a:t>
              </a:r>
              <a:r>
                <a:rPr lang="en-US" b="1" dirty="0" err="1"/>
                <a:t>greetEn</a:t>
              </a:r>
              <a:r>
                <a:rPr lang="en-US" b="1" dirty="0"/>
                <a:t>, </a:t>
              </a:r>
              <a:r>
                <a:rPr lang="en-US" b="1" dirty="0" err="1"/>
                <a:t>greetSp</a:t>
              </a:r>
              <a:endParaRPr lang="ru-RU" b="1" dirty="0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4608004" y="4437113"/>
            <a:ext cx="4428492" cy="887614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greet()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236296" y="4852029"/>
            <a:ext cx="1656184" cy="3600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lang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en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38836" y="1893314"/>
            <a:ext cx="4428492" cy="887614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greet()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267128" y="2308230"/>
            <a:ext cx="1656184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lang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4102067"/>
            <a:ext cx="1872208" cy="33504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4653136"/>
            <a:ext cx="2304256" cy="33504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4638836" y="3316342"/>
            <a:ext cx="4428492" cy="948451"/>
            <a:chOff x="4638836" y="3316342"/>
            <a:chExt cx="4428492" cy="948451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4638836" y="3316342"/>
              <a:ext cx="4428492" cy="948451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greetEn</a:t>
              </a:r>
              <a:r>
                <a:rPr lang="en-US" sz="24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10576" y="3789041"/>
              <a:ext cx="2021663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name = John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Прямая со стрелкой 20"/>
          <p:cNvCxnSpPr>
            <a:endCxn id="9" idx="0"/>
          </p:cNvCxnSpPr>
          <p:nvPr/>
        </p:nvCxnSpPr>
        <p:spPr>
          <a:xfrm>
            <a:off x="8028384" y="3933056"/>
            <a:ext cx="36004" cy="918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608004" y="3212976"/>
            <a:ext cx="4535996" cy="21117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545732" y="585411"/>
            <a:ext cx="4535996" cy="226287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644008" y="620688"/>
            <a:ext cx="4428492" cy="948451"/>
            <a:chOff x="4638836" y="3316342"/>
            <a:chExt cx="4428492" cy="948451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4638836" y="3316342"/>
              <a:ext cx="4428492" cy="948451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greetSp</a:t>
              </a:r>
              <a:r>
                <a:rPr lang="en-US" sz="24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710576" y="3789041"/>
              <a:ext cx="2021663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name = John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179512" y="5189311"/>
            <a:ext cx="2304256" cy="335046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7848364" y="1285891"/>
            <a:ext cx="36004" cy="918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4" grpId="0" animBg="1"/>
      <p:bldP spid="14" grpId="1" animBg="1"/>
      <p:bldP spid="15" grpId="0" animBg="1"/>
      <p:bldP spid="16" grpId="0" animBg="1"/>
      <p:bldP spid="16" grpId="2" animBg="1"/>
      <p:bldP spid="17" grpId="0" animBg="1"/>
      <p:bldP spid="17" grpId="1" animBg="1"/>
      <p:bldP spid="27" grpId="0" animBg="1"/>
      <p:bldP spid="28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041" y="51589"/>
            <a:ext cx="8983463" cy="1754326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accent2"/>
                </a:solidFill>
              </a:rPr>
              <a:t>makeCounter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count = 0;</a:t>
            </a:r>
          </a:p>
          <a:p>
            <a:r>
              <a:rPr lang="en-US" dirty="0"/>
              <a:t>    return function() {</a:t>
            </a:r>
          </a:p>
          <a:p>
            <a:r>
              <a:rPr lang="en-US" dirty="0"/>
              <a:t>       return ++count;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1819688"/>
            <a:ext cx="424847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повертається</a:t>
            </a:r>
            <a:r>
              <a:rPr lang="ru-RU" dirty="0"/>
              <a:t> </a:t>
            </a:r>
            <a:r>
              <a:rPr lang="en-US" dirty="0" err="1">
                <a:solidFill>
                  <a:srgbClr val="C00000"/>
                </a:solidFill>
              </a:rPr>
              <a:t>makeCounter</a:t>
            </a:r>
            <a:r>
              <a:rPr lang="en-US" dirty="0"/>
              <a:t>,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count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потрібне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викликами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041" y="1808728"/>
            <a:ext cx="449173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c1 = </a:t>
            </a:r>
            <a:r>
              <a:rPr lang="en-US" b="1" dirty="0" err="1"/>
              <a:t>makeCounter</a:t>
            </a:r>
            <a:r>
              <a:rPr lang="en-US" b="1" dirty="0"/>
              <a:t>();</a:t>
            </a:r>
          </a:p>
          <a:p>
            <a:r>
              <a:rPr lang="en-US" b="1" dirty="0" err="1"/>
              <a:t>const</a:t>
            </a:r>
            <a:r>
              <a:rPr lang="en-US" b="1" dirty="0"/>
              <a:t> c2 = </a:t>
            </a:r>
            <a:r>
              <a:rPr lang="en-US" b="1" dirty="0" err="1"/>
              <a:t>makeCounter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c1(); </a:t>
            </a:r>
          </a:p>
          <a:p>
            <a:r>
              <a:rPr lang="en-US" b="1" dirty="0"/>
              <a:t>c1(); </a:t>
            </a:r>
          </a:p>
          <a:p>
            <a:r>
              <a:rPr lang="en-US" b="1" dirty="0"/>
              <a:t>alert(c1()); // </a:t>
            </a:r>
            <a:r>
              <a:rPr lang="ru-RU" b="1" dirty="0"/>
              <a:t>выводится </a:t>
            </a:r>
            <a:r>
              <a:rPr lang="en-US" b="1" dirty="0"/>
              <a:t> 2 </a:t>
            </a:r>
          </a:p>
          <a:p>
            <a:endParaRPr lang="en-US" b="1" dirty="0"/>
          </a:p>
          <a:p>
            <a:r>
              <a:rPr lang="en-US" b="1" dirty="0"/>
              <a:t>c2();</a:t>
            </a:r>
          </a:p>
          <a:p>
            <a:r>
              <a:rPr lang="en-US" b="1" dirty="0"/>
              <a:t>c2();</a:t>
            </a:r>
          </a:p>
          <a:p>
            <a:r>
              <a:rPr lang="en-US" b="1" dirty="0"/>
              <a:t>c2(); </a:t>
            </a:r>
          </a:p>
          <a:p>
            <a:r>
              <a:rPr lang="en-US" b="1" dirty="0"/>
              <a:t>alert(c2()); // </a:t>
            </a:r>
            <a:r>
              <a:rPr lang="ru-RU" b="1" dirty="0"/>
              <a:t>выводится </a:t>
            </a:r>
            <a:r>
              <a:rPr lang="en-US" b="1" dirty="0"/>
              <a:t> 4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048016"/>
            <a:ext cx="892091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err="1">
                <a:solidFill>
                  <a:srgbClr val="FF0000"/>
                </a:solidFill>
              </a:rPr>
              <a:t>Важливо</a:t>
            </a:r>
            <a:r>
              <a:rPr lang="ru-RU" dirty="0">
                <a:solidFill>
                  <a:srgbClr val="FF0000"/>
                </a:solidFill>
              </a:rPr>
              <a:t>!</a:t>
            </a:r>
          </a:p>
          <a:p>
            <a:r>
              <a:rPr lang="ru-RU" dirty="0" err="1"/>
              <a:t>Лічильники</a:t>
            </a:r>
            <a:r>
              <a:rPr lang="ru-RU" dirty="0"/>
              <a:t> - </a:t>
            </a:r>
            <a:r>
              <a:rPr lang="ru-RU" dirty="0" err="1"/>
              <a:t>незалежні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одного, </a:t>
            </a:r>
            <a:r>
              <a:rPr lang="ru-RU" dirty="0" err="1"/>
              <a:t>тобто</a:t>
            </a:r>
            <a:r>
              <a:rPr lang="ru-RU" dirty="0"/>
              <a:t> для кожного з них при запуску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своє</a:t>
            </a:r>
            <a:r>
              <a:rPr lang="ru-RU" dirty="0"/>
              <a:t> </a:t>
            </a:r>
            <a:r>
              <a:rPr lang="ru-RU" dirty="0" err="1"/>
              <a:t>замикання</a:t>
            </a:r>
            <a:r>
              <a:rPr lang="ru-RU" dirty="0"/>
              <a:t> - </a:t>
            </a:r>
            <a:r>
              <a:rPr lang="ru-RU" dirty="0" err="1"/>
              <a:t>тобто</a:t>
            </a:r>
            <a:r>
              <a:rPr lang="ru-RU" dirty="0"/>
              <a:t> своя область </a:t>
            </a:r>
            <a:r>
              <a:rPr lang="ru-RU" dirty="0" err="1"/>
              <a:t>пам'яті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зберігаються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13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39" y="116632"/>
            <a:ext cx="886332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</a:rPr>
              <a:t>Завдання</a:t>
            </a:r>
            <a:r>
              <a:rPr lang="ru-RU" b="1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/>
              <a:t>1. </a:t>
            </a:r>
            <a:r>
              <a:rPr lang="ru-RU" b="1" dirty="0" err="1"/>
              <a:t>Використовуючи</a:t>
            </a:r>
            <a:r>
              <a:rPr lang="ru-RU" b="1" dirty="0"/>
              <a:t> код </a:t>
            </a:r>
            <a:r>
              <a:rPr lang="ru-RU" b="1" dirty="0" err="1"/>
              <a:t>лічильника</a:t>
            </a:r>
            <a:r>
              <a:rPr lang="ru-RU" b="1" dirty="0"/>
              <a:t>, </a:t>
            </a:r>
            <a:r>
              <a:rPr lang="ru-RU" b="1" dirty="0" err="1"/>
              <a:t>написати</a:t>
            </a:r>
            <a:r>
              <a:rPr lang="ru-RU" b="1" dirty="0"/>
              <a:t> </a:t>
            </a:r>
            <a:r>
              <a:rPr lang="ru-RU" b="1" dirty="0" err="1"/>
              <a:t>функцію</a:t>
            </a:r>
            <a:r>
              <a:rPr lang="ru-RU" b="1" dirty="0"/>
              <a:t>, яка б </a:t>
            </a:r>
            <a:r>
              <a:rPr lang="ru-RU" b="1" dirty="0" err="1"/>
              <a:t>повертала</a:t>
            </a:r>
            <a:r>
              <a:rPr lang="ru-RU" b="1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для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ru-RU" b="1" dirty="0" err="1"/>
              <a:t>лічильником</a:t>
            </a:r>
            <a:r>
              <a:rPr lang="ru-RU" b="1" dirty="0"/>
              <a:t>, і мала б </a:t>
            </a:r>
            <a:r>
              <a:rPr lang="ru-RU" b="1" dirty="0" err="1"/>
              <a:t>методи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12058"/>
              </p:ext>
            </p:extLst>
          </p:nvPr>
        </p:nvGraphicFramePr>
        <p:xfrm>
          <a:off x="140339" y="1268760"/>
          <a:ext cx="8752141" cy="153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set(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Встановлення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лічильника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reset()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Скидання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лічильника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в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next()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Збільшення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значення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лічильника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на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get()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Повернення поточного значення лічильника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2024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503" y="3120510"/>
            <a:ext cx="8928993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/>
              <a:t>Використання</a:t>
            </a:r>
            <a:r>
              <a:rPr lang="en-US" b="1" dirty="0"/>
              <a:t>: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const</a:t>
            </a:r>
            <a:r>
              <a:rPr lang="en-US" b="1" dirty="0">
                <a:solidFill>
                  <a:srgbClr val="0070C0"/>
                </a:solidFill>
              </a:rPr>
              <a:t> c = </a:t>
            </a:r>
            <a:r>
              <a:rPr lang="en-US" b="1" dirty="0" err="1">
                <a:solidFill>
                  <a:srgbClr val="0070C0"/>
                </a:solidFill>
              </a:rPr>
              <a:t>makeCount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c.next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c.reset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c.set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04" y="4843026"/>
            <a:ext cx="89528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ru-RU" b="1" dirty="0"/>
              <a:t>. </a:t>
            </a:r>
            <a:r>
              <a:rPr lang="ru-RU" b="1" dirty="0" err="1"/>
              <a:t>Змінити</a:t>
            </a:r>
            <a:r>
              <a:rPr lang="ru-RU" b="1" dirty="0"/>
              <a:t> код так, </a:t>
            </a:r>
            <a:r>
              <a:rPr lang="ru-RU" b="1" dirty="0" err="1"/>
              <a:t>щоб</a:t>
            </a:r>
            <a:r>
              <a:rPr lang="ru-RU" b="1" dirty="0"/>
              <a:t> </a:t>
            </a:r>
            <a:r>
              <a:rPr lang="ru-RU" b="1" dirty="0" err="1"/>
              <a:t>усунути</a:t>
            </a:r>
            <a:r>
              <a:rPr lang="ru-RU" b="1" dirty="0"/>
              <a:t> метод </a:t>
            </a:r>
            <a:r>
              <a:rPr lang="ru-RU" b="1" dirty="0" err="1">
                <a:solidFill>
                  <a:srgbClr val="C00000"/>
                </a:solidFill>
              </a:rPr>
              <a:t>next</a:t>
            </a:r>
            <a:r>
              <a:rPr lang="ru-RU" b="1" dirty="0">
                <a:solidFill>
                  <a:srgbClr val="C00000"/>
                </a:solidFill>
              </a:rPr>
              <a:t>()</a:t>
            </a:r>
            <a:r>
              <a:rPr lang="ru-RU" b="1" dirty="0"/>
              <a:t>, і</a:t>
            </a:r>
          </a:p>
          <a:p>
            <a:r>
              <a:rPr lang="ru-RU" b="1" dirty="0"/>
              <a:t>  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було</a:t>
            </a:r>
            <a:r>
              <a:rPr lang="ru-RU" b="1" dirty="0"/>
              <a:t> таким 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const counter = </a:t>
            </a:r>
            <a:r>
              <a:rPr lang="en-US" b="1" dirty="0" err="1">
                <a:solidFill>
                  <a:srgbClr val="0070C0"/>
                </a:solidFill>
              </a:rPr>
              <a:t>makeCounter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b="1" dirty="0">
                <a:solidFill>
                  <a:srgbClr val="0070C0"/>
                </a:solidFill>
              </a:rPr>
              <a:t>counter();</a:t>
            </a:r>
            <a:r>
              <a:rPr lang="en-US" b="1" dirty="0"/>
              <a:t>  // </a:t>
            </a:r>
            <a:r>
              <a:rPr lang="uk-UA" b="1" dirty="0"/>
              <a:t>з</a:t>
            </a:r>
            <a:r>
              <a:rPr lang="ru-RU" b="1" dirty="0" err="1">
                <a:solidFill>
                  <a:schemeClr val="tx1"/>
                </a:solidFill>
              </a:rPr>
              <a:t>більшує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значення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лічильника</a:t>
            </a:r>
            <a:r>
              <a:rPr lang="ru-RU" b="1" dirty="0">
                <a:solidFill>
                  <a:schemeClr val="tx1"/>
                </a:solidFill>
              </a:rPr>
              <a:t> на 1</a:t>
            </a:r>
            <a:endParaRPr lang="ru-RU" b="1" dirty="0"/>
          </a:p>
          <a:p>
            <a:r>
              <a:rPr lang="en-US" b="1" dirty="0" err="1">
                <a:solidFill>
                  <a:srgbClr val="0070C0"/>
                </a:solidFill>
              </a:rPr>
              <a:t>counter.reset</a:t>
            </a:r>
            <a:r>
              <a:rPr lang="en-US" b="1" dirty="0">
                <a:solidFill>
                  <a:srgbClr val="0070C0"/>
                </a:solidFill>
              </a:rPr>
              <a:t>(); </a:t>
            </a:r>
            <a:r>
              <a:rPr lang="en-US" b="1" dirty="0"/>
              <a:t>// </a:t>
            </a:r>
            <a:r>
              <a:rPr lang="ru-RU" b="1" dirty="0" err="1"/>
              <a:t>скидає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лічильника</a:t>
            </a:r>
            <a:r>
              <a:rPr lang="ru-RU" b="1" dirty="0"/>
              <a:t> в 0</a:t>
            </a:r>
          </a:p>
          <a:p>
            <a:r>
              <a:rPr lang="ru-RU" b="1" dirty="0">
                <a:solidFill>
                  <a:srgbClr val="0070C0"/>
                </a:solidFill>
              </a:rPr>
              <a:t>с</a:t>
            </a:r>
            <a:r>
              <a:rPr lang="en-US" b="1" dirty="0" err="1">
                <a:solidFill>
                  <a:srgbClr val="0070C0"/>
                </a:solidFill>
              </a:rPr>
              <a:t>ounter.set</a:t>
            </a:r>
            <a:r>
              <a:rPr lang="en-US" b="1" dirty="0">
                <a:solidFill>
                  <a:srgbClr val="0070C0"/>
                </a:solidFill>
              </a:rPr>
              <a:t>(5); </a:t>
            </a:r>
            <a:r>
              <a:rPr lang="en-US" b="1" dirty="0"/>
              <a:t>// </a:t>
            </a:r>
            <a:r>
              <a:rPr lang="uk-UA" b="1" dirty="0"/>
              <a:t>в</a:t>
            </a:r>
            <a:r>
              <a:rPr lang="ru-RU" b="1" dirty="0" err="1"/>
              <a:t>становлює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лічильника</a:t>
            </a:r>
            <a:r>
              <a:rPr lang="ru-RU" b="1" dirty="0"/>
              <a:t> на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en-US" b="1" dirty="0"/>
              <a:t>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5260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6632"/>
            <a:ext cx="79563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sz="4000" b="1" dirty="0">
                <a:solidFill>
                  <a:srgbClr val="C00000"/>
                </a:solidFill>
              </a:rPr>
              <a:t>Thank you for attention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9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381642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Closures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3" y="548680"/>
            <a:ext cx="8929121" cy="1200329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Closure is when a function remembers its lexical environment even when the function is executed outside that lexical scope  </a:t>
            </a:r>
          </a:p>
          <a:p>
            <a:endParaRPr lang="en-US" dirty="0"/>
          </a:p>
          <a:p>
            <a:r>
              <a:rPr lang="en-US" dirty="0"/>
              <a:t>  Kyle Simpson (</a:t>
            </a:r>
            <a:r>
              <a:rPr lang="en-US" dirty="0">
                <a:hlinkClick r:id="rId2"/>
              </a:rPr>
              <a:t>https://www.linkedin.com/in/getify</a:t>
            </a:r>
            <a:r>
              <a:rPr lang="en-US" dirty="0"/>
              <a:t> 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439" y="2060848"/>
            <a:ext cx="8929121" cy="923330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Closures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коли </a:t>
            </a:r>
            <a:r>
              <a:rPr lang="ru-RU" dirty="0" err="1"/>
              <a:t>функція</a:t>
            </a:r>
            <a:r>
              <a:rPr lang="ru-RU" dirty="0"/>
              <a:t> "</a:t>
            </a:r>
            <a:r>
              <a:rPr lang="ru-RU" dirty="0" err="1"/>
              <a:t>запам'ятовує</a:t>
            </a:r>
            <a:r>
              <a:rPr lang="ru-RU" dirty="0"/>
              <a:t>" </a:t>
            </a:r>
            <a:r>
              <a:rPr lang="ru-RU" dirty="0" err="1"/>
              <a:t>свій</a:t>
            </a:r>
            <a:r>
              <a:rPr lang="ru-RU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Lexical </a:t>
            </a:r>
            <a:r>
              <a:rPr lang="en-US" dirty="0" err="1">
                <a:solidFill>
                  <a:srgbClr val="0070C0"/>
                </a:solidFill>
              </a:rPr>
              <a:t>Enviroment</a:t>
            </a:r>
            <a:r>
              <a:rPr lang="en-US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поза межами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en-US" dirty="0">
                <a:solidFill>
                  <a:srgbClr val="0070C0"/>
                </a:solidFill>
              </a:rPr>
              <a:t>Lexical Scope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0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819" y="188640"/>
            <a:ext cx="90010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(){ </a:t>
            </a:r>
          </a:p>
          <a:p>
            <a:r>
              <a:rPr lang="en-US" dirty="0"/>
              <a:t>    return "Hello"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fn</a:t>
            </a:r>
            <a:r>
              <a:rPr lang="en-US" dirty="0"/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819" y="1700808"/>
            <a:ext cx="9001000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що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буде,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якщо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повернути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з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функції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функцію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?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(){</a:t>
            </a:r>
          </a:p>
          <a:p>
            <a:r>
              <a:rPr lang="en-US" dirty="0"/>
              <a:t>   return </a:t>
            </a:r>
            <a:r>
              <a:rPr lang="en-US" dirty="0">
                <a:solidFill>
                  <a:srgbClr val="0070C0"/>
                </a:solidFill>
              </a:rPr>
              <a:t>function(){</a:t>
            </a:r>
          </a:p>
          <a:p>
            <a:r>
              <a:rPr lang="en-US" dirty="0">
                <a:solidFill>
                  <a:srgbClr val="0070C0"/>
                </a:solidFill>
              </a:rPr>
              <a:t>      console.log("Hello");</a:t>
            </a:r>
          </a:p>
          <a:p>
            <a:r>
              <a:rPr lang="en-US" dirty="0">
                <a:solidFill>
                  <a:srgbClr val="0070C0"/>
                </a:solidFill>
              </a:rPr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</a:t>
            </a:r>
            <a:r>
              <a:rPr lang="en-US" dirty="0" err="1"/>
              <a:t>fn</a:t>
            </a:r>
            <a:r>
              <a:rPr lang="en-US" dirty="0"/>
              <a:t>())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тут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виведеться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код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const f = </a:t>
            </a:r>
            <a:r>
              <a:rPr lang="en-US" dirty="0" err="1"/>
              <a:t>fn</a:t>
            </a:r>
            <a:r>
              <a:rPr lang="en-US" dirty="0"/>
              <a:t>();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У константу f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зберігаємо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код 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функції</a:t>
            </a:r>
            <a:endParaRPr lang="en-US" dirty="0"/>
          </a:p>
          <a:p>
            <a:r>
              <a:rPr lang="en-US" dirty="0"/>
              <a:t>f();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Hello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3000" y="116632"/>
            <a:ext cx="9001000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тепер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додамо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до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зовнішньої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функції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 константу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 {</a:t>
            </a:r>
          </a:p>
          <a:p>
            <a:r>
              <a:rPr lang="en-US" dirty="0"/>
              <a:t>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 = "Bill";</a:t>
            </a:r>
          </a:p>
          <a:p>
            <a:r>
              <a:rPr lang="en-US" dirty="0"/>
              <a:t>   return </a:t>
            </a:r>
            <a:r>
              <a:rPr lang="en-US" dirty="0">
                <a:solidFill>
                  <a:srgbClr val="0070C0"/>
                </a:solidFill>
              </a:rPr>
              <a:t>function () {</a:t>
            </a:r>
          </a:p>
          <a:p>
            <a:r>
              <a:rPr lang="en-US" dirty="0">
                <a:solidFill>
                  <a:srgbClr val="0070C0"/>
                </a:solidFill>
              </a:rPr>
              <a:t>      console.log(`Hello ${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}`);</a:t>
            </a:r>
          </a:p>
          <a:p>
            <a:r>
              <a:rPr lang="en-US" dirty="0">
                <a:solidFill>
                  <a:srgbClr val="0070C0"/>
                </a:solidFill>
              </a:rPr>
              <a:t>   };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const</a:t>
            </a:r>
            <a:r>
              <a:rPr lang="en-US" dirty="0"/>
              <a:t> f = </a:t>
            </a:r>
            <a:r>
              <a:rPr lang="en-US" dirty="0" err="1"/>
              <a:t>fn</a:t>
            </a:r>
            <a:r>
              <a:rPr lang="en-US" dirty="0"/>
              <a:t>();</a:t>
            </a:r>
          </a:p>
          <a:p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4149080"/>
            <a:ext cx="777686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i="1" dirty="0"/>
              <a:t>У </a:t>
            </a:r>
            <a:r>
              <a:rPr lang="ru-RU" sz="1600" b="1" i="1" dirty="0" err="1"/>
              <a:t>цій</a:t>
            </a:r>
            <a:r>
              <a:rPr lang="ru-RU" sz="1600" b="1" i="1" dirty="0"/>
              <a:t> </a:t>
            </a:r>
            <a:r>
              <a:rPr lang="ru-RU" sz="1600" b="1" i="1" dirty="0" err="1"/>
              <a:t>точці</a:t>
            </a:r>
            <a:r>
              <a:rPr lang="ru-RU" sz="1600" b="1" i="1" dirty="0"/>
              <a:t> коду </a:t>
            </a:r>
            <a:r>
              <a:rPr lang="ru-RU" sz="1600" b="1" i="1" dirty="0" err="1"/>
              <a:t>функція</a:t>
            </a:r>
            <a:r>
              <a:rPr lang="ru-RU" sz="1600" b="1" i="1" dirty="0"/>
              <a:t> </a:t>
            </a:r>
            <a:r>
              <a:rPr lang="ru-RU" sz="1600" b="1" i="1" dirty="0" err="1"/>
              <a:t>вже</a:t>
            </a:r>
            <a:r>
              <a:rPr lang="ru-RU" sz="1600" b="1" i="1" dirty="0"/>
              <a:t> </a:t>
            </a:r>
            <a:r>
              <a:rPr lang="ru-RU" sz="1600" b="1" i="1" dirty="0" err="1"/>
              <a:t>відпрацювала</a:t>
            </a:r>
            <a:r>
              <a:rPr lang="ru-RU" sz="1600" b="1" i="1" dirty="0"/>
              <a:t>, і </a:t>
            </a:r>
            <a:r>
              <a:rPr lang="ru-RU" sz="1600" b="1" i="1" dirty="0" err="1"/>
              <a:t>збирач</a:t>
            </a:r>
            <a:r>
              <a:rPr lang="ru-RU" sz="1600" b="1" i="1" dirty="0"/>
              <a:t> </a:t>
            </a:r>
            <a:r>
              <a:rPr lang="ru-RU" sz="1600" b="1" i="1" dirty="0" err="1"/>
              <a:t>сміття</a:t>
            </a:r>
            <a:r>
              <a:rPr lang="ru-RU" sz="1600" b="1" i="1" dirty="0"/>
              <a:t> повинен </a:t>
            </a:r>
            <a:r>
              <a:rPr lang="ru-RU" sz="1600" b="1" i="1" dirty="0" err="1"/>
              <a:t>знищити</a:t>
            </a:r>
            <a:r>
              <a:rPr lang="ru-RU" sz="1600" b="1" i="1" dirty="0"/>
              <a:t> </a:t>
            </a:r>
            <a:r>
              <a:rPr lang="ru-RU" sz="1600" b="1" i="1" dirty="0" err="1"/>
              <a:t>всі</a:t>
            </a:r>
            <a:r>
              <a:rPr lang="ru-RU" sz="1600" b="1" i="1" dirty="0"/>
              <a:t> </a:t>
            </a:r>
            <a:r>
              <a:rPr lang="ru-RU" sz="1600" b="1" i="1" dirty="0" err="1"/>
              <a:t>її</a:t>
            </a:r>
            <a:r>
              <a:rPr lang="ru-RU" sz="1600" b="1" i="1" dirty="0"/>
              <a:t> </a:t>
            </a:r>
            <a:r>
              <a:rPr lang="ru-RU" sz="1600" b="1" i="1" dirty="0" err="1"/>
              <a:t>локальні</a:t>
            </a:r>
            <a:r>
              <a:rPr lang="ru-RU" sz="1600" b="1" i="1" dirty="0"/>
              <a:t> </a:t>
            </a:r>
            <a:r>
              <a:rPr lang="ru-RU" sz="1600" b="1" i="1" dirty="0" err="1"/>
              <a:t>змінні</a:t>
            </a:r>
            <a:r>
              <a:rPr lang="ru-RU" sz="1600" b="1" i="1" dirty="0"/>
              <a:t> та </a:t>
            </a:r>
            <a:r>
              <a:rPr lang="ru-RU" sz="1600" b="1" i="1" dirty="0" err="1"/>
              <a:t>константи</a:t>
            </a:r>
            <a:endParaRPr lang="ru-RU" sz="1600" b="1" i="1" dirty="0"/>
          </a:p>
          <a:p>
            <a:r>
              <a:rPr lang="ru-RU" sz="1600" b="1" i="1" dirty="0"/>
              <a:t>Але так як у </a:t>
            </a:r>
            <a:r>
              <a:rPr lang="ru-RU" sz="1600" b="1" i="1" dirty="0" err="1"/>
              <a:t>константі</a:t>
            </a:r>
            <a:r>
              <a:rPr lang="ru-RU" sz="1600" b="1" i="1" dirty="0"/>
              <a:t> </a:t>
            </a:r>
            <a:r>
              <a:rPr lang="en-US" sz="1600" b="1" i="1" dirty="0"/>
              <a:t>f </a:t>
            </a:r>
            <a:r>
              <a:rPr lang="ru-RU" sz="1600" b="1" i="1" dirty="0"/>
              <a:t>у нас </a:t>
            </a:r>
            <a:r>
              <a:rPr lang="ru-RU" sz="1600" b="1" i="1" dirty="0" err="1"/>
              <a:t>зберігається</a:t>
            </a:r>
            <a:r>
              <a:rPr lang="ru-RU" sz="1600" b="1" i="1" dirty="0"/>
              <a:t> код </a:t>
            </a:r>
            <a:r>
              <a:rPr lang="ru-RU" sz="1600" b="1" i="1" dirty="0" err="1"/>
              <a:t>внутрішньої</a:t>
            </a:r>
            <a:r>
              <a:rPr lang="ru-RU" sz="1600" b="1" i="1" dirty="0"/>
              <a:t> </a:t>
            </a:r>
            <a:r>
              <a:rPr lang="ru-RU" sz="1600" b="1" i="1" dirty="0" err="1"/>
              <a:t>функції</a:t>
            </a:r>
            <a:r>
              <a:rPr lang="ru-RU" sz="1600" b="1" i="1" dirty="0"/>
              <a:t> і в </a:t>
            </a:r>
            <a:r>
              <a:rPr lang="ru-RU" sz="1600" b="1" i="1" dirty="0" err="1"/>
              <a:t>його</a:t>
            </a:r>
            <a:r>
              <a:rPr lang="ru-RU" sz="1600" b="1" i="1" dirty="0"/>
              <a:t> </a:t>
            </a:r>
            <a:r>
              <a:rPr lang="ru-RU" sz="1600" b="1" i="1" dirty="0" err="1"/>
              <a:t>коді</a:t>
            </a:r>
            <a:r>
              <a:rPr lang="ru-RU" sz="1600" b="1" i="1" dirty="0"/>
              <a:t> </a:t>
            </a:r>
            <a:r>
              <a:rPr lang="ru-RU" sz="1600" b="1" i="1" dirty="0" err="1"/>
              <a:t>використовується</a:t>
            </a:r>
            <a:r>
              <a:rPr lang="ru-RU" sz="1600" b="1" i="1" dirty="0"/>
              <a:t> константа, то вона не </a:t>
            </a:r>
            <a:r>
              <a:rPr lang="ru-RU" sz="1600" b="1" i="1" dirty="0" err="1"/>
              <a:t>знищується</a:t>
            </a:r>
            <a:r>
              <a:rPr lang="ru-RU" sz="1600" b="1" i="1" dirty="0"/>
              <a:t> </a:t>
            </a:r>
            <a:r>
              <a:rPr lang="ru-RU" sz="1600" b="1" i="1" dirty="0" err="1"/>
              <a:t>збирачем</a:t>
            </a:r>
            <a:r>
              <a:rPr lang="ru-RU" sz="1600" b="1" i="1" dirty="0"/>
              <a:t> </a:t>
            </a:r>
            <a:r>
              <a:rPr lang="ru-RU" sz="1600" b="1" i="1" dirty="0" err="1"/>
              <a:t>сміття</a:t>
            </a:r>
            <a:r>
              <a:rPr lang="ru-RU" sz="1600" b="1" i="1" dirty="0"/>
              <a:t>, а </a:t>
            </a:r>
            <a:r>
              <a:rPr lang="ru-RU" sz="1600" b="1" i="1" dirty="0" err="1"/>
              <a:t>зберігається</a:t>
            </a:r>
            <a:r>
              <a:rPr lang="ru-RU" sz="1600" b="1" i="1" dirty="0"/>
              <a:t> - </a:t>
            </a:r>
            <a:r>
              <a:rPr lang="ru-RU" sz="1600" b="1" i="1" dirty="0" err="1"/>
              <a:t>це</a:t>
            </a:r>
            <a:r>
              <a:rPr lang="ru-RU" sz="1600" b="1" i="1" dirty="0"/>
              <a:t> і є </a:t>
            </a:r>
            <a:r>
              <a:rPr lang="en-US" sz="1600" b="1" i="1" dirty="0">
                <a:solidFill>
                  <a:srgbClr val="0070C0"/>
                </a:solidFill>
              </a:rPr>
              <a:t>closure</a:t>
            </a:r>
          </a:p>
        </p:txBody>
      </p:sp>
      <p:cxnSp>
        <p:nvCxnSpPr>
          <p:cNvPr id="4" name="Прямая со стрелкой 3"/>
          <p:cNvCxnSpPr>
            <a:cxnSpLocks/>
            <a:stCxn id="2" idx="0"/>
          </p:cNvCxnSpPr>
          <p:nvPr/>
        </p:nvCxnSpPr>
        <p:spPr>
          <a:xfrm flipH="1" flipV="1">
            <a:off x="2339752" y="2492896"/>
            <a:ext cx="2736304" cy="1656184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866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f();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581" y="28042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 Hello Bill</a:t>
            </a:r>
          </a:p>
        </p:txBody>
      </p:sp>
    </p:spTree>
    <p:extLst>
      <p:ext uri="{BB962C8B-B14F-4D97-AF65-F5344CB8AC3E}">
        <p14:creationId xmlns:p14="http://schemas.microsoft.com/office/powerpoint/2010/main" val="26961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3654" y="21509"/>
            <a:ext cx="4509617" cy="286232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000" dirty="0"/>
              <a:t>function outer(){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const</a:t>
            </a:r>
            <a:r>
              <a:rPr lang="en-US" sz="2000" dirty="0"/>
              <a:t> x = 5;     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return function(){</a:t>
            </a:r>
          </a:p>
          <a:p>
            <a:r>
              <a:rPr lang="en-US" sz="2000" dirty="0"/>
              <a:t>        return x;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  <a:endParaRPr lang="ru-RU" sz="2000" dirty="0"/>
          </a:p>
          <a:p>
            <a:r>
              <a:rPr lang="en-US" sz="2000" dirty="0"/>
              <a:t>const f = outer();</a:t>
            </a:r>
          </a:p>
          <a:p>
            <a:r>
              <a:rPr lang="en-US" sz="2000" dirty="0"/>
              <a:t>f();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788024" y="2780928"/>
            <a:ext cx="4176464" cy="2268252"/>
            <a:chOff x="4788024" y="2780928"/>
            <a:chExt cx="4176464" cy="2268252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788024" y="2780928"/>
              <a:ext cx="4176464" cy="2268252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outer()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860032" y="4437112"/>
              <a:ext cx="3960440" cy="507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function(){return x;}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4860032" y="5200746"/>
            <a:ext cx="4176464" cy="13966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Global </a:t>
            </a:r>
            <a:r>
              <a:rPr lang="en-US" sz="2400" b="1" dirty="0" err="1">
                <a:solidFill>
                  <a:srgbClr val="0070C0"/>
                </a:solidFill>
              </a:rPr>
              <a:t>ExContext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93877" y="5733256"/>
            <a:ext cx="3726595" cy="73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outer(){}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const f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840" y="2475585"/>
            <a:ext cx="1136407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2780" y="2146347"/>
            <a:ext cx="2811028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4644008" y="2132856"/>
            <a:ext cx="4392488" cy="2952328"/>
            <a:chOff x="4716016" y="1628800"/>
            <a:chExt cx="4392488" cy="376619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716016" y="1916832"/>
              <a:ext cx="4392488" cy="34781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8184" y="1628800"/>
              <a:ext cx="14750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Closure</a:t>
              </a:r>
              <a:endParaRPr lang="ru-RU" b="1" dirty="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7004786" y="3270052"/>
            <a:ext cx="1728192" cy="50744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x = 5;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084966" y="5715135"/>
            <a:ext cx="3726595" cy="73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outer(){}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 = function inner(){}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820184" y="3969786"/>
            <a:ext cx="4144304" cy="1043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f()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return x;</a:t>
            </a:r>
          </a:p>
        </p:txBody>
      </p: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7380312" y="3683614"/>
            <a:ext cx="216024" cy="7048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19" grpId="0" animBg="1"/>
      <p:bldP spid="19" grpId="1" animBg="1"/>
      <p:bldP spid="18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47664" y="30103"/>
            <a:ext cx="6552728" cy="304698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/>
              <a:t>function greet(</a:t>
            </a:r>
            <a:r>
              <a:rPr lang="en-US" sz="2400" dirty="0">
                <a:solidFill>
                  <a:schemeClr val="accent2"/>
                </a:solidFill>
              </a:rPr>
              <a:t>say</a:t>
            </a:r>
            <a:r>
              <a:rPr lang="en-US" sz="2400" dirty="0"/>
              <a:t>){</a:t>
            </a:r>
          </a:p>
          <a:p>
            <a:r>
              <a:rPr lang="en-US" sz="2400" dirty="0"/>
              <a:t>     return function(</a:t>
            </a:r>
            <a:r>
              <a:rPr lang="en-US" sz="2400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print(</a:t>
            </a:r>
            <a:r>
              <a:rPr lang="en-US" sz="2400" dirty="0">
                <a:solidFill>
                  <a:schemeClr val="accent2"/>
                </a:solidFill>
              </a:rPr>
              <a:t>say</a:t>
            </a:r>
            <a:r>
              <a:rPr lang="en-US" sz="2400" dirty="0"/>
              <a:t> + " " + </a:t>
            </a:r>
            <a:r>
              <a:rPr lang="en-US" sz="2400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);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sayHi</a:t>
            </a:r>
            <a:r>
              <a:rPr lang="en-US" sz="2400" dirty="0"/>
              <a:t> = greet(</a:t>
            </a:r>
            <a:r>
              <a:rPr lang="en-US" sz="2400" dirty="0">
                <a:solidFill>
                  <a:schemeClr val="accent2"/>
                </a:solidFill>
              </a:rPr>
              <a:t>'Hi'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sayHi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'</a:t>
            </a:r>
            <a:r>
              <a:rPr lang="en-US" sz="2400" dirty="0" err="1">
                <a:solidFill>
                  <a:srgbClr val="0070C0"/>
                </a:solidFill>
              </a:rPr>
              <a:t>Tomy</a:t>
            </a:r>
            <a:r>
              <a:rPr lang="en-US" sz="2400" dirty="0">
                <a:solidFill>
                  <a:srgbClr val="0070C0"/>
                </a:solidFill>
              </a:rPr>
              <a:t>'</a:t>
            </a:r>
            <a:r>
              <a:rPr lang="en-US" sz="2400" dirty="0"/>
              <a:t>);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2008" y="3429000"/>
            <a:ext cx="8964488" cy="2923877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sz="2000" dirty="0"/>
              <a:t>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місці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greet()</a:t>
            </a:r>
            <a:r>
              <a:rPr lang="en-US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відпрацювала</a:t>
            </a:r>
            <a:r>
              <a:rPr lang="ru-RU" sz="2000" dirty="0"/>
              <a:t>, і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Execution Context</a:t>
            </a:r>
            <a:r>
              <a:rPr lang="en-US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бути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знищено</a:t>
            </a:r>
            <a:r>
              <a:rPr lang="ru-RU" sz="2000" dirty="0"/>
              <a:t>, </a:t>
            </a:r>
            <a:r>
              <a:rPr lang="ru-RU" sz="2000" dirty="0" err="1"/>
              <a:t>включаючи</a:t>
            </a:r>
            <a:r>
              <a:rPr lang="ru-RU" sz="2000" dirty="0"/>
              <a:t> </a:t>
            </a:r>
            <a:r>
              <a:rPr lang="ru-RU" sz="2000" dirty="0" err="1"/>
              <a:t>переданий</a:t>
            </a:r>
            <a:r>
              <a:rPr lang="ru-RU" sz="2000" dirty="0"/>
              <a:t> </a:t>
            </a:r>
            <a:r>
              <a:rPr lang="ru-RU" sz="2000" dirty="0" err="1"/>
              <a:t>їй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виклику</a:t>
            </a:r>
            <a:r>
              <a:rPr lang="ru-RU" sz="2000" dirty="0"/>
              <a:t> аргумент </a:t>
            </a:r>
            <a:r>
              <a:rPr lang="en-US" sz="2400" dirty="0">
                <a:solidFill>
                  <a:schemeClr val="accent2"/>
                </a:solidFill>
              </a:rPr>
              <a:t>say</a:t>
            </a:r>
            <a:r>
              <a:rPr lang="en-US" sz="2000" dirty="0"/>
              <a:t> </a:t>
            </a:r>
            <a:r>
              <a:rPr lang="ru-RU" sz="2000" dirty="0"/>
              <a:t>– строку </a:t>
            </a:r>
            <a:r>
              <a:rPr lang="en-US" sz="2400" dirty="0">
                <a:solidFill>
                  <a:schemeClr val="accent2"/>
                </a:solidFill>
              </a:rPr>
              <a:t>'Hi'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І в </a:t>
            </a:r>
            <a:r>
              <a:rPr lang="ru-RU" sz="2000" dirty="0" err="1"/>
              <a:t>точці</a:t>
            </a:r>
            <a:r>
              <a:rPr lang="ru-RU" sz="2000" dirty="0"/>
              <a:t>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sayHi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r>
              <a:rPr lang="en-US" sz="2000" dirty="0"/>
              <a:t> </a:t>
            </a:r>
            <a:r>
              <a:rPr lang="ru-RU" sz="2000" dirty="0" err="1"/>
              <a:t>цієї</a:t>
            </a:r>
            <a:r>
              <a:rPr lang="ru-RU" sz="2000" dirty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бути не повинно, але вона </a:t>
            </a:r>
            <a:r>
              <a:rPr lang="ru-RU" sz="2000" dirty="0" err="1"/>
              <a:t>була</a:t>
            </a:r>
            <a:r>
              <a:rPr lang="ru-RU" sz="2000" dirty="0"/>
              <a:t> </a:t>
            </a:r>
            <a:r>
              <a:rPr lang="ru-RU" sz="2000" dirty="0" err="1"/>
              <a:t>знищена</a:t>
            </a:r>
            <a:r>
              <a:rPr lang="ru-RU" sz="2000" dirty="0"/>
              <a:t> і доступна в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sayHi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сталося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closure</a:t>
            </a:r>
            <a:r>
              <a:rPr lang="en-US" sz="2000" dirty="0"/>
              <a:t>.</a:t>
            </a:r>
            <a:r>
              <a:rPr lang="ru-RU" sz="2000" dirty="0"/>
              <a:t> 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563888" y="2492896"/>
            <a:ext cx="26642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4860032" y="3789039"/>
            <a:ext cx="4176464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greet("Hi")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83" y="3356991"/>
            <a:ext cx="4509617" cy="255454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000" dirty="0"/>
              <a:t>function greet(say){</a:t>
            </a:r>
          </a:p>
          <a:p>
            <a:r>
              <a:rPr lang="en-US" sz="2000" dirty="0"/>
              <a:t>  return function(name){</a:t>
            </a:r>
          </a:p>
          <a:p>
            <a:r>
              <a:rPr lang="en-US" sz="2000" dirty="0"/>
              <a:t>    print(say + " " + name);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const </a:t>
            </a:r>
            <a:r>
              <a:rPr lang="en-US" sz="2000" dirty="0" err="1"/>
              <a:t>sayHi</a:t>
            </a:r>
            <a:r>
              <a:rPr lang="en-US" sz="2000" dirty="0"/>
              <a:t> = greet('Hi');</a:t>
            </a:r>
          </a:p>
          <a:p>
            <a:r>
              <a:rPr lang="en-US" sz="2000" dirty="0" err="1"/>
              <a:t>sayHi</a:t>
            </a:r>
            <a:r>
              <a:rPr lang="en-US" sz="2000" dirty="0"/>
              <a:t>('</a:t>
            </a:r>
            <a:r>
              <a:rPr lang="en-US" sz="2000" dirty="0" err="1"/>
              <a:t>Tomy</a:t>
            </a:r>
            <a:r>
              <a:rPr lang="en-US" sz="2000" dirty="0"/>
              <a:t>');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70" y="5151378"/>
            <a:ext cx="4092581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93715" y="2699759"/>
            <a:ext cx="4144304" cy="1008112"/>
          </a:xfrm>
          <a:prstGeom prst="rect">
            <a:avLst/>
          </a:prstGeom>
          <a:solidFill>
            <a:srgbClr val="ABDFEB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sayHi</a:t>
            </a:r>
            <a:r>
              <a:rPr lang="en-US" sz="2000" b="1" dirty="0">
                <a:solidFill>
                  <a:schemeClr val="tx1"/>
                </a:solidFill>
              </a:rPr>
              <a:t>('</a:t>
            </a:r>
            <a:r>
              <a:rPr lang="en-US" sz="2000" b="1" dirty="0" err="1">
                <a:solidFill>
                  <a:schemeClr val="tx1"/>
                </a:solidFill>
              </a:rPr>
              <a:t>Tomy</a:t>
            </a:r>
            <a:r>
              <a:rPr lang="en-US" sz="2000" b="1" dirty="0">
                <a:solidFill>
                  <a:schemeClr val="tx1"/>
                </a:solidFill>
              </a:rPr>
              <a:t>')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844097" y="4346231"/>
            <a:ext cx="2160240" cy="45344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say = 'Hi'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5151378"/>
            <a:ext cx="4176464" cy="15899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Global </a:t>
            </a:r>
            <a:r>
              <a:rPr lang="en-US" sz="2400" b="1" dirty="0" err="1">
                <a:solidFill>
                  <a:schemeClr val="tx1"/>
                </a:solidFill>
              </a:rPr>
              <a:t>ExContext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04048" y="5517233"/>
            <a:ext cx="3856274" cy="11521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greet(){}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sayHi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5541740"/>
            <a:ext cx="2376264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796136" y="3147261"/>
            <a:ext cx="2776153" cy="45344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 = '</a:t>
            </a:r>
            <a:r>
              <a:rPr lang="en-US" b="1" dirty="0" err="1">
                <a:solidFill>
                  <a:schemeClr val="tx1"/>
                </a:solidFill>
              </a:rPr>
              <a:t>Tomy</a:t>
            </a:r>
            <a:r>
              <a:rPr lang="en-US" b="1" dirty="0">
                <a:solidFill>
                  <a:schemeClr val="tx1"/>
                </a:solidFill>
              </a:rPr>
              <a:t>'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3976610"/>
            <a:ext cx="3960440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0910" y="44624"/>
            <a:ext cx="845616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Коли </a:t>
            </a:r>
            <a:r>
              <a:rPr lang="ru-RU" b="1" dirty="0" err="1"/>
              <a:t>виконується</a:t>
            </a:r>
            <a:r>
              <a:rPr lang="ru-RU" b="1" dirty="0"/>
              <a:t> </a:t>
            </a:r>
            <a:r>
              <a:rPr lang="uk-UA" b="1" dirty="0" err="1"/>
              <a:t>строка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print(say + " " + name)</a:t>
            </a:r>
            <a:r>
              <a:rPr lang="en-US" b="1" dirty="0"/>
              <a:t> </a:t>
            </a:r>
            <a:r>
              <a:rPr lang="ru-RU" b="1" dirty="0" err="1"/>
              <a:t>інтепретатор</a:t>
            </a:r>
            <a:endParaRPr lang="ru-RU" b="1" dirty="0"/>
          </a:p>
          <a:p>
            <a:r>
              <a:rPr lang="ru-RU" b="1" dirty="0" err="1"/>
              <a:t>починає</a:t>
            </a:r>
            <a:r>
              <a:rPr lang="ru-RU" b="1" dirty="0"/>
              <a:t> </a:t>
            </a:r>
            <a:r>
              <a:rPr lang="ru-RU" b="1" dirty="0" err="1"/>
              <a:t>шукати</a:t>
            </a:r>
            <a:r>
              <a:rPr lang="ru-RU" b="1" dirty="0"/>
              <a:t> </a:t>
            </a:r>
            <a:r>
              <a:rPr lang="ru-RU" b="1" dirty="0" err="1"/>
              <a:t>змінну</a:t>
            </a:r>
            <a:r>
              <a:rPr lang="ru-RU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say</a:t>
            </a:r>
            <a:r>
              <a:rPr lang="ru-RU" b="1" dirty="0"/>
              <a:t>  - по шляху </a:t>
            </a:r>
            <a:r>
              <a:rPr lang="en-US" b="1" dirty="0" err="1">
                <a:solidFill>
                  <a:srgbClr val="0070C0"/>
                </a:solidFill>
              </a:rPr>
              <a:t>LexicalEnviroment</a:t>
            </a:r>
            <a:r>
              <a:rPr lang="ru-RU" b="1" dirty="0"/>
              <a:t>,</a:t>
            </a:r>
            <a:endParaRPr lang="en-US" b="1" dirty="0"/>
          </a:p>
          <a:p>
            <a:r>
              <a:rPr lang="ru-RU" b="1" dirty="0" err="1"/>
              <a:t>тобто</a:t>
            </a:r>
            <a:r>
              <a:rPr lang="ru-RU" b="1" dirty="0"/>
              <a:t> в </a:t>
            </a:r>
            <a:r>
              <a:rPr lang="en-US" b="1" dirty="0"/>
              <a:t>parent </a:t>
            </a:r>
            <a:r>
              <a:rPr lang="ru-RU" b="1" dirty="0" err="1"/>
              <a:t>області</a:t>
            </a:r>
            <a:r>
              <a:rPr lang="ru-RU" b="1" dirty="0"/>
              <a:t>. Та </a:t>
            </a:r>
            <a:r>
              <a:rPr lang="ru-RU" b="1" dirty="0" err="1"/>
              <a:t>завдяки</a:t>
            </a:r>
            <a:r>
              <a:rPr lang="ru-RU" b="1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closure</a:t>
            </a:r>
            <a:r>
              <a:rPr lang="ru-RU" b="1" dirty="0"/>
              <a:t> </a:t>
            </a:r>
            <a:r>
              <a:rPr lang="ru-RU" b="1" dirty="0" err="1"/>
              <a:t>змінна</a:t>
            </a:r>
            <a:r>
              <a:rPr lang="ru-RU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say</a:t>
            </a:r>
            <a:r>
              <a:rPr lang="en-US" b="1" dirty="0"/>
              <a:t> </a:t>
            </a:r>
            <a:endParaRPr lang="uk-UA" b="1" dirty="0"/>
          </a:p>
          <a:p>
            <a:r>
              <a:rPr lang="ru-RU" b="1" i="1" dirty="0">
                <a:solidFill>
                  <a:schemeClr val="accent2"/>
                </a:solidFill>
              </a:rPr>
              <a:t>не </a:t>
            </a:r>
            <a:r>
              <a:rPr lang="ru-RU" b="1" i="1" dirty="0" err="1">
                <a:solidFill>
                  <a:schemeClr val="accent2"/>
                </a:solidFill>
              </a:rPr>
              <a:t>була</a:t>
            </a:r>
            <a:r>
              <a:rPr lang="ru-RU" b="1" i="1" dirty="0">
                <a:solidFill>
                  <a:schemeClr val="accent2"/>
                </a:solidFill>
              </a:rPr>
              <a:t> </a:t>
            </a:r>
            <a:r>
              <a:rPr lang="ru-RU" b="1" i="1" dirty="0" err="1">
                <a:solidFill>
                  <a:schemeClr val="accent2"/>
                </a:solidFill>
              </a:rPr>
              <a:t>знищенна</a:t>
            </a:r>
            <a:r>
              <a:rPr lang="ru-RU" b="1" dirty="0"/>
              <a:t>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4211960" y="1244953"/>
            <a:ext cx="0" cy="27316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4704141" y="2132856"/>
            <a:ext cx="4392488" cy="2880320"/>
            <a:chOff x="4716016" y="1628800"/>
            <a:chExt cx="4392488" cy="376619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716016" y="1916832"/>
              <a:ext cx="4392488" cy="34781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8184" y="1628800"/>
              <a:ext cx="14750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Closure</a:t>
              </a:r>
              <a:endParaRPr lang="ru-RU" b="1" dirty="0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004048" y="5516047"/>
            <a:ext cx="3856273" cy="115331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greet(){}</a:t>
            </a:r>
          </a:p>
          <a:p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 err="1">
                <a:solidFill>
                  <a:schemeClr val="tx1"/>
                </a:solidFill>
              </a:rPr>
              <a:t>sayHi</a:t>
            </a:r>
            <a:r>
              <a:rPr lang="en-US" b="1" dirty="0">
                <a:solidFill>
                  <a:schemeClr val="tx1"/>
                </a:solidFill>
              </a:rPr>
              <a:t> = function(name){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print(say + " " + name)</a:t>
            </a:r>
          </a:p>
          <a:p>
            <a:r>
              <a:rPr lang="en-US" b="1" dirty="0">
                <a:solidFill>
                  <a:schemeClr val="tx1"/>
                </a:solidFill>
              </a:rPr>
              <a:t>  }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5" grpId="0" animBg="1"/>
      <p:bldP spid="5" grpId="1" animBg="1"/>
      <p:bldP spid="14" grpId="0" animBg="1"/>
      <p:bldP spid="17" grpId="0" animBg="1"/>
      <p:bldP spid="15" grpId="0" animBg="1"/>
      <p:bldP spid="16" grpId="0" animBg="1"/>
      <p:bldP spid="19" grpId="0" animBg="1"/>
      <p:bldP spid="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4716017" y="3429000"/>
            <a:ext cx="4176464" cy="1656184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buildFunc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25" y="442407"/>
            <a:ext cx="4283451" cy="501675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000" dirty="0"/>
              <a:t>function </a:t>
            </a:r>
            <a:r>
              <a:rPr lang="en-US" sz="2000" dirty="0" err="1"/>
              <a:t>buildFunc</a:t>
            </a:r>
            <a:r>
              <a:rPr lang="en-US" sz="2000" dirty="0"/>
              <a:t>(){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 = [];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rgbClr val="0070C0"/>
                </a:solidFill>
              </a:rPr>
              <a:t>for(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=0;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3;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arr.push</a:t>
            </a:r>
            <a:r>
              <a:rPr lang="en-US" sz="2000" dirty="0"/>
              <a:t>(function (){</a:t>
            </a:r>
          </a:p>
          <a:p>
            <a:r>
              <a:rPr lang="en-US" sz="2000" dirty="0"/>
              <a:t>         print(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dirty="0"/>
              <a:t>      });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 return </a:t>
            </a:r>
            <a:r>
              <a:rPr lang="en-US" sz="2000" dirty="0" err="1"/>
              <a:t>arr</a:t>
            </a:r>
            <a:r>
              <a:rPr lang="en-US" sz="2000" dirty="0"/>
              <a:t>;	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let fs = </a:t>
            </a:r>
            <a:r>
              <a:rPr lang="en-US" sz="2000" dirty="0" err="1"/>
              <a:t>buildFunc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fs[0]();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// 3</a:t>
            </a:r>
          </a:p>
          <a:p>
            <a:r>
              <a:rPr lang="en-US" sz="2000" dirty="0"/>
              <a:t>fs[1]();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// 3</a:t>
            </a:r>
            <a:endParaRPr lang="en-US" sz="2000" dirty="0"/>
          </a:p>
          <a:p>
            <a:r>
              <a:rPr lang="en-US" sz="2000" dirty="0"/>
              <a:t>fs[2]();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// 3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4016" y="3477221"/>
            <a:ext cx="3491880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020272" y="4271703"/>
            <a:ext cx="1872208" cy="59745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arr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[f0,f1,f2]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16016" y="5157192"/>
            <a:ext cx="4176464" cy="1152128"/>
          </a:xfrm>
          <a:prstGeom prst="rect">
            <a:avLst/>
          </a:prstGeom>
          <a:solidFill>
            <a:srgbClr val="FF2F2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Global </a:t>
            </a:r>
            <a:r>
              <a:rPr lang="en-US" sz="2400" b="1" dirty="0" err="1">
                <a:solidFill>
                  <a:schemeClr val="bg1"/>
                </a:solidFill>
              </a:rPr>
              <a:t>ExContext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338921" y="5589240"/>
            <a:ext cx="3280209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function </a:t>
            </a:r>
            <a:r>
              <a:rPr lang="en-US" b="1" dirty="0" err="1">
                <a:solidFill>
                  <a:schemeClr val="tx1"/>
                </a:solidFill>
              </a:rPr>
              <a:t>buildFunc</a:t>
            </a:r>
            <a:r>
              <a:rPr lang="en-US" b="1" dirty="0">
                <a:solidFill>
                  <a:schemeClr val="tx1"/>
                </a:solidFill>
              </a:rPr>
              <a:t>(){}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652120" y="4271703"/>
            <a:ext cx="1080120" cy="59745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55737" y="4113081"/>
            <a:ext cx="1319919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16017" y="1700808"/>
            <a:ext cx="4144304" cy="1584175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Execution Context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52120" y="2204864"/>
            <a:ext cx="2592288" cy="394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fs[0</a:t>
            </a:r>
            <a:r>
              <a:rPr lang="en-US" sz="2800" b="1" dirty="0">
                <a:solidFill>
                  <a:schemeClr val="bg1"/>
                </a:solidFill>
              </a:rPr>
              <a:t>]()</a:t>
            </a:r>
            <a:endParaRPr lang="ru-RU" sz="28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652120" y="2204864"/>
            <a:ext cx="2592288" cy="394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fs[1</a:t>
            </a:r>
            <a:r>
              <a:rPr lang="en-US" sz="2800" b="1" dirty="0">
                <a:solidFill>
                  <a:schemeClr val="bg1"/>
                </a:solidFill>
              </a:rPr>
              <a:t>]()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841072" y="1700808"/>
            <a:ext cx="3154864" cy="986334"/>
            <a:chOff x="841072" y="1700808"/>
            <a:chExt cx="3154864" cy="986334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214250" y="1700808"/>
              <a:ext cx="1781686" cy="38849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841073" y="2032394"/>
              <a:ext cx="3154863" cy="369622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41072" y="2298648"/>
              <a:ext cx="418559" cy="38849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202303" y="4696690"/>
            <a:ext cx="1215065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44016" y="4376184"/>
            <a:ext cx="1331640" cy="388494"/>
          </a:xfrm>
          <a:prstGeom prst="rect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652120" y="2204864"/>
            <a:ext cx="2592288" cy="394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fs[2</a:t>
            </a:r>
            <a:r>
              <a:rPr lang="en-US" sz="2800" b="1" dirty="0">
                <a:solidFill>
                  <a:schemeClr val="bg1"/>
                </a:solidFill>
              </a:rPr>
              <a:t>]()</a:t>
            </a:r>
            <a:endParaRPr lang="ru-RU" sz="28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324239" y="5580851"/>
            <a:ext cx="3280209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function </a:t>
            </a:r>
            <a:r>
              <a:rPr lang="en-US" b="1" dirty="0" err="1">
                <a:solidFill>
                  <a:schemeClr val="tx1"/>
                </a:solidFill>
              </a:rPr>
              <a:t>buildFunc</a:t>
            </a:r>
            <a:r>
              <a:rPr lang="en-US" b="1" dirty="0">
                <a:solidFill>
                  <a:schemeClr val="tx1"/>
                </a:solidFill>
              </a:rPr>
              <a:t>(){}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308159" y="5566702"/>
            <a:ext cx="3280209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fs=function(){}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function </a:t>
            </a:r>
            <a:r>
              <a:rPr lang="en-US" b="1" dirty="0" err="1">
                <a:solidFill>
                  <a:schemeClr val="tx1"/>
                </a:solidFill>
              </a:rPr>
              <a:t>buildFunc</a:t>
            </a:r>
            <a:r>
              <a:rPr lang="en-US" b="1" dirty="0">
                <a:solidFill>
                  <a:schemeClr val="tx1"/>
                </a:solidFill>
              </a:rPr>
              <a:t>(){}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5" grpId="0" animBg="1"/>
      <p:bldP spid="5" grpId="1" animBg="1"/>
      <p:bldP spid="17" grpId="0" animBg="1"/>
      <p:bldP spid="18" grpId="0" animBg="1"/>
      <p:bldP spid="21" grpId="0" animBg="1"/>
      <p:bldP spid="21" grpId="1" animBg="1"/>
      <p:bldP spid="22" grpId="0" animBg="1"/>
      <p:bldP spid="3" grpId="0"/>
      <p:bldP spid="3" grpId="1"/>
      <p:bldP spid="23" grpId="0"/>
      <p:bldP spid="23" grpId="1"/>
      <p:bldP spid="28" grpId="0" animBg="1"/>
      <p:bldP spid="29" grpId="0" animBg="1"/>
      <p:bldP spid="29" grpId="1" animBg="1"/>
      <p:bldP spid="30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44624"/>
            <a:ext cx="9001000" cy="1477328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FF0000"/>
                </a:solidFill>
              </a:rPr>
              <a:t>В</a:t>
            </a:r>
            <a:r>
              <a:rPr lang="en-US" dirty="0">
                <a:solidFill>
                  <a:srgbClr val="FF0000"/>
                </a:solidFill>
              </a:rPr>
              <a:t> closure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включаються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/>
              <a:t> -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;</a:t>
            </a:r>
          </a:p>
          <a:p>
            <a:r>
              <a:rPr lang="ru-RU" dirty="0"/>
              <a:t> -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зовнішньої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видимості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декларовані</a:t>
            </a:r>
            <a:r>
              <a:rPr lang="ru-RU" dirty="0"/>
              <a:t> </a:t>
            </a:r>
            <a:r>
              <a:rPr lang="ru-RU" dirty="0" err="1"/>
              <a:t>пізніше</a:t>
            </a:r>
            <a:r>
              <a:rPr lang="ru-RU" dirty="0"/>
              <a:t>;</a:t>
            </a:r>
          </a:p>
          <a:p>
            <a:r>
              <a:rPr lang="ru-RU" dirty="0"/>
              <a:t> -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видимості</a:t>
            </a:r>
            <a:r>
              <a:rPr lang="ru-RU" dirty="0"/>
              <a:t>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988840"/>
            <a:ext cx="9001000" cy="4801314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outerValue</a:t>
            </a:r>
            <a:r>
              <a:rPr lang="en-US" dirty="0">
                <a:solidFill>
                  <a:schemeClr val="accent2"/>
                </a:solidFill>
              </a:rPr>
              <a:t> = "</a:t>
            </a:r>
            <a:r>
              <a:rPr lang="en-US" dirty="0" err="1">
                <a:solidFill>
                  <a:schemeClr val="accent2"/>
                </a:solidFill>
              </a:rPr>
              <a:t>outerVal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later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outerFunction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innerValue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innerVal</a:t>
            </a:r>
            <a:r>
              <a:rPr lang="en-US" dirty="0">
                <a:solidFill>
                  <a:srgbClr val="0070C0"/>
                </a:solidFill>
              </a:rPr>
              <a:t>";</a:t>
            </a:r>
            <a:endParaRPr lang="ru-RU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	function </a:t>
            </a:r>
            <a:r>
              <a:rPr lang="en-US" dirty="0" err="1"/>
              <a:t>innerFunction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= 25;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assert(</a:t>
            </a:r>
            <a:r>
              <a:rPr lang="en-US" dirty="0" err="1">
                <a:solidFill>
                  <a:schemeClr val="accent2"/>
                </a:solidFill>
              </a:rPr>
              <a:t>outerValue</a:t>
            </a:r>
            <a:r>
              <a:rPr lang="en-US" dirty="0"/>
              <a:t>, "I can see </a:t>
            </a:r>
            <a:r>
              <a:rPr lang="en-US" dirty="0" err="1"/>
              <a:t>outerValue</a:t>
            </a:r>
            <a:r>
              <a:rPr lang="en-US" dirty="0"/>
              <a:t>");</a:t>
            </a:r>
          </a:p>
          <a:p>
            <a:r>
              <a:rPr lang="en-US" dirty="0"/>
              <a:t>		assert(</a:t>
            </a:r>
            <a:r>
              <a:rPr lang="en-US" dirty="0" err="1">
                <a:solidFill>
                  <a:srgbClr val="0070C0"/>
                </a:solidFill>
              </a:rPr>
              <a:t>innerValue</a:t>
            </a:r>
            <a:r>
              <a:rPr lang="en-US" dirty="0"/>
              <a:t>, "I can see </a:t>
            </a:r>
            <a:r>
              <a:rPr lang="en-US" dirty="0" err="1"/>
              <a:t>innerValue</a:t>
            </a:r>
            <a:r>
              <a:rPr lang="en-US" dirty="0"/>
              <a:t>");</a:t>
            </a:r>
          </a:p>
          <a:p>
            <a:r>
              <a:rPr lang="en-US" dirty="0"/>
              <a:t>		assert(</a:t>
            </a:r>
            <a:r>
              <a:rPr lang="en-US" dirty="0" err="1"/>
              <a:t>param</a:t>
            </a:r>
            <a:r>
              <a:rPr lang="en-US" dirty="0"/>
              <a:t>, "I can see </a:t>
            </a:r>
            <a:r>
              <a:rPr lang="en-US" dirty="0" err="1"/>
              <a:t>param</a:t>
            </a:r>
            <a:r>
              <a:rPr lang="en-US" dirty="0"/>
              <a:t>");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later</a:t>
            </a:r>
            <a:r>
              <a:rPr lang="en-US" dirty="0"/>
              <a:t> = </a:t>
            </a:r>
            <a:r>
              <a:rPr lang="en-US" dirty="0" err="1"/>
              <a:t>innerFunction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851920" y="476672"/>
            <a:ext cx="576064" cy="3744416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cxnSpLocks/>
          </p:cNvCxnSpPr>
          <p:nvPr/>
        </p:nvCxnSpPr>
        <p:spPr>
          <a:xfrm>
            <a:off x="1475656" y="908720"/>
            <a:ext cx="986846" cy="28696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>
            <a:off x="1403648" y="908720"/>
            <a:ext cx="252028" cy="529768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</p:cNvCxnSpPr>
          <p:nvPr/>
        </p:nvCxnSpPr>
        <p:spPr>
          <a:xfrm>
            <a:off x="1763688" y="1412776"/>
            <a:ext cx="864096" cy="309634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6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6157</TotalTime>
  <Words>1206</Words>
  <Application>Microsoft Office PowerPoint</Application>
  <PresentationFormat>Экран (4:3)</PresentationFormat>
  <Paragraphs>239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Verdana</vt:lpstr>
      <vt:lpstr>Wingdings 2</vt:lpstr>
      <vt:lpstr>Wingdings 3</vt:lpstr>
      <vt:lpstr>Тема1</vt:lpstr>
      <vt:lpstr>  Closures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1122</cp:revision>
  <dcterms:modified xsi:type="dcterms:W3CDTF">2022-07-29T08:26:57Z</dcterms:modified>
</cp:coreProperties>
</file>