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6" r:id="rId2"/>
    <p:sldId id="401" r:id="rId3"/>
    <p:sldId id="402" r:id="rId4"/>
    <p:sldId id="407" r:id="rId5"/>
    <p:sldId id="408" r:id="rId6"/>
    <p:sldId id="410" r:id="rId7"/>
    <p:sldId id="411" r:id="rId8"/>
    <p:sldId id="412" r:id="rId9"/>
    <p:sldId id="348" r:id="rId10"/>
    <p:sldId id="349" r:id="rId11"/>
    <p:sldId id="360" r:id="rId12"/>
    <p:sldId id="350" r:id="rId13"/>
    <p:sldId id="351" r:id="rId14"/>
    <p:sldId id="352" r:id="rId15"/>
    <p:sldId id="400" r:id="rId16"/>
    <p:sldId id="377" r:id="rId17"/>
    <p:sldId id="353" r:id="rId18"/>
    <p:sldId id="354" r:id="rId19"/>
    <p:sldId id="355" r:id="rId20"/>
    <p:sldId id="398" r:id="rId21"/>
    <p:sldId id="364" r:id="rId22"/>
    <p:sldId id="324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514" autoAdjust="0"/>
  </p:normalViewPr>
  <p:slideViewPr>
    <p:cSldViewPr>
      <p:cViewPr varScale="1">
        <p:scale>
          <a:sx n="79" d="100"/>
          <a:sy n="79" d="100"/>
        </p:scale>
        <p:origin x="1135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reenwichmeantime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NOTE-datetim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wichmeantime.com/" TargetMode="External"/><Relationship Id="rId2" Type="http://schemas.openxmlformats.org/officeDocument/2006/relationships/hyperlink" Target="https://goo.gl/PzqxE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2JYi8Y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3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Вбудовані класи та об'єкти </a:t>
            </a:r>
            <a:r>
              <a:rPr lang="en-US" sz="36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JavasScript</a:t>
            </a:r>
            <a:r>
              <a:rPr lang="uk-UA" sz="36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браузера</a:t>
            </a:r>
            <a:endParaRPr lang="ru-RU" sz="3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96900"/>
              </p:ext>
            </p:extLst>
          </p:nvPr>
        </p:nvGraphicFramePr>
        <p:xfrm>
          <a:off x="107504" y="404664"/>
          <a:ext cx="8928992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Math.acos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arccos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Math.asin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arcsin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Math.asin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arcsin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Math.atan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arctg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Math.tan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tg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Math.cos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cos 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Math.sin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sin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Math.exp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число e у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ступені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переданого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Math.abs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абсолютне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(модуль) 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Math.log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натуральний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логарифм 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Math.sqrt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квадратний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корінь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із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Math.pow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n1, n2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зводить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n1 у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ступінь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n2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43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64782"/>
              </p:ext>
            </p:extLst>
          </p:nvPr>
        </p:nvGraphicFramePr>
        <p:xfrm>
          <a:off x="107504" y="404664"/>
          <a:ext cx="892899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Math.round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 число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округляє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число до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найближчого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цілого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Math.floor</a:t>
                      </a:r>
                      <a:r>
                        <a:rPr lang="ru-RU" b="1" dirty="0"/>
                        <a:t> ( </a:t>
                      </a:r>
                      <a:r>
                        <a:rPr lang="ru-RU" dirty="0"/>
                        <a:t>число</a:t>
                      </a:r>
                      <a:r>
                        <a:rPr lang="ru-RU" b="1" dirty="0"/>
                        <a:t>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округляє</a:t>
                      </a:r>
                      <a:r>
                        <a:rPr lang="ru-RU" b="1" dirty="0"/>
                        <a:t> число вниз до </a:t>
                      </a:r>
                      <a:r>
                        <a:rPr lang="ru-RU" b="1" dirty="0" err="1"/>
                        <a:t>найближчого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цілого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Math.ceil</a:t>
                      </a:r>
                      <a:r>
                        <a:rPr lang="ru-RU" b="1" dirty="0"/>
                        <a:t> ( </a:t>
                      </a:r>
                      <a:r>
                        <a:rPr lang="ru-RU" dirty="0"/>
                        <a:t>число</a:t>
                      </a:r>
                      <a:r>
                        <a:rPr lang="ru-RU" b="1" dirty="0"/>
                        <a:t>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округляє</a:t>
                      </a:r>
                      <a:r>
                        <a:rPr lang="ru-RU" b="1" dirty="0"/>
                        <a:t> число </a:t>
                      </a:r>
                      <a:r>
                        <a:rPr lang="ru-RU" b="1" dirty="0" err="1"/>
                        <a:t>вгору</a:t>
                      </a:r>
                      <a:r>
                        <a:rPr lang="ru-RU" b="1" dirty="0"/>
                        <a:t> до </a:t>
                      </a:r>
                      <a:r>
                        <a:rPr lang="ru-RU" b="1" dirty="0" err="1"/>
                        <a:t>найближчого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цілого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Math.max</a:t>
                      </a:r>
                      <a:r>
                        <a:rPr lang="ru-RU" b="1" dirty="0"/>
                        <a:t> (</a:t>
                      </a:r>
                      <a:r>
                        <a:rPr lang="en-US" b="0" dirty="0"/>
                        <a:t>n</a:t>
                      </a:r>
                      <a:r>
                        <a:rPr lang="en-US" dirty="0"/>
                        <a:t>1, n2</a:t>
                      </a:r>
                      <a:r>
                        <a:rPr lang="ru-RU" b="1" dirty="0"/>
                        <a:t>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більше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із</a:t>
                      </a:r>
                      <a:r>
                        <a:rPr lang="ru-RU" b="1" dirty="0"/>
                        <a:t> чисел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Math.min</a:t>
                      </a:r>
                      <a:r>
                        <a:rPr lang="ru-RU" b="1" dirty="0"/>
                        <a:t> (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n1</a:t>
                      </a:r>
                      <a:r>
                        <a:rPr lang="en-US" dirty="0"/>
                        <a:t>, n2</a:t>
                      </a:r>
                      <a:r>
                        <a:rPr lang="ru-RU" b="1" dirty="0"/>
                        <a:t>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менше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із</a:t>
                      </a:r>
                      <a:r>
                        <a:rPr lang="ru-RU" b="1" dirty="0"/>
                        <a:t> чисел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Math.random</a:t>
                      </a:r>
                      <a:r>
                        <a:rPr lang="ru-RU" b="1" dirty="0"/>
                        <a:t> (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випадкове</a:t>
                      </a:r>
                      <a:r>
                        <a:rPr lang="ru-RU" b="1" dirty="0"/>
                        <a:t> число </a:t>
                      </a:r>
                      <a:r>
                        <a:rPr lang="ru-RU" b="1" dirty="0" err="1"/>
                        <a:t>від</a:t>
                      </a:r>
                      <a:r>
                        <a:rPr lang="ru-RU" b="1" dirty="0"/>
                        <a:t> 0 </a:t>
                      </a:r>
                      <a:r>
                        <a:rPr lang="ru-RU" b="1" dirty="0" err="1"/>
                        <a:t>включно</a:t>
                      </a:r>
                      <a:r>
                        <a:rPr lang="ru-RU" b="1" dirty="0"/>
                        <a:t> до 1 не </a:t>
                      </a:r>
                      <a:r>
                        <a:rPr lang="ru-RU" b="1" dirty="0" err="1"/>
                        <a:t>включно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2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79812" y="44624"/>
            <a:ext cx="2844316" cy="2880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ru-RU" b="1" dirty="0" err="1"/>
              <a:t>б'єкт</a:t>
            </a:r>
            <a:r>
              <a:rPr lang="ru-RU" b="1" dirty="0"/>
              <a:t>   </a:t>
            </a:r>
            <a:r>
              <a:rPr lang="en-US" b="1" dirty="0"/>
              <a:t>Date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496" y="417438"/>
            <a:ext cx="9001000" cy="64633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Дата та час </a:t>
            </a:r>
            <a:r>
              <a:rPr lang="ru-RU" b="1" dirty="0" err="1">
                <a:solidFill>
                  <a:schemeClr val="tx1"/>
                </a:solidFill>
              </a:rPr>
              <a:t>береться</a:t>
            </a:r>
            <a:r>
              <a:rPr lang="ru-RU" b="1" dirty="0">
                <a:solidFill>
                  <a:schemeClr val="tx1"/>
                </a:solidFill>
              </a:rPr>
              <a:t> з </a:t>
            </a:r>
            <a:r>
              <a:rPr lang="ru-RU" b="1" dirty="0" err="1">
                <a:solidFill>
                  <a:schemeClr val="tx1"/>
                </a:solidFill>
              </a:rPr>
              <a:t>клієнтського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комп'ютера</a:t>
            </a:r>
            <a:r>
              <a:rPr lang="ru-RU" b="1" dirty="0">
                <a:solidFill>
                  <a:schemeClr val="tx1"/>
                </a:solidFill>
              </a:rPr>
              <a:t>, а </a:t>
            </a:r>
            <a:r>
              <a:rPr lang="ru-RU" b="1" dirty="0" err="1">
                <a:solidFill>
                  <a:schemeClr val="tx1"/>
                </a:solidFill>
              </a:rPr>
              <a:t>він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показує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 err="1">
                <a:solidFill>
                  <a:schemeClr val="tx1"/>
                </a:solidFill>
              </a:rPr>
              <a:t>локальний</a:t>
            </a:r>
            <a:r>
              <a:rPr lang="ru-RU" b="1" dirty="0">
                <a:solidFill>
                  <a:schemeClr val="tx1"/>
                </a:solidFill>
              </a:rPr>
              <a:t> час, </a:t>
            </a:r>
            <a:r>
              <a:rPr lang="ru-RU" b="1" dirty="0" err="1">
                <a:solidFill>
                  <a:schemeClr val="tx1"/>
                </a:solidFill>
              </a:rPr>
              <a:t>тобто</a:t>
            </a:r>
            <a:r>
              <a:rPr lang="ru-RU" b="1" dirty="0">
                <a:solidFill>
                  <a:schemeClr val="tx1"/>
                </a:solidFill>
              </a:rPr>
              <a:t> час </a:t>
            </a:r>
            <a:r>
              <a:rPr lang="ru-RU" b="1" dirty="0" err="1">
                <a:solidFill>
                  <a:schemeClr val="tx1"/>
                </a:solidFill>
              </a:rPr>
              <a:t>свого</a:t>
            </a:r>
            <a:r>
              <a:rPr lang="ru-RU" b="1" dirty="0">
                <a:solidFill>
                  <a:schemeClr val="tx1"/>
                </a:solidFill>
              </a:rPr>
              <a:t> часового поясу.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1124744"/>
            <a:ext cx="9001000" cy="4247317"/>
          </a:xfrm>
          <a:prstGeom prst="rect">
            <a:avLst/>
          </a:prstGeom>
          <a:solidFill>
            <a:schemeClr val="bg1">
              <a:lumMod val="95000"/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</a:rPr>
              <a:t>Часові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 err="1">
                <a:solidFill>
                  <a:schemeClr val="accent2"/>
                </a:solidFill>
              </a:rPr>
              <a:t>зони</a:t>
            </a:r>
            <a:r>
              <a:rPr lang="ru-RU" b="1" dirty="0">
                <a:solidFill>
                  <a:schemeClr val="accent2"/>
                </a:solidFill>
              </a:rPr>
              <a:t> - </a:t>
            </a:r>
            <a:r>
              <a:rPr lang="ru-RU" b="1" dirty="0"/>
              <a:t>вся земна куля </a:t>
            </a:r>
            <a:r>
              <a:rPr lang="ru-RU" b="1" dirty="0" err="1"/>
              <a:t>розбита</a:t>
            </a:r>
            <a:r>
              <a:rPr lang="ru-RU" b="1" dirty="0"/>
              <a:t> на </a:t>
            </a:r>
            <a:r>
              <a:rPr lang="ru-RU" b="1" dirty="0" err="1"/>
              <a:t>часові</a:t>
            </a:r>
            <a:r>
              <a:rPr lang="ru-RU" b="1" dirty="0"/>
              <a:t> </a:t>
            </a:r>
            <a:r>
              <a:rPr lang="ru-RU" b="1" dirty="0" err="1"/>
              <a:t>зони</a:t>
            </a:r>
            <a:r>
              <a:rPr lang="ru-RU" b="1" dirty="0"/>
              <a:t>.</a:t>
            </a:r>
          </a:p>
          <a:p>
            <a:r>
              <a:rPr lang="ru-RU" b="1" dirty="0" err="1"/>
              <a:t>Нульова</a:t>
            </a:r>
            <a:r>
              <a:rPr lang="ru-RU" b="1" dirty="0"/>
              <a:t> </a:t>
            </a:r>
            <a:r>
              <a:rPr lang="ru-RU" b="1" dirty="0" err="1"/>
              <a:t>годинна</a:t>
            </a:r>
            <a:r>
              <a:rPr lang="ru-RU" b="1" dirty="0"/>
              <a:t> зона </a:t>
            </a:r>
            <a:r>
              <a:rPr lang="ru-RU" b="1" dirty="0" err="1"/>
              <a:t>знаходиться</a:t>
            </a:r>
            <a:r>
              <a:rPr lang="ru-RU" b="1" dirty="0"/>
              <a:t> в </a:t>
            </a:r>
            <a:r>
              <a:rPr lang="en-US" b="1" dirty="0">
                <a:solidFill>
                  <a:srgbClr val="0070C0"/>
                </a:solidFill>
              </a:rPr>
              <a:t>Greenwich</a:t>
            </a:r>
            <a:r>
              <a:rPr lang="en-US" b="1" dirty="0"/>
              <a:t> (</a:t>
            </a:r>
            <a:r>
              <a:rPr lang="ru-RU" b="1" dirty="0" err="1"/>
              <a:t>Великобританія</a:t>
            </a:r>
            <a:r>
              <a:rPr lang="ru-RU" b="1" dirty="0"/>
              <a:t>), через </a:t>
            </a:r>
            <a:r>
              <a:rPr lang="ru-RU" b="1" dirty="0" err="1"/>
              <a:t>астрономічну</a:t>
            </a:r>
            <a:r>
              <a:rPr lang="ru-RU" b="1" dirty="0"/>
              <a:t> </a:t>
            </a:r>
            <a:r>
              <a:rPr lang="ru-RU" b="1" dirty="0" err="1"/>
              <a:t>обсерваторію</a:t>
            </a:r>
            <a:r>
              <a:rPr lang="ru-RU" b="1" dirty="0"/>
              <a:t> </a:t>
            </a:r>
            <a:r>
              <a:rPr lang="ru-RU" b="1" dirty="0" err="1"/>
              <a:t>якого</a:t>
            </a:r>
            <a:r>
              <a:rPr lang="ru-RU" b="1" dirty="0"/>
              <a:t> проходить </a:t>
            </a:r>
            <a:r>
              <a:rPr lang="ru-RU" b="1" dirty="0" err="1">
                <a:solidFill>
                  <a:srgbClr val="0070C0"/>
                </a:solidFill>
              </a:rPr>
              <a:t>нульовий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мерідіан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  <a:p>
            <a:r>
              <a:rPr lang="ru-RU" b="1" dirty="0"/>
              <a:t>  </a:t>
            </a:r>
            <a:r>
              <a:rPr lang="en-US" b="1" dirty="0">
                <a:hlinkClick r:id="rId2"/>
              </a:rPr>
              <a:t>https://greenwichmeantime.com</a:t>
            </a:r>
            <a:r>
              <a:rPr lang="uk-UA" b="1" dirty="0"/>
              <a:t> </a:t>
            </a:r>
          </a:p>
          <a:p>
            <a:endParaRPr lang="en-US" b="1" dirty="0"/>
          </a:p>
          <a:p>
            <a:r>
              <a:rPr lang="ru-RU" b="1" dirty="0" err="1"/>
              <a:t>Цю</a:t>
            </a:r>
            <a:r>
              <a:rPr lang="ru-RU" b="1" dirty="0"/>
              <a:t> </a:t>
            </a:r>
            <a:r>
              <a:rPr lang="ru-RU" b="1" dirty="0" err="1"/>
              <a:t>годинну</a:t>
            </a:r>
            <a:r>
              <a:rPr lang="ru-RU" b="1" dirty="0"/>
              <a:t> зону </a:t>
            </a:r>
            <a:r>
              <a:rPr lang="ru-RU" b="1" dirty="0" err="1"/>
              <a:t>називають</a:t>
            </a:r>
            <a:r>
              <a:rPr lang="ru-RU" b="1" dirty="0"/>
              <a:t> </a:t>
            </a:r>
            <a:r>
              <a:rPr lang="ru-RU" b="1" dirty="0" err="1"/>
              <a:t>середній</a:t>
            </a:r>
            <a:r>
              <a:rPr lang="ru-RU" b="1" dirty="0"/>
              <a:t> час за </a:t>
            </a:r>
            <a:r>
              <a:rPr lang="ru-RU" b="1" dirty="0" err="1">
                <a:solidFill>
                  <a:srgbClr val="0070C0"/>
                </a:solidFill>
              </a:rPr>
              <a:t>Грінвічем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Greenwich Mean Time - GMT)</a:t>
            </a:r>
          </a:p>
          <a:p>
            <a:r>
              <a:rPr lang="ru-RU" b="1" dirty="0" err="1"/>
              <a:t>або</a:t>
            </a:r>
            <a:r>
              <a:rPr lang="ru-RU" b="1" dirty="0"/>
              <a:t> є нова </a:t>
            </a:r>
            <a:r>
              <a:rPr lang="ru-RU" b="1" dirty="0" err="1"/>
              <a:t>назва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UTC (Universal Time Coordinated)</a:t>
            </a:r>
          </a:p>
          <a:p>
            <a:endParaRPr lang="en-US" b="1" dirty="0"/>
          </a:p>
          <a:p>
            <a:r>
              <a:rPr lang="ru-RU" b="1" dirty="0"/>
              <a:t>В </a:t>
            </a:r>
            <a:r>
              <a:rPr lang="ru-RU" b="1" dirty="0" err="1"/>
              <a:t>об'єкті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Date</a:t>
            </a:r>
            <a:r>
              <a:rPr lang="en-US" b="1" dirty="0"/>
              <a:t> </a:t>
            </a:r>
            <a:r>
              <a:rPr lang="ru-RU" b="1" dirty="0" err="1"/>
              <a:t>передбачені</a:t>
            </a:r>
            <a:r>
              <a:rPr lang="ru-RU" b="1" dirty="0"/>
              <a:t> </a:t>
            </a:r>
            <a:r>
              <a:rPr lang="ru-RU" b="1" dirty="0" err="1"/>
              <a:t>методи</a:t>
            </a:r>
            <a:r>
              <a:rPr lang="ru-RU" b="1" dirty="0"/>
              <a:t> </a:t>
            </a:r>
            <a:r>
              <a:rPr lang="ru-RU" b="1" dirty="0" err="1"/>
              <a:t>роботи</a:t>
            </a:r>
            <a:r>
              <a:rPr lang="ru-RU" b="1" dirty="0"/>
              <a:t> як з </a:t>
            </a:r>
            <a:r>
              <a:rPr lang="ru-RU" b="1" dirty="0" err="1"/>
              <a:t>локальним</a:t>
            </a:r>
            <a:r>
              <a:rPr lang="ru-RU" b="1" dirty="0"/>
              <a:t> часом, так і з </a:t>
            </a:r>
            <a:r>
              <a:rPr lang="en-US" b="1" dirty="0">
                <a:solidFill>
                  <a:srgbClr val="0070C0"/>
                </a:solidFill>
              </a:rPr>
              <a:t>UTC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ru-RU" b="1" dirty="0" err="1"/>
              <a:t>Крім</a:t>
            </a:r>
            <a:r>
              <a:rPr lang="ru-RU" b="1" dirty="0"/>
              <a:t> того </a:t>
            </a:r>
            <a:r>
              <a:rPr lang="en-US" b="1" dirty="0">
                <a:solidFill>
                  <a:srgbClr val="0070C0"/>
                </a:solidFill>
              </a:rPr>
              <a:t>Java Script </a:t>
            </a:r>
            <a:r>
              <a:rPr lang="en-US" b="1" dirty="0"/>
              <a:t>"</a:t>
            </a:r>
            <a:r>
              <a:rPr lang="ru-RU" b="1" dirty="0" err="1"/>
              <a:t>знає</a:t>
            </a:r>
            <a:r>
              <a:rPr lang="ru-RU" b="1" dirty="0"/>
              <a:t>" про </a:t>
            </a:r>
            <a:r>
              <a:rPr lang="ru-RU" b="1" dirty="0" err="1"/>
              <a:t>високосні</a:t>
            </a:r>
            <a:r>
              <a:rPr lang="ru-RU" b="1" dirty="0"/>
              <a:t> роки</a:t>
            </a:r>
          </a:p>
          <a:p>
            <a:r>
              <a:rPr lang="ru-RU" b="1" dirty="0"/>
              <a:t>(</a:t>
            </a:r>
            <a:r>
              <a:rPr lang="ru-RU" b="1" dirty="0" err="1"/>
              <a:t>тобто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бути 366 </a:t>
            </a:r>
            <a:r>
              <a:rPr lang="ru-RU" b="1" dirty="0" err="1"/>
              <a:t>днів</a:t>
            </a:r>
            <a:r>
              <a:rPr lang="ru-RU" b="1" dirty="0"/>
              <a:t> на </a:t>
            </a:r>
            <a:r>
              <a:rPr lang="ru-RU" b="1" dirty="0" err="1"/>
              <a:t>рік</a:t>
            </a:r>
            <a:r>
              <a:rPr lang="ru-RU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390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59732" y="44624"/>
            <a:ext cx="4680520" cy="2880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Створення</a:t>
            </a:r>
            <a:r>
              <a:rPr lang="ru-RU" b="1" dirty="0"/>
              <a:t> </a:t>
            </a:r>
            <a:r>
              <a:rPr lang="ru-RU" b="1" dirty="0" err="1"/>
              <a:t>об'єкту</a:t>
            </a:r>
            <a:r>
              <a:rPr lang="ru-RU" b="1" dirty="0"/>
              <a:t> </a:t>
            </a:r>
            <a:r>
              <a:rPr lang="en-US" b="1" dirty="0"/>
              <a:t>Date</a:t>
            </a:r>
            <a:endParaRPr lang="ru-RU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65581"/>
              </p:ext>
            </p:extLst>
          </p:nvPr>
        </p:nvGraphicFramePr>
        <p:xfrm>
          <a:off x="179512" y="2020024"/>
          <a:ext cx="885698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Аргумент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Немає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аргументів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об'єкт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створюється</a:t>
                      </a:r>
                      <a:r>
                        <a:rPr lang="ru-RU" b="1" dirty="0"/>
                        <a:t> з </a:t>
                      </a:r>
                      <a:r>
                        <a:rPr lang="ru-RU" b="1" dirty="0" err="1"/>
                        <a:t>поточним</a:t>
                      </a:r>
                      <a:r>
                        <a:rPr lang="ru-RU" b="1" dirty="0"/>
                        <a:t> часом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let d =  new Date()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Числом</a:t>
                      </a:r>
                      <a:r>
                        <a:rPr lang="ru-RU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(початок </a:t>
                      </a:r>
                      <a:r>
                        <a:rPr kumimoji="0" lang="ru-RU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відліку</a:t>
                      </a:r>
                      <a:r>
                        <a:rPr kumimoji="0" lang="ru-RU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місяців</a:t>
                      </a:r>
                      <a:r>
                        <a:rPr kumimoji="0" lang="ru-RU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починається</a:t>
                      </a:r>
                      <a:r>
                        <a:rPr kumimoji="0" lang="ru-RU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з 0)</a:t>
                      </a:r>
                      <a:endParaRPr kumimoji="0" lang="en-US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YYYY,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MM, DD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let d = new Date(2017, 11, 31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YYYY,MM,DD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hh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let d = new Date(2017, 11, 31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15, 10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7504" y="404664"/>
            <a:ext cx="8352928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const  d</a:t>
            </a:r>
            <a:r>
              <a:rPr lang="ru-RU" b="1" dirty="0">
                <a:solidFill>
                  <a:schemeClr val="accent2"/>
                </a:solidFill>
              </a:rPr>
              <a:t> = </a:t>
            </a:r>
            <a:r>
              <a:rPr lang="en-US" b="1" dirty="0">
                <a:solidFill>
                  <a:schemeClr val="accent2"/>
                </a:solidFill>
              </a:rPr>
              <a:t>new Date ( [ </a:t>
            </a:r>
            <a:r>
              <a:rPr lang="en-US" b="1" dirty="0" err="1">
                <a:solidFill>
                  <a:schemeClr val="accent2"/>
                </a:solidFill>
              </a:rPr>
              <a:t>args</a:t>
            </a:r>
            <a:r>
              <a:rPr lang="en-US" b="1" dirty="0">
                <a:solidFill>
                  <a:schemeClr val="accent2"/>
                </a:solidFill>
              </a:rPr>
              <a:t>]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524328" y="44624"/>
            <a:ext cx="15841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time.html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908720"/>
            <a:ext cx="90010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timestamp</a:t>
            </a:r>
            <a:r>
              <a:rPr lang="en-US" dirty="0"/>
              <a:t> – </a:t>
            </a:r>
            <a:r>
              <a:rPr lang="ru-RU" b="1" dirty="0"/>
              <a:t>час </a:t>
            </a:r>
            <a:r>
              <a:rPr lang="ru-RU" b="1" dirty="0" err="1"/>
              <a:t>епохи</a:t>
            </a:r>
            <a:r>
              <a:rPr lang="ru-RU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UNIX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ru-RU" b="1" dirty="0" err="1"/>
              <a:t>відраховується</a:t>
            </a:r>
            <a:r>
              <a:rPr lang="ru-RU" b="1" dirty="0"/>
              <a:t> з </a:t>
            </a:r>
            <a:r>
              <a:rPr lang="ru-RU" b="1" dirty="0">
                <a:solidFill>
                  <a:srgbClr val="0070C0"/>
                </a:solidFill>
              </a:rPr>
              <a:t>00 годин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1 </a:t>
            </a:r>
            <a:r>
              <a:rPr lang="ru-RU" b="1" dirty="0" err="1">
                <a:solidFill>
                  <a:srgbClr val="0070C0"/>
                </a:solidFill>
              </a:rPr>
              <a:t>січня</a:t>
            </a:r>
            <a:r>
              <a:rPr lang="ru-RU" b="1" dirty="0">
                <a:solidFill>
                  <a:srgbClr val="0070C0"/>
                </a:solidFill>
              </a:rPr>
              <a:t> 1970 року в секундах</a:t>
            </a:r>
          </a:p>
          <a:p>
            <a:r>
              <a:rPr lang="ru-RU" b="1" dirty="0">
                <a:solidFill>
                  <a:srgbClr val="0070C0"/>
                </a:solidFill>
              </a:rPr>
              <a:t>24</a:t>
            </a:r>
            <a:r>
              <a:rPr lang="ru-RU" b="1" dirty="0"/>
              <a:t> </a:t>
            </a:r>
            <a:r>
              <a:rPr lang="ru-RU" b="1" dirty="0" err="1"/>
              <a:t>години</a:t>
            </a:r>
            <a:r>
              <a:rPr lang="ru-RU" b="1" dirty="0"/>
              <a:t> = </a:t>
            </a:r>
            <a:r>
              <a:rPr lang="ru-RU" b="1" dirty="0">
                <a:solidFill>
                  <a:srgbClr val="0070C0"/>
                </a:solidFill>
              </a:rPr>
              <a:t>86 400 </a:t>
            </a:r>
            <a:r>
              <a:rPr lang="ru-RU" b="1" dirty="0"/>
              <a:t>секунд = </a:t>
            </a:r>
            <a:r>
              <a:rPr lang="ru-RU" b="1" dirty="0">
                <a:solidFill>
                  <a:srgbClr val="0070C0"/>
                </a:solidFill>
              </a:rPr>
              <a:t>86 400 000 </a:t>
            </a:r>
            <a:r>
              <a:rPr lang="ru-RU" b="1" dirty="0" err="1"/>
              <a:t>мілісекунд</a:t>
            </a:r>
            <a:endParaRPr lang="ru-RU" dirty="0">
              <a:solidFill>
                <a:schemeClr val="accent6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45983"/>
              </p:ext>
            </p:extLst>
          </p:nvPr>
        </p:nvGraphicFramePr>
        <p:xfrm>
          <a:off x="179512" y="5154384"/>
          <a:ext cx="8856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03">
                  <a:extLst>
                    <a:ext uri="{9D8B030D-6E8A-4147-A177-3AD203B41FA5}">
                      <a16:colId xmlns:a16="http://schemas.microsoft.com/office/drawing/2014/main" val="303731622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196474015"/>
                    </a:ext>
                  </a:extLst>
                </a:gridCol>
                <a:gridCol w="3026877">
                  <a:extLst>
                    <a:ext uri="{9D8B030D-6E8A-4147-A177-3AD203B41FA5}">
                      <a16:colId xmlns:a16="http://schemas.microsoft.com/office/drawing/2014/main" val="12364866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rgbClr val="C00000"/>
                          </a:solidFill>
                        </a:rPr>
                        <a:t>Мілісекунди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05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timestamp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let d =  new Date (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696575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83263"/>
              </p:ext>
            </p:extLst>
          </p:nvPr>
        </p:nvGraphicFramePr>
        <p:xfrm>
          <a:off x="185531" y="4415512"/>
          <a:ext cx="8856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03">
                  <a:extLst>
                    <a:ext uri="{9D8B030D-6E8A-4147-A177-3AD203B41FA5}">
                      <a16:colId xmlns:a16="http://schemas.microsoft.com/office/drawing/2014/main" val="4176609622"/>
                    </a:ext>
                  </a:extLst>
                </a:gridCol>
                <a:gridCol w="5763181">
                  <a:extLst>
                    <a:ext uri="{9D8B030D-6E8A-4147-A177-3AD203B41FA5}">
                      <a16:colId xmlns:a16="http://schemas.microsoft.com/office/drawing/2014/main" val="39413768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 err="1">
                          <a:solidFill>
                            <a:srgbClr val="C00000"/>
                          </a:solidFill>
                        </a:rPr>
                        <a:t>Строкою</a:t>
                      </a:r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 ( см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</a:rPr>
                        <a:t>слідуючий</a:t>
                      </a:r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 слайд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uk-UA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М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uk-UA" b="1" baseline="0" dirty="0">
                          <a:solidFill>
                            <a:schemeClr val="tx1"/>
                          </a:solidFill>
                        </a:rPr>
                        <a:t>"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let d =  new Date (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12"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19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63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16632"/>
            <a:ext cx="8928992" cy="4862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Є </a:t>
            </a:r>
            <a:r>
              <a:rPr lang="ru-RU" b="1" dirty="0" err="1"/>
              <a:t>стандартизований</a:t>
            </a:r>
            <a:r>
              <a:rPr lang="ru-RU" b="1" dirty="0"/>
              <a:t> формат рядка, </a:t>
            </a:r>
            <a:r>
              <a:rPr lang="ru-RU" b="1" dirty="0" err="1"/>
              <a:t>який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en-US" b="1" dirty="0">
                <a:hlinkClick r:id="rId2"/>
              </a:rPr>
              <a:t>http://www.w3.org/TR/NOTE-datetime</a:t>
            </a:r>
            <a:r>
              <a:rPr lang="en-US" b="1" dirty="0"/>
              <a:t> </a:t>
            </a:r>
          </a:p>
          <a:p>
            <a:r>
              <a:rPr lang="ru-RU" b="1" dirty="0"/>
              <a:t> 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/>
              <a:t>YYYY-MM-DD</a:t>
            </a:r>
            <a:r>
              <a:rPr lang="en-US" sz="2000" b="1" dirty="0" err="1">
                <a:solidFill>
                  <a:schemeClr val="accent2"/>
                </a:solidFill>
              </a:rPr>
              <a:t>T</a:t>
            </a:r>
            <a:r>
              <a:rPr lang="en-US" sz="2000" b="1" dirty="0" err="1"/>
              <a:t>HH:mm:ss</a:t>
            </a:r>
            <a:r>
              <a:rPr lang="en-US" sz="2000" b="1" dirty="0" err="1">
                <a:solidFill>
                  <a:schemeClr val="accent2"/>
                </a:solidFill>
              </a:rPr>
              <a:t>.</a:t>
            </a:r>
            <a:r>
              <a:rPr lang="en-US" sz="2000" b="1" dirty="0" err="1"/>
              <a:t>sss</a:t>
            </a:r>
            <a:r>
              <a:rPr lang="en-US" sz="2000" b="1" dirty="0" err="1">
                <a:solidFill>
                  <a:schemeClr val="accent2"/>
                </a:solidFill>
              </a:rPr>
              <a:t>TDZ</a:t>
            </a:r>
            <a:endParaRPr lang="en-US" sz="2000" b="1" dirty="0">
              <a:solidFill>
                <a:schemeClr val="accent2"/>
              </a:solidFill>
            </a:endParaRPr>
          </a:p>
          <a:p>
            <a:pPr algn="ctr"/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TZD</a:t>
            </a:r>
            <a:r>
              <a:rPr lang="en-US" b="1" dirty="0"/>
              <a:t> -&gt; time zone designator (Z or +</a:t>
            </a:r>
            <a:r>
              <a:rPr lang="en-US" b="1" dirty="0" err="1"/>
              <a:t>hh:mm</a:t>
            </a:r>
            <a:r>
              <a:rPr lang="en-US" b="1" dirty="0"/>
              <a:t> or -</a:t>
            </a:r>
            <a:r>
              <a:rPr lang="en-US" b="1" dirty="0" err="1"/>
              <a:t>hh:mm</a:t>
            </a:r>
            <a:r>
              <a:rPr lang="en-US" b="1" dirty="0"/>
              <a:t>)</a:t>
            </a:r>
            <a:endParaRPr lang="ru-RU" sz="2000" b="1" dirty="0"/>
          </a:p>
          <a:p>
            <a:endParaRPr lang="ru-RU" b="1" dirty="0"/>
          </a:p>
          <a:p>
            <a:r>
              <a:rPr lang="en-US" b="1" dirty="0">
                <a:solidFill>
                  <a:srgbClr val="0070C0"/>
                </a:solidFill>
              </a:rPr>
              <a:t>YYYY</a:t>
            </a:r>
            <a:r>
              <a:rPr lang="en-US" b="1" dirty="0"/>
              <a:t> </a:t>
            </a:r>
            <a:r>
              <a:rPr lang="ru-RU" b="1" dirty="0"/>
              <a:t>-</a:t>
            </a:r>
            <a:r>
              <a:rPr lang="en-US" b="1" dirty="0"/>
              <a:t>&gt;</a:t>
            </a:r>
            <a:r>
              <a:rPr lang="ru-RU" b="1" dirty="0"/>
              <a:t> </a:t>
            </a:r>
            <a:r>
              <a:rPr lang="en-US" b="1" dirty="0"/>
              <a:t>four-digit year</a:t>
            </a:r>
          </a:p>
          <a:p>
            <a:r>
              <a:rPr lang="en-US" b="1" dirty="0">
                <a:solidFill>
                  <a:srgbClr val="0070C0"/>
                </a:solidFill>
              </a:rPr>
              <a:t>MM</a:t>
            </a:r>
            <a:r>
              <a:rPr lang="en-US" b="1" dirty="0"/>
              <a:t>   -&gt; two-digit month (01=January, etc.)</a:t>
            </a:r>
          </a:p>
          <a:p>
            <a:r>
              <a:rPr lang="en-US" b="1" dirty="0">
                <a:solidFill>
                  <a:srgbClr val="0070C0"/>
                </a:solidFill>
              </a:rPr>
              <a:t>DD</a:t>
            </a:r>
            <a:r>
              <a:rPr lang="en-US" b="1" dirty="0"/>
              <a:t>   -&gt; two-digit day of month (01 through 31)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hh</a:t>
            </a:r>
            <a:r>
              <a:rPr lang="en-US" b="1" dirty="0"/>
              <a:t>   -&gt; two digits of hour (00 through 23) (am/pm NOT allowed)</a:t>
            </a:r>
          </a:p>
          <a:p>
            <a:r>
              <a:rPr lang="en-US" b="1" dirty="0">
                <a:solidFill>
                  <a:srgbClr val="0070C0"/>
                </a:solidFill>
              </a:rPr>
              <a:t>mm</a:t>
            </a:r>
            <a:r>
              <a:rPr lang="en-US" b="1" dirty="0"/>
              <a:t>   -&gt; two digits of minute (00 through 59)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ss</a:t>
            </a:r>
            <a:r>
              <a:rPr lang="en-US" b="1" dirty="0"/>
              <a:t>   -&gt; two digits of second (00 through 59)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sss</a:t>
            </a:r>
            <a:r>
              <a:rPr lang="en-US" b="1" dirty="0"/>
              <a:t>  -&gt; one or more digits representing a decimal fraction </a:t>
            </a:r>
          </a:p>
          <a:p>
            <a:r>
              <a:rPr lang="en-US" b="1" dirty="0"/>
              <a:t>	 of a second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497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44624"/>
            <a:ext cx="8928992" cy="64940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YYYY-MM-DD</a:t>
            </a:r>
            <a:r>
              <a:rPr lang="en-US" sz="2000" b="1" dirty="0" err="1">
                <a:solidFill>
                  <a:schemeClr val="accent2"/>
                </a:solidFill>
              </a:rPr>
              <a:t>T</a:t>
            </a:r>
            <a:r>
              <a:rPr lang="en-US" sz="2000" b="1" dirty="0" err="1"/>
              <a:t>HH:mm:ss</a:t>
            </a:r>
            <a:r>
              <a:rPr lang="en-US" sz="2000" b="1" dirty="0" err="1">
                <a:solidFill>
                  <a:schemeClr val="accent2"/>
                </a:solidFill>
              </a:rPr>
              <a:t>.</a:t>
            </a:r>
            <a:r>
              <a:rPr lang="en-US" sz="2000" b="1" dirty="0" err="1"/>
              <a:t>sss</a:t>
            </a:r>
            <a:r>
              <a:rPr lang="en-US" sz="2000" b="1" dirty="0" err="1">
                <a:solidFill>
                  <a:schemeClr val="accent2"/>
                </a:solidFill>
              </a:rPr>
              <a:t>TDZ</a:t>
            </a:r>
            <a:r>
              <a:rPr lang="en-US" sz="2000" b="1" dirty="0">
                <a:solidFill>
                  <a:schemeClr val="accent2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ES6 -&gt; </a:t>
            </a:r>
            <a:r>
              <a:rPr lang="en-US" b="1" dirty="0">
                <a:hlinkClick r:id="rId2"/>
              </a:rPr>
              <a:t>https://goo.gl/PzqxEA</a:t>
            </a:r>
            <a:r>
              <a:rPr lang="en-US" b="1" dirty="0"/>
              <a:t> </a:t>
            </a:r>
            <a:endParaRPr lang="uk-UA" b="1" dirty="0">
              <a:solidFill>
                <a:schemeClr val="accent2"/>
              </a:solidFill>
            </a:endParaRPr>
          </a:p>
          <a:p>
            <a:endParaRPr lang="uk-UA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TZD</a:t>
            </a:r>
            <a:r>
              <a:rPr lang="en-US" b="1" dirty="0"/>
              <a:t> -&gt; time zone designator (Z or +</a:t>
            </a:r>
            <a:r>
              <a:rPr lang="en-US" b="1" dirty="0" err="1"/>
              <a:t>hh:mm</a:t>
            </a:r>
            <a:r>
              <a:rPr lang="en-US" b="1" dirty="0"/>
              <a:t> or -</a:t>
            </a:r>
            <a:r>
              <a:rPr lang="en-US" b="1" dirty="0" err="1"/>
              <a:t>hh:mm</a:t>
            </a:r>
            <a:r>
              <a:rPr lang="en-US" b="1" dirty="0"/>
              <a:t>)</a:t>
            </a:r>
            <a:endParaRPr lang="ru-RU" sz="2000" b="1" dirty="0"/>
          </a:p>
          <a:p>
            <a:r>
              <a:rPr lang="ru-RU" b="1" dirty="0">
                <a:solidFill>
                  <a:srgbClr val="0070C0"/>
                </a:solidFill>
              </a:rPr>
              <a:t>+</a:t>
            </a:r>
            <a:r>
              <a:rPr lang="ru-RU" b="1" dirty="0" err="1">
                <a:solidFill>
                  <a:srgbClr val="0070C0"/>
                </a:solidFill>
              </a:rPr>
              <a:t>hh:mm</a:t>
            </a:r>
            <a:r>
              <a:rPr lang="ru-RU" b="1" dirty="0"/>
              <a:t> (</a:t>
            </a:r>
            <a:r>
              <a:rPr lang="ru-RU" b="1" dirty="0">
                <a:solidFill>
                  <a:srgbClr val="00B050"/>
                </a:solidFill>
              </a:rPr>
              <a:t>-</a:t>
            </a:r>
            <a:r>
              <a:rPr lang="ru-RU" b="1" dirty="0" err="1">
                <a:solidFill>
                  <a:srgbClr val="00B050"/>
                </a:solidFill>
              </a:rPr>
              <a:t>hh:mm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ru-RU" b="1" dirty="0" err="1"/>
              <a:t>вказує</a:t>
            </a:r>
            <a:r>
              <a:rPr lang="ru-RU" b="1" dirty="0"/>
              <a:t> на те,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70C0"/>
                </a:solidFill>
              </a:rPr>
              <a:t>date</a:t>
            </a:r>
            <a:r>
              <a:rPr lang="ru-RU" b="1" dirty="0">
                <a:solidFill>
                  <a:srgbClr val="0070C0"/>
                </a:solidFill>
              </a:rPr>
              <a:t>/</a:t>
            </a:r>
            <a:r>
              <a:rPr lang="ru-RU" b="1" dirty="0" err="1">
                <a:solidFill>
                  <a:srgbClr val="0070C0"/>
                </a:solidFill>
              </a:rPr>
              <a:t>time</a:t>
            </a:r>
            <a:r>
              <a:rPr lang="ru-RU" b="1" dirty="0"/>
              <a:t> </a:t>
            </a:r>
            <a:r>
              <a:rPr lang="ru-RU" b="1" dirty="0" err="1"/>
              <a:t>використовує</a:t>
            </a:r>
            <a:r>
              <a:rPr lang="ru-RU" b="1" dirty="0"/>
              <a:t> </a:t>
            </a:r>
            <a:r>
              <a:rPr lang="ru-RU" b="1" dirty="0" err="1"/>
              <a:t>локальну</a:t>
            </a:r>
            <a:r>
              <a:rPr lang="ru-RU" b="1" dirty="0"/>
              <a:t> </a:t>
            </a:r>
            <a:r>
              <a:rPr lang="ru-RU" b="1" dirty="0" err="1"/>
              <a:t>часову</a:t>
            </a:r>
            <a:r>
              <a:rPr lang="ru-RU" b="1" dirty="0"/>
              <a:t> зону яка на "</a:t>
            </a:r>
            <a:r>
              <a:rPr lang="ru-RU" b="1" dirty="0" err="1">
                <a:solidFill>
                  <a:srgbClr val="0070C0"/>
                </a:solidFill>
              </a:rPr>
              <a:t>hh</a:t>
            </a:r>
            <a:r>
              <a:rPr lang="ru-RU" b="1" dirty="0"/>
              <a:t>" годин та на "</a:t>
            </a:r>
            <a:r>
              <a:rPr lang="ru-RU" b="1" dirty="0" err="1">
                <a:solidFill>
                  <a:srgbClr val="0070C0"/>
                </a:solidFill>
              </a:rPr>
              <a:t>mm</a:t>
            </a:r>
            <a:r>
              <a:rPr lang="ru-RU" b="1" dirty="0"/>
              <a:t>" </a:t>
            </a:r>
            <a:r>
              <a:rPr lang="ru-RU" b="1" dirty="0" err="1"/>
              <a:t>хвилин</a:t>
            </a:r>
            <a:r>
              <a:rPr lang="ru-RU" b="1" dirty="0"/>
              <a:t> </a:t>
            </a:r>
            <a:endParaRPr lang="en-US" b="1" dirty="0"/>
          </a:p>
          <a:p>
            <a:r>
              <a:rPr lang="ru-RU" b="1" dirty="0" err="1">
                <a:solidFill>
                  <a:srgbClr val="0070C0"/>
                </a:solidFill>
              </a:rPr>
              <a:t>попереду</a:t>
            </a:r>
            <a:r>
              <a:rPr lang="ru-RU" b="1" dirty="0"/>
              <a:t> (</a:t>
            </a:r>
            <a:r>
              <a:rPr lang="ru-RU" b="1" dirty="0" err="1">
                <a:solidFill>
                  <a:srgbClr val="0070C0"/>
                </a:solidFill>
              </a:rPr>
              <a:t>позаду</a:t>
            </a:r>
            <a:r>
              <a:rPr lang="ru-RU" b="1" dirty="0"/>
              <a:t>) </a:t>
            </a:r>
            <a:r>
              <a:rPr lang="ru-RU" b="1" dirty="0">
                <a:solidFill>
                  <a:srgbClr val="0070C0"/>
                </a:solidFill>
              </a:rPr>
              <a:t>UTC</a:t>
            </a:r>
          </a:p>
          <a:p>
            <a:r>
              <a:rPr lang="ru-RU" b="1" dirty="0">
                <a:solidFill>
                  <a:srgbClr val="0070C0"/>
                </a:solidFill>
              </a:rPr>
              <a:t>У </a:t>
            </a:r>
            <a:r>
              <a:rPr lang="ru-RU" b="1" dirty="0" err="1">
                <a:solidFill>
                  <a:srgbClr val="0070C0"/>
                </a:solidFill>
              </a:rPr>
              <a:t>Грінвічі</a:t>
            </a:r>
            <a:r>
              <a:rPr lang="ru-RU" b="1" dirty="0">
                <a:solidFill>
                  <a:srgbClr val="0070C0"/>
                </a:solidFill>
              </a:rPr>
              <a:t> зараз 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  <a:hlinkClick r:id="rId3"/>
              </a:rPr>
              <a:t>https://greenwichmeantime.com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uk-UA" b="1" dirty="0">
                <a:solidFill>
                  <a:srgbClr val="002060"/>
                </a:solidFill>
              </a:rPr>
              <a:t>Наша </a:t>
            </a:r>
            <a:r>
              <a:rPr lang="ru-RU" b="1" dirty="0">
                <a:solidFill>
                  <a:srgbClr val="002060"/>
                </a:solidFill>
              </a:rPr>
              <a:t>зона  </a:t>
            </a:r>
            <a:r>
              <a:rPr lang="en-US" b="1" dirty="0" err="1">
                <a:solidFill>
                  <a:srgbClr val="0070C0"/>
                </a:solidFill>
              </a:rPr>
              <a:t>const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tz</a:t>
            </a:r>
            <a:r>
              <a:rPr lang="en-US" b="1" dirty="0">
                <a:solidFill>
                  <a:srgbClr val="0070C0"/>
                </a:solidFill>
              </a:rPr>
              <a:t> = (new Date()).</a:t>
            </a:r>
            <a:r>
              <a:rPr lang="en-US" b="1" dirty="0" err="1">
                <a:solidFill>
                  <a:srgbClr val="0070C0"/>
                </a:solidFill>
              </a:rPr>
              <a:t>getTimezoneOffset</a:t>
            </a:r>
            <a:r>
              <a:rPr lang="en-US" b="1" dirty="0">
                <a:solidFill>
                  <a:srgbClr val="0070C0"/>
                </a:solidFill>
              </a:rPr>
              <a:t>() / 60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new Date("201</a:t>
            </a:r>
            <a:r>
              <a:rPr lang="ru-RU" b="1" dirty="0">
                <a:solidFill>
                  <a:srgbClr val="002060"/>
                </a:solidFill>
              </a:rPr>
              <a:t>9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ru-RU" b="1" dirty="0">
                <a:solidFill>
                  <a:srgbClr val="002060"/>
                </a:solidFill>
              </a:rPr>
              <a:t>11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ru-RU" b="1" dirty="0">
                <a:solidFill>
                  <a:srgbClr val="002060"/>
                </a:solidFill>
              </a:rPr>
              <a:t>07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C00000"/>
                </a:solidFill>
              </a:rPr>
              <a:t>12:00:00</a:t>
            </a:r>
            <a:r>
              <a:rPr lang="en-US" b="1" dirty="0">
                <a:solidFill>
                  <a:srgbClr val="002060"/>
                </a:solidFill>
              </a:rPr>
              <a:t>");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local time</a:t>
            </a:r>
            <a:endParaRPr lang="uk-UA" b="1" dirty="0">
              <a:solidFill>
                <a:srgbClr val="002060"/>
              </a:solidFill>
            </a:endParaRPr>
          </a:p>
          <a:p>
            <a:r>
              <a:rPr lang="nl-NL" dirty="0"/>
              <a:t>  </a:t>
            </a:r>
            <a:r>
              <a:rPr lang="nl-NL" b="1" dirty="0">
                <a:solidFill>
                  <a:srgbClr val="0070C0"/>
                </a:solidFill>
              </a:rPr>
              <a:t>Thu Nov 07 2019</a:t>
            </a:r>
            <a:r>
              <a:rPr lang="nl-NL" b="1" dirty="0"/>
              <a:t> </a:t>
            </a:r>
            <a:r>
              <a:rPr lang="nl-NL" b="1" dirty="0">
                <a:solidFill>
                  <a:srgbClr val="C00000"/>
                </a:solidFill>
              </a:rPr>
              <a:t>12:00:00</a:t>
            </a:r>
            <a:r>
              <a:rPr lang="nl-NL" b="1" dirty="0"/>
              <a:t> </a:t>
            </a:r>
            <a:r>
              <a:rPr lang="nl-NL" b="1" dirty="0">
                <a:solidFill>
                  <a:srgbClr val="0070C0"/>
                </a:solidFill>
              </a:rPr>
              <a:t>GMT+0200</a:t>
            </a:r>
            <a:r>
              <a:rPr lang="nl-NL" dirty="0"/>
              <a:t> </a:t>
            </a:r>
            <a:endParaRPr lang="uk-UA" b="1" dirty="0">
              <a:solidFill>
                <a:srgbClr val="00B050"/>
              </a:solidFill>
            </a:endParaRPr>
          </a:p>
          <a:p>
            <a:endParaRPr lang="ru-RU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new Date("201</a:t>
            </a:r>
            <a:r>
              <a:rPr lang="ru-RU" b="1" dirty="0">
                <a:solidFill>
                  <a:srgbClr val="002060"/>
                </a:solidFill>
              </a:rPr>
              <a:t>9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ru-RU" b="1" dirty="0">
                <a:solidFill>
                  <a:srgbClr val="002060"/>
                </a:solidFill>
              </a:rPr>
              <a:t>11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ru-RU" b="1" dirty="0">
                <a:solidFill>
                  <a:srgbClr val="002060"/>
                </a:solidFill>
              </a:rPr>
              <a:t>07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C00000"/>
                </a:solidFill>
              </a:rPr>
              <a:t>12:00:00z</a:t>
            </a:r>
            <a:r>
              <a:rPr lang="en-US" b="1" dirty="0">
                <a:solidFill>
                  <a:srgbClr val="002060"/>
                </a:solidFill>
              </a:rPr>
              <a:t>");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time in UTC</a:t>
            </a:r>
            <a:endParaRPr lang="uk-UA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</a:t>
            </a:r>
            <a:r>
              <a:rPr lang="nl-NL" b="1" dirty="0">
                <a:solidFill>
                  <a:srgbClr val="0070C0"/>
                </a:solidFill>
              </a:rPr>
              <a:t>Thu Nov 07 2019</a:t>
            </a:r>
            <a:r>
              <a:rPr lang="nl-NL" b="1" dirty="0"/>
              <a:t> </a:t>
            </a:r>
            <a:r>
              <a:rPr lang="nl-NL" b="1" dirty="0">
                <a:solidFill>
                  <a:srgbClr val="C00000"/>
                </a:solidFill>
              </a:rPr>
              <a:t>14:00:00</a:t>
            </a:r>
            <a:r>
              <a:rPr lang="nl-NL" b="1" dirty="0"/>
              <a:t> </a:t>
            </a:r>
            <a:r>
              <a:rPr lang="nl-NL" b="1" dirty="0">
                <a:solidFill>
                  <a:srgbClr val="0070C0"/>
                </a:solidFill>
              </a:rPr>
              <a:t>GMT+0200</a:t>
            </a:r>
            <a:endParaRPr lang="uk-UA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i="1" dirty="0">
                <a:solidFill>
                  <a:srgbClr val="002060"/>
                </a:solidFill>
              </a:rPr>
              <a:t>(</a:t>
            </a:r>
            <a:r>
              <a:rPr lang="uk-UA" b="1" i="1" dirty="0">
                <a:solidFill>
                  <a:srgbClr val="002060"/>
                </a:solidFill>
              </a:rPr>
              <a:t>коли</a:t>
            </a:r>
            <a:r>
              <a:rPr lang="ru-RU" b="1" i="1" dirty="0">
                <a:solidFill>
                  <a:srgbClr val="002060"/>
                </a:solidFill>
              </a:rPr>
              <a:t> в </a:t>
            </a:r>
            <a:r>
              <a:rPr lang="en-US" b="1" i="1" dirty="0">
                <a:solidFill>
                  <a:srgbClr val="002060"/>
                </a:solidFill>
              </a:rPr>
              <a:t>Greenwich </a:t>
            </a:r>
            <a:r>
              <a:rPr lang="ru-RU" b="1" i="1" dirty="0">
                <a:solidFill>
                  <a:srgbClr val="002060"/>
                </a:solidFill>
              </a:rPr>
              <a:t>будет </a:t>
            </a:r>
            <a:r>
              <a:rPr lang="en-US" b="1" i="1" dirty="0">
                <a:solidFill>
                  <a:srgbClr val="C00000"/>
                </a:solidFill>
              </a:rPr>
              <a:t>12:00:00</a:t>
            </a:r>
            <a:r>
              <a:rPr lang="ru-RU" b="1" i="1" dirty="0">
                <a:solidFill>
                  <a:srgbClr val="C00000"/>
                </a:solidFill>
              </a:rPr>
              <a:t> </a:t>
            </a:r>
            <a:r>
              <a:rPr lang="ru-RU" b="1" i="1" dirty="0">
                <a:solidFill>
                  <a:srgbClr val="002060"/>
                </a:solidFill>
              </a:rPr>
              <a:t>у нас буде </a:t>
            </a:r>
            <a:r>
              <a:rPr lang="nl-NL" b="1" i="1" dirty="0">
                <a:solidFill>
                  <a:srgbClr val="C00000"/>
                </a:solidFill>
              </a:rPr>
              <a:t>14:00:00</a:t>
            </a:r>
            <a:r>
              <a:rPr lang="en-US" b="1" i="1" dirty="0">
                <a:solidFill>
                  <a:srgbClr val="002060"/>
                </a:solidFill>
              </a:rPr>
              <a:t>)</a:t>
            </a:r>
          </a:p>
          <a:p>
            <a:endParaRPr lang="uk-UA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new Date("201</a:t>
            </a:r>
            <a:r>
              <a:rPr lang="ru-RU" b="1" dirty="0">
                <a:solidFill>
                  <a:srgbClr val="002060"/>
                </a:solidFill>
              </a:rPr>
              <a:t>9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ru-RU" b="1" dirty="0">
                <a:solidFill>
                  <a:srgbClr val="002060"/>
                </a:solidFill>
              </a:rPr>
              <a:t>11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ru-RU" b="1" dirty="0">
                <a:solidFill>
                  <a:srgbClr val="002060"/>
                </a:solidFill>
              </a:rPr>
              <a:t>07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C00000"/>
                </a:solidFill>
              </a:rPr>
              <a:t>12:00:00-05:</a:t>
            </a:r>
            <a:r>
              <a:rPr lang="ru-RU" b="1" dirty="0">
                <a:solidFill>
                  <a:srgbClr val="C00000"/>
                </a:solidFill>
              </a:rPr>
              <a:t>00</a:t>
            </a:r>
            <a:r>
              <a:rPr lang="en-US" b="1" dirty="0">
                <a:solidFill>
                  <a:srgbClr val="002060"/>
                </a:solidFill>
              </a:rPr>
              <a:t>");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b="1" dirty="0">
                <a:hlinkClick r:id="rId4"/>
              </a:rPr>
              <a:t>http://bit.ly/2JYi8YP</a:t>
            </a:r>
            <a:r>
              <a:rPr lang="en-US" b="1" dirty="0"/>
              <a:t> 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uk-UA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nl-NL" b="1" dirty="0">
                <a:solidFill>
                  <a:srgbClr val="0070C0"/>
                </a:solidFill>
              </a:rPr>
              <a:t>Thu Nov 07 2019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>
                <a:solidFill>
                  <a:srgbClr val="C00000"/>
                </a:solidFill>
              </a:rPr>
              <a:t>19:00:00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>
                <a:solidFill>
                  <a:srgbClr val="0070C0"/>
                </a:solidFill>
              </a:rPr>
              <a:t>GMT+0200</a:t>
            </a:r>
          </a:p>
          <a:p>
            <a:r>
              <a:rPr lang="en-US" dirty="0"/>
              <a:t>  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uk-UA" b="1" i="1" dirty="0">
                <a:solidFill>
                  <a:srgbClr val="002060"/>
                </a:solidFill>
              </a:rPr>
              <a:t>коли</a:t>
            </a:r>
            <a:r>
              <a:rPr lang="ru-RU" b="1" i="1" dirty="0">
                <a:solidFill>
                  <a:srgbClr val="002060"/>
                </a:solidFill>
              </a:rPr>
              <a:t> в </a:t>
            </a:r>
            <a:r>
              <a:rPr lang="en-US" b="1" i="1" dirty="0" err="1">
                <a:solidFill>
                  <a:srgbClr val="002060"/>
                </a:solidFill>
              </a:rPr>
              <a:t>NewYork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ru-RU" b="1" i="1" dirty="0">
                <a:solidFill>
                  <a:srgbClr val="002060"/>
                </a:solidFill>
              </a:rPr>
              <a:t>будет </a:t>
            </a:r>
            <a:r>
              <a:rPr lang="en-US" b="1" i="1" dirty="0">
                <a:solidFill>
                  <a:srgbClr val="C00000"/>
                </a:solidFill>
              </a:rPr>
              <a:t>12:00</a:t>
            </a:r>
            <a:r>
              <a:rPr lang="ru-RU" b="1" i="1" dirty="0">
                <a:solidFill>
                  <a:srgbClr val="C00000"/>
                </a:solidFill>
              </a:rPr>
              <a:t> </a:t>
            </a:r>
            <a:r>
              <a:rPr lang="ru-RU" b="1" i="1" dirty="0">
                <a:solidFill>
                  <a:srgbClr val="002060"/>
                </a:solidFill>
              </a:rPr>
              <a:t>у нас буде </a:t>
            </a:r>
            <a:r>
              <a:rPr lang="nl-NL" b="1" i="1" dirty="0">
                <a:solidFill>
                  <a:srgbClr val="C00000"/>
                </a:solidFill>
              </a:rPr>
              <a:t>19:00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в Одес</a:t>
            </a:r>
            <a:r>
              <a:rPr lang="uk-UA" b="1" i="1" dirty="0">
                <a:solidFill>
                  <a:schemeClr val="accent1">
                    <a:lumMod val="75000"/>
                  </a:schemeClr>
                </a:solidFill>
              </a:rPr>
              <a:t>і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London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19 – 2 = 17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NewYork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17 – 5 = 12 </a:t>
            </a:r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5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868" y="188640"/>
            <a:ext cx="8712968" cy="286232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Коли ми </a:t>
            </a:r>
            <a:r>
              <a:rPr lang="ru-RU" b="1" dirty="0" err="1">
                <a:solidFill>
                  <a:schemeClr val="tx1"/>
                </a:solidFill>
              </a:rPr>
              <a:t>створювали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цей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об'єкт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rgbClr val="C00000"/>
                </a:solidFill>
              </a:rPr>
              <a:t>const d = new Date("12/31/2010")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Java Script </a:t>
            </a:r>
            <a:r>
              <a:rPr lang="ru-RU" b="1" dirty="0" err="1">
                <a:solidFill>
                  <a:schemeClr val="tx1"/>
                </a:solidFill>
              </a:rPr>
              <a:t>цей</a:t>
            </a:r>
            <a:r>
              <a:rPr lang="ru-RU" b="1" dirty="0">
                <a:solidFill>
                  <a:schemeClr val="tx1"/>
                </a:solidFill>
              </a:rPr>
              <a:t> рядок </a:t>
            </a:r>
            <a:r>
              <a:rPr lang="ru-RU" b="1" dirty="0" err="1">
                <a:solidFill>
                  <a:schemeClr val="tx1"/>
                </a:solidFill>
              </a:rPr>
              <a:t>перетворив</a:t>
            </a:r>
            <a:r>
              <a:rPr lang="ru-RU" b="1" dirty="0">
                <a:solidFill>
                  <a:schemeClr val="tx1"/>
                </a:solidFill>
              </a:rPr>
              <a:t> на число секунд </a:t>
            </a:r>
            <a:r>
              <a:rPr lang="en-US" b="1" dirty="0">
                <a:solidFill>
                  <a:schemeClr val="tx1"/>
                </a:solidFill>
              </a:rPr>
              <a:t>timestamp, </a:t>
            </a:r>
            <a:r>
              <a:rPr lang="ru-RU" b="1" dirty="0" err="1">
                <a:solidFill>
                  <a:schemeClr val="tx1"/>
                </a:solidFill>
              </a:rPr>
              <a:t>що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пройшли</a:t>
            </a:r>
            <a:r>
              <a:rPr lang="ru-RU" b="1" dirty="0">
                <a:solidFill>
                  <a:schemeClr val="tx1"/>
                </a:solidFill>
              </a:rPr>
              <a:t> з 01.01.1970 року до </a:t>
            </a:r>
            <a:r>
              <a:rPr lang="ru-RU" b="1" dirty="0" err="1">
                <a:solidFill>
                  <a:schemeClr val="tx1"/>
                </a:solidFill>
              </a:rPr>
              <a:t>зазначеної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дати</a:t>
            </a:r>
            <a:r>
              <a:rPr lang="ru-RU" b="1" dirty="0">
                <a:solidFill>
                  <a:schemeClr val="tx1"/>
                </a:solidFill>
              </a:rPr>
              <a:t> в </a:t>
            </a:r>
            <a:r>
              <a:rPr lang="ru-RU" b="1" dirty="0" err="1">
                <a:solidFill>
                  <a:schemeClr val="tx1"/>
                </a:solidFill>
              </a:rPr>
              <a:t>аргументі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та передав </a:t>
            </a:r>
            <a:r>
              <a:rPr lang="ru-RU" b="1" dirty="0" err="1">
                <a:solidFill>
                  <a:schemeClr val="tx1"/>
                </a:solidFill>
              </a:rPr>
              <a:t>їх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об'єкту</a:t>
            </a:r>
            <a:r>
              <a:rPr lang="ru-RU" b="1" dirty="0">
                <a:solidFill>
                  <a:schemeClr val="tx1"/>
                </a:solidFill>
              </a:rPr>
              <a:t> конструктору </a:t>
            </a:r>
            <a:r>
              <a:rPr lang="en-US" b="1" dirty="0">
                <a:solidFill>
                  <a:schemeClr val="tx1"/>
                </a:solidFill>
              </a:rPr>
              <a:t>Date.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Ми </a:t>
            </a:r>
            <a:r>
              <a:rPr lang="ru-RU" b="1" dirty="0" err="1">
                <a:solidFill>
                  <a:schemeClr val="tx1"/>
                </a:solidFill>
              </a:rPr>
              <a:t>також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можемо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перетворювати</a:t>
            </a:r>
            <a:r>
              <a:rPr lang="ru-RU" b="1" dirty="0">
                <a:solidFill>
                  <a:schemeClr val="tx1"/>
                </a:solidFill>
              </a:rPr>
              <a:t> рядок-аргумент на </a:t>
            </a:r>
            <a:r>
              <a:rPr lang="ru-RU" b="1" dirty="0" err="1">
                <a:solidFill>
                  <a:schemeClr val="tx1"/>
                </a:solidFill>
              </a:rPr>
              <a:t>кількість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 err="1">
                <a:solidFill>
                  <a:schemeClr val="tx1"/>
                </a:solidFill>
              </a:rPr>
              <a:t>мілісекунд</a:t>
            </a:r>
            <a:r>
              <a:rPr lang="ru-RU" b="1" dirty="0">
                <a:solidFill>
                  <a:schemeClr val="tx1"/>
                </a:solidFill>
              </a:rPr>
              <a:t> типу </a:t>
            </a:r>
            <a:r>
              <a:rPr lang="en-US" b="1" dirty="0">
                <a:solidFill>
                  <a:schemeClr val="tx1"/>
                </a:solidFill>
              </a:rPr>
              <a:t>timestamp </a:t>
            </a:r>
            <a:r>
              <a:rPr lang="ru-RU" b="1" dirty="0">
                <a:solidFill>
                  <a:schemeClr val="tx1"/>
                </a:solidFill>
              </a:rPr>
              <a:t>за </a:t>
            </a:r>
            <a:r>
              <a:rPr lang="ru-RU" b="1" dirty="0" err="1">
                <a:solidFill>
                  <a:schemeClr val="tx1"/>
                </a:solidFill>
              </a:rPr>
              <a:t>допомогою</a:t>
            </a:r>
            <a:r>
              <a:rPr lang="ru-RU" b="1" dirty="0">
                <a:solidFill>
                  <a:schemeClr val="tx1"/>
                </a:solidFill>
              </a:rPr>
              <a:t> методу</a:t>
            </a:r>
            <a:r>
              <a:rPr lang="en-US" b="1" dirty="0"/>
              <a:t>	</a:t>
            </a:r>
            <a:endParaRPr lang="uk-UA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Date.parse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ru-RU" b="1" dirty="0">
                <a:solidFill>
                  <a:schemeClr val="accent2"/>
                </a:solidFill>
              </a:rPr>
              <a:t>строка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645024"/>
            <a:ext cx="8712968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Date.parse</a:t>
            </a:r>
            <a:r>
              <a:rPr lang="en-US" dirty="0"/>
              <a:t>( </a:t>
            </a:r>
            <a:r>
              <a:rPr lang="en-US" b="1" dirty="0">
                <a:solidFill>
                  <a:srgbClr val="002060"/>
                </a:solidFill>
              </a:rPr>
              <a:t>"12/31/2010"</a:t>
            </a:r>
            <a:r>
              <a:rPr lang="en-US" dirty="0"/>
              <a:t>);</a:t>
            </a:r>
            <a:endParaRPr lang="ru-RU" dirty="0"/>
          </a:p>
          <a:p>
            <a:r>
              <a:rPr lang="en-US" b="1" dirty="0" err="1"/>
              <a:t>Date.parse</a:t>
            </a:r>
            <a:r>
              <a:rPr lang="en-US" dirty="0"/>
              <a:t>( "</a:t>
            </a:r>
            <a:r>
              <a:rPr lang="en-US" b="1" dirty="0">
                <a:solidFill>
                  <a:srgbClr val="002060"/>
                </a:solidFill>
              </a:rPr>
              <a:t>12</a:t>
            </a:r>
            <a:r>
              <a:rPr lang="ru-RU" b="1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31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2010</a:t>
            </a:r>
            <a:r>
              <a:rPr lang="en-US" dirty="0"/>
              <a:t>" );</a:t>
            </a:r>
            <a:endParaRPr lang="ru-RU" dirty="0"/>
          </a:p>
          <a:p>
            <a:r>
              <a:rPr lang="en-US" b="1" dirty="0" err="1"/>
              <a:t>Date.parse</a:t>
            </a:r>
            <a:r>
              <a:rPr lang="en-US" dirty="0"/>
              <a:t>( "</a:t>
            </a:r>
            <a:r>
              <a:rPr lang="en-US" b="1" dirty="0">
                <a:solidFill>
                  <a:srgbClr val="002060"/>
                </a:solidFill>
              </a:rPr>
              <a:t>12, 31,  2010, 13:25:22</a:t>
            </a:r>
            <a:r>
              <a:rPr lang="en-US" dirty="0"/>
              <a:t>" );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67090" y="3645024"/>
            <a:ext cx="142539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time.html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155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38832"/>
              </p:ext>
            </p:extLst>
          </p:nvPr>
        </p:nvGraphicFramePr>
        <p:xfrm>
          <a:off x="107504" y="404664"/>
          <a:ext cx="9001000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getFullYear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1970-...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Рік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getYear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70-…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Рік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getMonth</a:t>
                      </a:r>
                      <a:r>
                        <a:rPr lang="en-US" b="1" dirty="0"/>
                        <a:t>(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0-11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Місяць</a:t>
                      </a:r>
                      <a:r>
                        <a:rPr lang="ru-RU" b="1" dirty="0"/>
                        <a:t> (</a:t>
                      </a:r>
                      <a:r>
                        <a:rPr lang="ru-RU" b="1" dirty="0" err="1"/>
                        <a:t>січень</a:t>
                      </a:r>
                      <a:r>
                        <a:rPr lang="ru-RU" b="1" dirty="0"/>
                        <a:t> = 0)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getDate</a:t>
                      </a:r>
                      <a:r>
                        <a:rPr lang="en-US" b="1" dirty="0"/>
                        <a:t>( )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1-31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Число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getDay</a:t>
                      </a:r>
                      <a:r>
                        <a:rPr lang="ru-RU" b="1" dirty="0"/>
                        <a:t>( )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0-6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День </a:t>
                      </a:r>
                      <a:r>
                        <a:rPr lang="ru-RU" b="1" dirty="0" err="1"/>
                        <a:t>тижня</a:t>
                      </a:r>
                      <a:r>
                        <a:rPr lang="ru-RU" b="1" dirty="0"/>
                        <a:t> (</a:t>
                      </a:r>
                      <a:r>
                        <a:rPr lang="ru-RU" b="1" dirty="0" err="1"/>
                        <a:t>неділя</a:t>
                      </a:r>
                      <a:r>
                        <a:rPr lang="ru-RU" b="1" dirty="0"/>
                        <a:t> = 0)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getHours</a:t>
                      </a:r>
                      <a:r>
                        <a:rPr lang="ru-RU" b="1" dirty="0"/>
                        <a:t>( )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0-23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Годинник</a:t>
                      </a:r>
                      <a:r>
                        <a:rPr lang="ru-RU" b="1" dirty="0"/>
                        <a:t> у 24-годинному </a:t>
                      </a:r>
                      <a:r>
                        <a:rPr lang="ru-RU" b="1" dirty="0" err="1"/>
                        <a:t>форматі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getMinutes</a:t>
                      </a:r>
                      <a:r>
                        <a:rPr lang="en-US" b="1" dirty="0"/>
                        <a:t>( )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0-59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Хвилини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getSeconds</a:t>
                      </a:r>
                      <a:r>
                        <a:rPr lang="en-US" b="1" dirty="0"/>
                        <a:t>( )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0-59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Секунди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getTime</a:t>
                      </a:r>
                      <a:r>
                        <a:rPr lang="ru-RU" b="1" dirty="0"/>
                        <a:t>( )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0-...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Мілісекунди</a:t>
                      </a:r>
                      <a:r>
                        <a:rPr lang="ru-RU" b="1" dirty="0"/>
                        <a:t> с 1.1.70 00:00:00 GMT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getMilliseconds</a:t>
                      </a:r>
                      <a:r>
                        <a:rPr lang="en-US" b="1" dirty="0"/>
                        <a:t>()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0-... 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Мілісекунди</a:t>
                      </a:r>
                      <a:r>
                        <a:rPr lang="ru-RU" b="1" dirty="0"/>
                        <a:t> с 1.1.70 00:00:00 </a:t>
                      </a:r>
                      <a:r>
                        <a:rPr lang="en-US" b="1" dirty="0"/>
                        <a:t>GMT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FullYear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 )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 )      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 )     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Hours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 )       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Minutes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Seconds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( ) 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Milliseconds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377328" y="324433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58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26813"/>
              </p:ext>
            </p:extLst>
          </p:nvPr>
        </p:nvGraphicFramePr>
        <p:xfrm>
          <a:off x="107504" y="188640"/>
          <a:ext cx="8928992" cy="651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setYear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)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1970-...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року (4-значного)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SetFullYear</a:t>
                      </a:r>
                      <a:r>
                        <a:rPr lang="ru-RU" b="1" dirty="0"/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1970-...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року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setMonth</a:t>
                      </a:r>
                      <a:r>
                        <a:rPr lang="ru-RU" b="1" dirty="0"/>
                        <a:t> 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0-11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місяця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ru-RU" b="1" dirty="0" err="1">
                          <a:solidFill>
                            <a:srgbClr val="0070C0"/>
                          </a:solidFill>
                        </a:rPr>
                        <a:t>січень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 =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setDate</a:t>
                      </a:r>
                      <a:r>
                        <a:rPr lang="en-US" b="1" dirty="0"/>
                        <a:t> 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1-31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setDay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0-6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дня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тижня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ru-RU" b="1" dirty="0" err="1">
                          <a:solidFill>
                            <a:srgbClr val="0070C0"/>
                          </a:solidFill>
                        </a:rPr>
                        <a:t>неділя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 =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setHours</a:t>
                      </a:r>
                      <a:r>
                        <a:rPr lang="ru-RU" b="1" dirty="0"/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0-23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годин у 24-ч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форматі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setMinutes</a:t>
                      </a:r>
                      <a:r>
                        <a:rPr lang="en-US" b="1" dirty="0"/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en-US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0-59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хвилин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setSeconds</a:t>
                      </a:r>
                      <a:r>
                        <a:rPr lang="en-US" b="1" dirty="0"/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en-US" b="1" dirty="0"/>
                        <a:t> 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0-59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секунд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setMi</a:t>
                      </a:r>
                      <a:r>
                        <a:rPr lang="en-US" b="1" dirty="0" err="1"/>
                        <a:t>ll</a:t>
                      </a:r>
                      <a:r>
                        <a:rPr lang="ru-RU" b="1" dirty="0" err="1"/>
                        <a:t>iseconds</a:t>
                      </a:r>
                      <a:r>
                        <a:rPr lang="ru-RU" b="1" dirty="0"/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</a:t>
                      </a:r>
                      <a:r>
                        <a:rPr lang="ru-RU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0-...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мілісекунд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с 1.1.70 00:00:00 GMT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setTime</a:t>
                      </a:r>
                      <a:r>
                        <a:rPr lang="ru-RU" b="1" dirty="0"/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en-US" dirty="0"/>
                        <a:t> </a:t>
                      </a:r>
                      <a:r>
                        <a:rPr lang="ru-RU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0-...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мілісекунд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с 1.1.70 00:00:00 GMT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FullYear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 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       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Hours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Minutes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Seconds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   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UTC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Milliseconds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знач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377328" y="324433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6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61778"/>
              </p:ext>
            </p:extLst>
          </p:nvPr>
        </p:nvGraphicFramePr>
        <p:xfrm>
          <a:off x="107504" y="116632"/>
          <a:ext cx="892899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getTimezoneOffset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0-... 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Різниця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хвилинах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по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відношенню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доGMT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/UTC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Рядок з датою та часом у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форматі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браузера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toLocaleString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Рядок з датою та часом у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локалізованому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форматі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системи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toLocaleDateString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Рядок з датою без часу в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локалізованому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форматі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системи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toLocaleTimeString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Рядок з часом без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дати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та у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локалізованому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форматі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системи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toUTCString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Рядок з датою та часом у глобальному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форматі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377328" y="324433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03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39217" y="117984"/>
            <a:ext cx="1467290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BOM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47764" y="764704"/>
            <a:ext cx="302433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window</a:t>
            </a:r>
            <a:endParaRPr lang="ru-RU" sz="3600" b="1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3959932" y="148478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115616" y="2204864"/>
            <a:ext cx="6714492" cy="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115616" y="220756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2008" y="2783632"/>
            <a:ext cx="205172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document</a:t>
            </a:r>
            <a:endParaRPr lang="ru-RU" sz="2800" b="1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293604" y="22048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267744" y="2780928"/>
            <a:ext cx="205172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location</a:t>
            </a:r>
            <a:endParaRPr lang="ru-RU" sz="2800" b="1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562364" y="22048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536504" y="2780928"/>
            <a:ext cx="205172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history</a:t>
            </a:r>
            <a:endParaRPr lang="ru-RU" sz="2800" b="1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7830108" y="22048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6804248" y="2780928"/>
            <a:ext cx="216024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navigator</a:t>
            </a:r>
            <a:endParaRPr lang="ru-RU" sz="2800" b="1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2197238" y="2207568"/>
            <a:ext cx="0" cy="2445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152128" y="4653136"/>
            <a:ext cx="205172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screen</a:t>
            </a:r>
            <a:endParaRPr lang="ru-RU" sz="2800" b="1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6695242" y="2204864"/>
            <a:ext cx="0" cy="2445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5688632" y="4650432"/>
            <a:ext cx="205172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event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589507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9732" y="44624"/>
            <a:ext cx="4680520" cy="2880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Автокорекція</a:t>
            </a:r>
            <a:r>
              <a:rPr lang="ru-RU" b="1" dirty="0"/>
              <a:t> </a:t>
            </a:r>
            <a:r>
              <a:rPr lang="ru-RU" b="1" dirty="0" err="1"/>
              <a:t>дати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04664"/>
            <a:ext cx="8712968" cy="64633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Маючи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об'єкт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дати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можна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змінити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їй</a:t>
            </a:r>
            <a:r>
              <a:rPr lang="ru-RU" b="1" dirty="0">
                <a:solidFill>
                  <a:schemeClr val="tx1"/>
                </a:solidFill>
              </a:rPr>
              <a:t> будь-</a:t>
            </a:r>
            <a:r>
              <a:rPr lang="ru-RU" b="1" dirty="0" err="1">
                <a:solidFill>
                  <a:schemeClr val="tx1"/>
                </a:solidFill>
              </a:rPr>
              <a:t>який</a:t>
            </a:r>
            <a:r>
              <a:rPr lang="ru-RU" b="1" dirty="0">
                <a:solidFill>
                  <a:schemeClr val="tx1"/>
                </a:solidFill>
              </a:rPr>
              <a:t> параметр, </a:t>
            </a:r>
            <a:r>
              <a:rPr lang="ru-RU" b="1" dirty="0" err="1">
                <a:solidFill>
                  <a:schemeClr val="tx1"/>
                </a:solidFill>
              </a:rPr>
              <a:t>щоб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виставити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потрібну</a:t>
            </a:r>
            <a:r>
              <a:rPr lang="ru-RU" b="1" dirty="0">
                <a:solidFill>
                  <a:schemeClr val="tx1"/>
                </a:solidFill>
              </a:rPr>
              <a:t> нам дату.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6483" y="1124744"/>
            <a:ext cx="8856984" cy="480131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const </a:t>
            </a:r>
            <a:r>
              <a:rPr lang="en-US" b="1" i="1" dirty="0">
                <a:solidFill>
                  <a:srgbClr val="002060"/>
                </a:solidFill>
              </a:rPr>
              <a:t>d </a:t>
            </a:r>
            <a:r>
              <a:rPr lang="en-US" b="1" dirty="0">
                <a:solidFill>
                  <a:srgbClr val="002060"/>
                </a:solidFill>
              </a:rPr>
              <a:t>= new Date(2015, 0, 01);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i="1" dirty="0" err="1">
                <a:solidFill>
                  <a:srgbClr val="002060"/>
                </a:solidFill>
              </a:rPr>
              <a:t>d</a:t>
            </a:r>
            <a:r>
              <a:rPr lang="en-US" b="1" dirty="0" err="1">
                <a:solidFill>
                  <a:srgbClr val="002060"/>
                </a:solidFill>
              </a:rPr>
              <a:t>.setMonth</a:t>
            </a:r>
            <a:r>
              <a:rPr lang="en-US" b="1" dirty="0">
                <a:solidFill>
                  <a:srgbClr val="002060"/>
                </a:solidFill>
              </a:rPr>
              <a:t>(-1);</a:t>
            </a:r>
            <a:endParaRPr lang="ru-RU" b="1" dirty="0">
              <a:solidFill>
                <a:srgbClr val="002060"/>
              </a:solidFill>
            </a:endParaRPr>
          </a:p>
          <a:p>
            <a:r>
              <a:rPr lang="en-US" b="1" i="1" dirty="0" err="1">
                <a:solidFill>
                  <a:srgbClr val="002060"/>
                </a:solidFill>
              </a:rPr>
              <a:t>d.setHours</a:t>
            </a:r>
            <a:r>
              <a:rPr lang="en-US" b="1" i="1" dirty="0">
                <a:solidFill>
                  <a:srgbClr val="002060"/>
                </a:solidFill>
              </a:rPr>
              <a:t>(-1);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Наприклад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отримаємо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вчорашню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дату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const d = new Date();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const yesterday = </a:t>
            </a:r>
            <a:r>
              <a:rPr lang="en-US" b="1" dirty="0" err="1">
                <a:solidFill>
                  <a:srgbClr val="002060"/>
                </a:solidFill>
              </a:rPr>
              <a:t>d.setDate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d.getDate</a:t>
            </a:r>
            <a:r>
              <a:rPr lang="en-US" b="1" dirty="0">
                <a:solidFill>
                  <a:srgbClr val="002060"/>
                </a:solidFill>
              </a:rPr>
              <a:t>() - 1);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Отримуємо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дату в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мілісекундах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const d = new Date();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const d1 = </a:t>
            </a:r>
            <a:r>
              <a:rPr lang="en-US" b="1" dirty="0" err="1">
                <a:solidFill>
                  <a:srgbClr val="002060"/>
                </a:solidFill>
              </a:rPr>
              <a:t>d.getTime</a:t>
            </a:r>
            <a:r>
              <a:rPr lang="en-US" b="1" dirty="0">
                <a:solidFill>
                  <a:srgbClr val="002060"/>
                </a:solidFill>
              </a:rPr>
              <a:t>();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Отримуємо</a:t>
            </a:r>
            <a:r>
              <a:rPr lang="ru-RU" b="1" dirty="0"/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час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виконання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циклу в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мілісекундах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const</a:t>
            </a:r>
            <a:r>
              <a:rPr lang="nn-NO" b="1" dirty="0">
                <a:solidFill>
                  <a:srgbClr val="002060"/>
                </a:solidFill>
              </a:rPr>
              <a:t> d = new Date();</a:t>
            </a:r>
            <a:br>
              <a:rPr lang="nn-NO" b="1" dirty="0">
                <a:solidFill>
                  <a:srgbClr val="002060"/>
                </a:solidFill>
              </a:rPr>
            </a:br>
            <a:r>
              <a:rPr lang="nn-NO" b="1" dirty="0">
                <a:solidFill>
                  <a:srgbClr val="002060"/>
                </a:solidFill>
              </a:rPr>
              <a:t>for (var i = 0; i &lt; 100000; i++) {}</a:t>
            </a:r>
            <a:br>
              <a:rPr lang="nn-NO" b="1" dirty="0">
                <a:solidFill>
                  <a:srgbClr val="002060"/>
                </a:solidFill>
              </a:rPr>
            </a:br>
            <a:r>
              <a:rPr lang="nn-NO" b="1" dirty="0">
                <a:solidFill>
                  <a:srgbClr val="002060"/>
                </a:solidFill>
              </a:rPr>
              <a:t>console.log(new Date() - d );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23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1390" y="260648"/>
            <a:ext cx="23042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LABS/LAB_2.html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1390" y="908720"/>
            <a:ext cx="23042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LABS/LAB_3.html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390" y="1553144"/>
            <a:ext cx="23042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LABS/LAB_4.html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2985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27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987824" y="260648"/>
            <a:ext cx="3024336" cy="72008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document</a:t>
            </a:r>
            <a:endParaRPr lang="ru-RU" sz="3600" b="1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4499992" y="980728"/>
            <a:ext cx="0" cy="72008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115616" y="1700808"/>
            <a:ext cx="6714492" cy="270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115616" y="1703512"/>
            <a:ext cx="0" cy="57606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2008" y="2279576"/>
            <a:ext cx="2051720" cy="72008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links[]</a:t>
            </a:r>
            <a:endParaRPr lang="ru-RU" sz="2800" b="1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4496943" y="1703512"/>
            <a:ext cx="0" cy="5760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3503636" y="2294511"/>
            <a:ext cx="2051720" cy="72008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forms[]</a:t>
            </a:r>
            <a:endParaRPr lang="ru-RU" sz="2800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444208" y="2327902"/>
            <a:ext cx="2411760" cy="72008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images[]</a:t>
            </a:r>
            <a:endParaRPr lang="ru-RU" sz="2800" b="1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7830108" y="1700808"/>
            <a:ext cx="0" cy="57606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4608512" y="2999656"/>
            <a:ext cx="0" cy="7893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203848" y="3789040"/>
            <a:ext cx="2808312" cy="72008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elements[]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4092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41035" y="48125"/>
            <a:ext cx="27363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objectmodel.html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2493" y="1628800"/>
            <a:ext cx="20132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&lt;</a:t>
            </a:r>
            <a:r>
              <a:rPr lang="pt-BR" b="1" dirty="0"/>
              <a:t>p</a:t>
            </a:r>
            <a:r>
              <a:rPr lang="pt-BR" dirty="0"/>
              <a:t>&gt;Item1&lt;/</a:t>
            </a:r>
            <a:r>
              <a:rPr lang="pt-BR" b="1" dirty="0"/>
              <a:t>p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/>
              <a:t>p</a:t>
            </a:r>
            <a:r>
              <a:rPr lang="pt-BR" dirty="0"/>
              <a:t>&gt;Item2&lt;/</a:t>
            </a:r>
            <a:r>
              <a:rPr lang="pt-BR" b="1" dirty="0"/>
              <a:t>p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/>
              <a:t>p</a:t>
            </a:r>
            <a:r>
              <a:rPr lang="pt-BR" dirty="0"/>
              <a:t>&gt;Item3&lt;/</a:t>
            </a:r>
            <a:r>
              <a:rPr lang="pt-BR" b="1" dirty="0"/>
              <a:t>p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/>
              <a:t>p</a:t>
            </a:r>
            <a:r>
              <a:rPr lang="pt-BR" dirty="0"/>
              <a:t>&gt;Item4&lt;/</a:t>
            </a:r>
            <a:r>
              <a:rPr lang="pt-BR" b="1" dirty="0"/>
              <a:t>p</a:t>
            </a:r>
            <a:r>
              <a:rPr lang="pt-BR" dirty="0"/>
              <a:t>&gt;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1628800"/>
            <a:ext cx="6072658" cy="646331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pElement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document.querySelector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cs typeface="Courier New"/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pElement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508" y="548680"/>
            <a:ext cx="8784976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document.querySelector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cs typeface="Courier New"/>
              </a:rPr>
              <a:t>"</a:t>
            </a:r>
            <a:r>
              <a:rPr lang="ru-RU" dirty="0">
                <a:solidFill>
                  <a:srgbClr val="00B050"/>
                </a:solidFill>
                <a:cs typeface="Courier New"/>
              </a:rPr>
              <a:t>селектор_</a:t>
            </a:r>
            <a:r>
              <a:rPr lang="en-US" dirty="0">
                <a:solidFill>
                  <a:srgbClr val="00B050"/>
                </a:solidFill>
                <a:cs typeface="Courier New"/>
              </a:rPr>
              <a:t>CSS</a:t>
            </a:r>
            <a:r>
              <a:rPr lang="en-US" dirty="0">
                <a:solidFill>
                  <a:schemeClr val="tx1"/>
                </a:solidFill>
                <a:cs typeface="Courier New"/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Повертає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перший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елемент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відібраних</a:t>
            </a:r>
            <a:r>
              <a:rPr lang="ru-RU" dirty="0">
                <a:solidFill>
                  <a:schemeClr val="tx1"/>
                </a:solidFill>
              </a:rPr>
              <a:t> за селектором.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3284984"/>
            <a:ext cx="8784976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document.querySelectorAll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cs typeface="Courier New"/>
              </a:rPr>
              <a:t>"</a:t>
            </a:r>
            <a:r>
              <a:rPr lang="ru-RU" dirty="0">
                <a:solidFill>
                  <a:srgbClr val="00B050"/>
                </a:solidFill>
                <a:cs typeface="Courier New"/>
              </a:rPr>
              <a:t>селектор_</a:t>
            </a:r>
            <a:r>
              <a:rPr lang="en-US" dirty="0">
                <a:solidFill>
                  <a:srgbClr val="00B050"/>
                </a:solidFill>
                <a:cs typeface="Courier New"/>
              </a:rPr>
              <a:t>CSS</a:t>
            </a:r>
            <a:r>
              <a:rPr lang="en-US" dirty="0">
                <a:solidFill>
                  <a:schemeClr val="tx1"/>
                </a:solidFill>
                <a:cs typeface="Courier New"/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Повертає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>
                <a:solidFill>
                  <a:schemeClr val="tx1"/>
                </a:solidFill>
              </a:rPr>
              <a:t>елементи</a:t>
            </a:r>
            <a:r>
              <a:rPr lang="ru-RU" dirty="0">
                <a:solidFill>
                  <a:schemeClr val="tx1"/>
                </a:solidFill>
              </a:rPr>
              <a:t> по селектору.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526" y="4294837"/>
            <a:ext cx="6936754" cy="646331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pElements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document.querySelectorAll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cs typeface="Courier New"/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>
                <a:solidFill>
                  <a:schemeClr val="tx1"/>
                </a:solidFill>
              </a:rPr>
              <a:t>pElements);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4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9792" y="61092"/>
            <a:ext cx="338437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Об</a:t>
            </a:r>
            <a:r>
              <a:rPr lang="en-US" dirty="0">
                <a:solidFill>
                  <a:schemeClr val="tx1"/>
                </a:solidFill>
              </a:rPr>
              <a:t>’</a:t>
            </a:r>
            <a:r>
              <a:rPr lang="uk-UA" dirty="0">
                <a:solidFill>
                  <a:schemeClr val="tx1"/>
                </a:solidFill>
              </a:rPr>
              <a:t>є</a:t>
            </a:r>
            <a:r>
              <a:rPr lang="ru-RU" dirty="0" err="1">
                <a:solidFill>
                  <a:schemeClr val="tx1"/>
                </a:solidFill>
              </a:rPr>
              <a:t>кт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window.location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71F6924-EDCC-A942-5791-6C09DE95A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96709"/>
              </p:ext>
            </p:extLst>
          </p:nvPr>
        </p:nvGraphicFramePr>
        <p:xfrm>
          <a:off x="120269" y="496328"/>
          <a:ext cx="86770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529">
                  <a:extLst>
                    <a:ext uri="{9D8B030D-6E8A-4147-A177-3AD203B41FA5}">
                      <a16:colId xmlns:a16="http://schemas.microsoft.com/office/drawing/2014/main" val="3201320702"/>
                    </a:ext>
                  </a:extLst>
                </a:gridCol>
                <a:gridCol w="4338529">
                  <a:extLst>
                    <a:ext uri="{9D8B030D-6E8A-4147-A177-3AD203B41FA5}">
                      <a16:colId xmlns:a16="http://schemas.microsoft.com/office/drawing/2014/main" val="217235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window.location</a:t>
                      </a:r>
                      <a:endParaRPr lang="ru-UA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повна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URL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адреса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сторінки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55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window.location.protocol</a:t>
                      </a:r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ru-UA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протокол,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наприклад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27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window.location.host</a:t>
                      </a:r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ru-UA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доменне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ім'я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сторінки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window.location.search</a:t>
                      </a:r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ru-UA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query string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70777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2152F0C-DBB9-1E5C-5898-8F2CEBB81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49638"/>
              </p:ext>
            </p:extLst>
          </p:nvPr>
        </p:nvGraphicFramePr>
        <p:xfrm>
          <a:off x="143414" y="3097768"/>
          <a:ext cx="86770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529">
                  <a:extLst>
                    <a:ext uri="{9D8B030D-6E8A-4147-A177-3AD203B41FA5}">
                      <a16:colId xmlns:a16="http://schemas.microsoft.com/office/drawing/2014/main" val="3201320702"/>
                    </a:ext>
                  </a:extLst>
                </a:gridCol>
                <a:gridCol w="4338529">
                  <a:extLst>
                    <a:ext uri="{9D8B030D-6E8A-4147-A177-3AD203B41FA5}">
                      <a16:colId xmlns:a16="http://schemas.microsoft.com/office/drawing/2014/main" val="217235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window.navigator</a:t>
                      </a:r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ru-UA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інформація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про браузер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55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window.navigator.appName</a:t>
                      </a:r>
                      <a:endParaRPr lang="ru-UA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ім'я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браузера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27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window.navigator.appVersion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ru-UA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номер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версії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браузера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window.navigator.userAgent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ru-UA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HTTP_USER_AGENT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7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window.navigator.appCodeName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ru-UA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кодове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ім'я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браузера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18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window.navigator.platform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ru-UA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операційна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система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112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3240E2-9422-FB9E-D534-733293AFFAED}"/>
              </a:ext>
            </a:extLst>
          </p:cNvPr>
          <p:cNvSpPr txBox="1"/>
          <p:nvPr/>
        </p:nvSpPr>
        <p:spPr>
          <a:xfrm>
            <a:off x="2771800" y="2483604"/>
            <a:ext cx="265391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Об</a:t>
            </a:r>
            <a:r>
              <a:rPr lang="en-US" dirty="0">
                <a:solidFill>
                  <a:schemeClr val="tx1"/>
                </a:solidFill>
              </a:rPr>
              <a:t>’</a:t>
            </a:r>
            <a:r>
              <a:rPr lang="uk-UA" dirty="0">
                <a:solidFill>
                  <a:schemeClr val="tx1"/>
                </a:solidFill>
              </a:rPr>
              <a:t>є</a:t>
            </a:r>
            <a:r>
              <a:rPr lang="ru-RU" dirty="0" err="1">
                <a:solidFill>
                  <a:schemeClr val="tx1"/>
                </a:solidFill>
              </a:rPr>
              <a:t>кт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navigator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8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9732" y="44624"/>
            <a:ext cx="4680520" cy="2880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Глобальні</a:t>
            </a:r>
            <a:r>
              <a:rPr lang="ru-RU" b="1" dirty="0"/>
              <a:t> </a:t>
            </a:r>
            <a:r>
              <a:rPr lang="ru-RU" b="1" dirty="0" err="1"/>
              <a:t>методи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04664"/>
            <a:ext cx="8712968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setTimeout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func</a:t>
            </a:r>
            <a:r>
              <a:rPr lang="ru-RU" b="1" dirty="0">
                <a:solidFill>
                  <a:schemeClr val="accent2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time)</a:t>
            </a:r>
          </a:p>
          <a:p>
            <a:r>
              <a:rPr lang="ru-RU" b="1" dirty="0" err="1">
                <a:solidFill>
                  <a:schemeClr val="tx1"/>
                </a:solidFill>
              </a:rPr>
              <a:t>Запускає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вказану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функцію</a:t>
            </a:r>
            <a:r>
              <a:rPr lang="ru-RU" b="1" dirty="0">
                <a:solidFill>
                  <a:schemeClr val="tx1"/>
                </a:solidFill>
              </a:rPr>
              <a:t> (код) </a:t>
            </a:r>
            <a:r>
              <a:rPr lang="ru-RU" b="1" dirty="0" err="1">
                <a:solidFill>
                  <a:schemeClr val="tx1"/>
                </a:solidFill>
              </a:rPr>
              <a:t>із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затримкою</a:t>
            </a:r>
            <a:r>
              <a:rPr lang="ru-RU" b="1" dirty="0">
                <a:solidFill>
                  <a:schemeClr val="tx1"/>
                </a:solidFill>
              </a:rPr>
              <a:t> на </a:t>
            </a:r>
            <a:r>
              <a:rPr lang="ru-RU" b="1" dirty="0" err="1">
                <a:solidFill>
                  <a:schemeClr val="tx1"/>
                </a:solidFill>
              </a:rPr>
              <a:t>вказане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 err="1">
                <a:solidFill>
                  <a:schemeClr val="tx1"/>
                </a:solidFill>
              </a:rPr>
              <a:t>кількість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мілісекунд</a:t>
            </a:r>
            <a:r>
              <a:rPr lang="ru-RU" b="1" dirty="0">
                <a:solidFill>
                  <a:schemeClr val="tx1"/>
                </a:solidFill>
              </a:rPr>
              <a:t> (1c = 1000 </a:t>
            </a:r>
            <a:r>
              <a:rPr lang="ru-RU" b="1" dirty="0" err="1">
                <a:solidFill>
                  <a:schemeClr val="tx1"/>
                </a:solidFill>
              </a:rPr>
              <a:t>mc</a:t>
            </a:r>
            <a:r>
              <a:rPr lang="ru-RU" b="1" dirty="0"/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79512" y="1646798"/>
            <a:ext cx="8856984" cy="2862322"/>
            <a:chOff x="179512" y="3750797"/>
            <a:chExt cx="8856984" cy="2862322"/>
          </a:xfrm>
        </p:grpSpPr>
        <p:sp>
          <p:nvSpPr>
            <p:cNvPr id="20" name="TextBox 19"/>
            <p:cNvSpPr txBox="1"/>
            <p:nvPr/>
          </p:nvSpPr>
          <p:spPr>
            <a:xfrm>
              <a:off x="179512" y="3750797"/>
              <a:ext cx="8856984" cy="2862322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setTimeout</a:t>
              </a:r>
              <a:r>
                <a:rPr lang="en-US" b="1" dirty="0"/>
                <a:t>("alert('Hello</a:t>
              </a:r>
              <a:r>
                <a:rPr lang="ru-RU" b="1" dirty="0"/>
                <a:t>')", 1000);</a:t>
              </a:r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endParaRPr lang="ru-RU" b="1" dirty="0"/>
            </a:p>
            <a:p>
              <a:r>
                <a:rPr lang="en-US" b="1" dirty="0"/>
                <a:t>function test(</a:t>
              </a:r>
              <a:r>
                <a:rPr lang="ru-RU" b="1" dirty="0"/>
                <a:t> </a:t>
              </a:r>
              <a:r>
                <a:rPr lang="en-US" b="1" dirty="0"/>
                <a:t>)</a:t>
              </a:r>
              <a:r>
                <a:rPr lang="ru-RU" b="1" dirty="0"/>
                <a:t> </a:t>
              </a:r>
              <a:r>
                <a:rPr lang="en-US" b="1" dirty="0"/>
                <a:t>{</a:t>
              </a:r>
            </a:p>
            <a:p>
              <a:r>
                <a:rPr lang="ru-RU" b="1" dirty="0"/>
                <a:t>     </a:t>
              </a:r>
              <a:r>
                <a:rPr lang="en-US" b="1" dirty="0"/>
                <a:t> console.log(true, ‘Hello</a:t>
              </a:r>
              <a:r>
                <a:rPr lang="ru-RU" b="1" dirty="0"/>
                <a:t>!</a:t>
              </a:r>
              <a:r>
                <a:rPr lang="en-US" b="1" dirty="0"/>
                <a:t>');</a:t>
              </a:r>
            </a:p>
            <a:p>
              <a:r>
                <a:rPr lang="en-US" b="1" dirty="0"/>
                <a:t>}</a:t>
              </a:r>
            </a:p>
            <a:p>
              <a:endParaRPr lang="en-US" b="1" dirty="0"/>
            </a:p>
            <a:p>
              <a:r>
                <a:rPr lang="en-US" b="1" dirty="0" err="1"/>
                <a:t>setTimeout</a:t>
              </a:r>
              <a:r>
                <a:rPr lang="en-US" b="1" dirty="0"/>
                <a:t>(test, 2000);</a:t>
              </a:r>
              <a:endParaRPr lang="ru-RU" b="1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6588224" y="3775270"/>
              <a:ext cx="2448272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/>
                <a:t>global_func.html</a:t>
              </a:r>
              <a:endParaRPr lang="ru-RU" b="1" dirty="0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4427984" y="2132856"/>
            <a:ext cx="4608512" cy="369332"/>
          </a:xfrm>
          <a:prstGeom prst="rect">
            <a:avLst/>
          </a:prstGeom>
          <a:solidFill>
            <a:srgbClr val="92D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код - в </a:t>
            </a:r>
            <a:r>
              <a:rPr lang="ru-RU" b="1" dirty="0"/>
              <a:t>лапках (апострофах)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35896" y="4077072"/>
            <a:ext cx="5400600" cy="369332"/>
          </a:xfrm>
          <a:prstGeom prst="rect">
            <a:avLst/>
          </a:prstGeom>
          <a:solidFill>
            <a:srgbClr val="92D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ім'я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r>
              <a:rPr lang="ru-RU" b="1" dirty="0"/>
              <a:t> - без лапок(</a:t>
            </a:r>
            <a:r>
              <a:rPr lang="ru-RU" b="1" dirty="0" err="1"/>
              <a:t>апострофів</a:t>
            </a:r>
            <a:r>
              <a:rPr lang="ru-RU" b="1" dirty="0"/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44624"/>
            <a:ext cx="8928992" cy="1200329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setInterval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func</a:t>
            </a:r>
            <a:r>
              <a:rPr lang="ru-RU" b="1" dirty="0">
                <a:solidFill>
                  <a:schemeClr val="accent2"/>
                </a:solidFill>
              </a:rPr>
              <a:t> ,  </a:t>
            </a:r>
            <a:r>
              <a:rPr lang="en-US" b="1" dirty="0">
                <a:solidFill>
                  <a:schemeClr val="accent2"/>
                </a:solidFill>
              </a:rPr>
              <a:t>time)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ru-RU" b="1" dirty="0" err="1"/>
              <a:t>Періодично</a:t>
            </a:r>
            <a:r>
              <a:rPr lang="ru-RU" b="1" dirty="0"/>
              <a:t> </a:t>
            </a:r>
            <a:r>
              <a:rPr lang="ru-RU" b="1" dirty="0" err="1"/>
              <a:t>запускає</a:t>
            </a:r>
            <a:r>
              <a:rPr lang="ru-RU" b="1" dirty="0"/>
              <a:t> </a:t>
            </a:r>
            <a:r>
              <a:rPr lang="ru-RU" b="1" dirty="0" err="1"/>
              <a:t>вказану</a:t>
            </a:r>
            <a:r>
              <a:rPr lang="ru-RU" b="1" dirty="0"/>
              <a:t> </a:t>
            </a:r>
            <a:r>
              <a:rPr lang="ru-RU" b="1" dirty="0" err="1"/>
              <a:t>функцію</a:t>
            </a:r>
            <a:r>
              <a:rPr lang="ru-RU" b="1" dirty="0"/>
              <a:t> (код ) через </a:t>
            </a:r>
            <a:r>
              <a:rPr lang="ru-RU" b="1" dirty="0" err="1"/>
              <a:t>вказану</a:t>
            </a:r>
            <a:r>
              <a:rPr lang="ru-RU" b="1" dirty="0"/>
              <a:t> </a:t>
            </a:r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мілісекунд</a:t>
            </a:r>
            <a:endParaRPr lang="ru-RU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07504" y="1412776"/>
            <a:ext cx="8928991" cy="2308324"/>
            <a:chOff x="323528" y="2708920"/>
            <a:chExt cx="8352928" cy="2308324"/>
          </a:xfrm>
        </p:grpSpPr>
        <p:sp>
          <p:nvSpPr>
            <p:cNvPr id="20" name="TextBox 19"/>
            <p:cNvSpPr txBox="1"/>
            <p:nvPr/>
          </p:nvSpPr>
          <p:spPr>
            <a:xfrm>
              <a:off x="323528" y="2708920"/>
              <a:ext cx="8352928" cy="230832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function </a:t>
              </a:r>
              <a:r>
                <a:rPr lang="ru-RU" b="1" dirty="0"/>
                <a:t>  </a:t>
              </a:r>
              <a:r>
                <a:rPr lang="en-US" b="1" dirty="0"/>
                <a:t>test(){</a:t>
              </a:r>
            </a:p>
            <a:p>
              <a:r>
                <a:rPr lang="en-US" b="1" dirty="0"/>
                <a:t>    console.log(‘from function</a:t>
              </a:r>
              <a:r>
                <a:rPr lang="ru-RU" b="1" dirty="0"/>
                <a:t> </a:t>
              </a:r>
              <a:r>
                <a:rPr lang="en-US" b="1" dirty="0"/>
                <a:t>test');</a:t>
              </a:r>
            </a:p>
            <a:p>
              <a:r>
                <a:rPr lang="en-US" b="1" dirty="0"/>
                <a:t>}</a:t>
              </a:r>
            </a:p>
            <a:p>
              <a:r>
                <a:rPr lang="en-US" b="1" dirty="0"/>
                <a:t> </a:t>
              </a:r>
            </a:p>
            <a:p>
              <a:r>
                <a:rPr lang="en-US" b="1" dirty="0" err="1"/>
                <a:t>setInterval</a:t>
              </a:r>
              <a:r>
                <a:rPr lang="en-US" b="1" dirty="0"/>
                <a:t>(</a:t>
              </a:r>
              <a:r>
                <a:rPr lang="ru-RU" b="1" dirty="0"/>
                <a:t> </a:t>
              </a:r>
              <a:r>
                <a:rPr lang="en-US" b="1" dirty="0"/>
                <a:t>test, 3000);</a:t>
              </a:r>
            </a:p>
            <a:p>
              <a:endParaRPr lang="en-US" b="1" dirty="0"/>
            </a:p>
            <a:p>
              <a:r>
                <a:rPr lang="en-US" b="1" dirty="0" err="1"/>
                <a:t>setInterval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70C0"/>
                  </a:solidFill>
                </a:rPr>
                <a:t>() =&gt;  console.log(...)</a:t>
              </a:r>
              <a:r>
                <a:rPr lang="en-US" b="1" dirty="0"/>
                <a:t>, 3000)</a:t>
              </a:r>
            </a:p>
            <a:p>
              <a:endParaRPr lang="ru-RU" b="1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6386138" y="2708920"/>
              <a:ext cx="223617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global_func.html</a:t>
              </a:r>
              <a:endParaRPr lang="ru-RU" b="1" dirty="0"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82586" y="3935071"/>
            <a:ext cx="8928991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setTimeout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ru-RU" b="1" dirty="0">
                <a:solidFill>
                  <a:schemeClr val="accent2"/>
                </a:solidFill>
              </a:rPr>
              <a:t>() </a:t>
            </a:r>
            <a:r>
              <a:rPr lang="ru-RU" b="1" dirty="0"/>
              <a:t>та</a:t>
            </a:r>
            <a:r>
              <a:rPr lang="ru-RU" b="1" dirty="0">
                <a:solidFill>
                  <a:schemeClr val="accent2"/>
                </a:solidFill>
              </a:rPr>
              <a:t>  </a:t>
            </a:r>
            <a:r>
              <a:rPr lang="en-US" b="1" dirty="0" err="1">
                <a:solidFill>
                  <a:schemeClr val="accent2"/>
                </a:solidFill>
              </a:rPr>
              <a:t>setInterval</a:t>
            </a:r>
            <a:r>
              <a:rPr lang="ru-RU" b="1" dirty="0">
                <a:solidFill>
                  <a:schemeClr val="accent2"/>
                </a:solidFill>
              </a:rPr>
              <a:t>() </a:t>
            </a:r>
            <a:r>
              <a:rPr lang="ru-RU" b="1" dirty="0" err="1"/>
              <a:t>повертають</a:t>
            </a:r>
            <a:r>
              <a:rPr lang="ru-RU" b="1" dirty="0"/>
              <a:t> </a:t>
            </a:r>
            <a:r>
              <a:rPr lang="ru-RU" b="1" dirty="0" err="1"/>
              <a:t>ідентифікатор</a:t>
            </a:r>
            <a:r>
              <a:rPr lang="ru-RU" b="1" dirty="0"/>
              <a:t> як </a:t>
            </a:r>
            <a:r>
              <a:rPr lang="ru-RU" b="1" dirty="0" err="1"/>
              <a:t>цілого</a:t>
            </a:r>
            <a:r>
              <a:rPr lang="ru-RU" b="1" dirty="0"/>
              <a:t> числа.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зберігати</a:t>
            </a:r>
            <a:r>
              <a:rPr lang="ru-RU" b="1" dirty="0"/>
              <a:t> у </a:t>
            </a:r>
            <a:r>
              <a:rPr lang="ru-RU" b="1" dirty="0" err="1"/>
              <a:t>змінній</a:t>
            </a:r>
            <a:r>
              <a:rPr lang="ru-RU" b="1" dirty="0"/>
              <a:t>, </a:t>
            </a:r>
            <a:r>
              <a:rPr lang="ru-RU" b="1" dirty="0" err="1"/>
              <a:t>наприклад</a:t>
            </a:r>
            <a:endParaRPr lang="en-US" b="1" dirty="0"/>
          </a:p>
          <a:p>
            <a:r>
              <a:rPr lang="en-US" b="1" dirty="0"/>
              <a:t>  </a:t>
            </a:r>
            <a:endParaRPr lang="ru-RU" b="1" dirty="0"/>
          </a:p>
          <a:p>
            <a:r>
              <a:rPr lang="en-US" b="1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const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hnd</a:t>
            </a:r>
            <a:r>
              <a:rPr lang="en-US" b="1" dirty="0">
                <a:solidFill>
                  <a:srgbClr val="002060"/>
                </a:solidFill>
              </a:rPr>
              <a:t> = </a:t>
            </a:r>
            <a:r>
              <a:rPr lang="en-US" b="1" dirty="0" err="1">
                <a:solidFill>
                  <a:srgbClr val="002060"/>
                </a:solidFill>
              </a:rPr>
              <a:t>setInterval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test, 3000);</a:t>
            </a:r>
            <a:endParaRPr lang="ru-RU" b="1" dirty="0">
              <a:solidFill>
                <a:srgbClr val="002060"/>
              </a:solidFill>
            </a:endParaRP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674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9023" y="714353"/>
            <a:ext cx="8712968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clearInterval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hnd</a:t>
            </a:r>
            <a:r>
              <a:rPr lang="en-US" b="1" dirty="0"/>
              <a:t>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– </a:t>
            </a:r>
            <a:r>
              <a:rPr lang="uk-UA" b="1" dirty="0">
                <a:solidFill>
                  <a:srgbClr val="002060"/>
                </a:solidFill>
              </a:rPr>
              <a:t>стирає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ді</a:t>
            </a:r>
            <a:r>
              <a:rPr lang="uk-UA" b="1" dirty="0">
                <a:solidFill>
                  <a:srgbClr val="002060"/>
                </a:solidFill>
              </a:rPr>
              <a:t>ю </a:t>
            </a:r>
            <a:r>
              <a:rPr lang="en-US" b="1" dirty="0" err="1">
                <a:solidFill>
                  <a:srgbClr val="C00000"/>
                </a:solidFill>
              </a:rPr>
              <a:t>setInterval</a:t>
            </a:r>
            <a:endParaRPr lang="ru-RU" b="1" dirty="0">
              <a:solidFill>
                <a:srgbClr val="C00000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49023" y="1556792"/>
            <a:ext cx="8499441" cy="2585323"/>
            <a:chOff x="249023" y="1556792"/>
            <a:chExt cx="8499441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249023" y="1556792"/>
              <a:ext cx="8499441" cy="258532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function test()</a:t>
              </a:r>
              <a:r>
                <a:rPr lang="ru-RU" b="1" dirty="0"/>
                <a:t> </a:t>
              </a:r>
              <a:r>
                <a:rPr lang="en-US" b="1" dirty="0"/>
                <a:t>{</a:t>
              </a:r>
            </a:p>
            <a:p>
              <a:r>
                <a:rPr lang="en-US" b="1" dirty="0"/>
                <a:t> </a:t>
              </a:r>
              <a:r>
                <a:rPr lang="ru-RU" b="1" dirty="0"/>
                <a:t> </a:t>
              </a:r>
              <a:r>
                <a:rPr lang="en-US" b="1" dirty="0"/>
                <a:t>console.log(‘from </a:t>
              </a:r>
              <a:r>
                <a:rPr lang="en-US" b="1" dirty="0" err="1"/>
                <a:t>functiontest</a:t>
              </a:r>
              <a:r>
                <a:rPr lang="en-US" b="1" dirty="0"/>
                <a:t>');</a:t>
              </a:r>
            </a:p>
            <a:p>
              <a:r>
                <a:rPr lang="en-US" b="1" dirty="0"/>
                <a:t>}</a:t>
              </a:r>
            </a:p>
            <a:p>
              <a:r>
                <a:rPr lang="en-US" b="1" dirty="0"/>
                <a:t> </a:t>
              </a:r>
            </a:p>
            <a:p>
              <a:r>
                <a:rPr lang="en-US" b="1" dirty="0" err="1"/>
                <a:t>var</a:t>
              </a:r>
              <a:r>
                <a:rPr lang="en-US" b="1" dirty="0"/>
                <a:t> </a:t>
              </a:r>
              <a:r>
                <a:rPr lang="en-US" b="1" dirty="0" err="1">
                  <a:solidFill>
                    <a:schemeClr val="accent2"/>
                  </a:solidFill>
                </a:rPr>
                <a:t>hnd</a:t>
              </a:r>
              <a:r>
                <a:rPr lang="en-US" b="1" dirty="0"/>
                <a:t> =  </a:t>
              </a:r>
              <a:r>
                <a:rPr lang="en-US" b="1" dirty="0" err="1"/>
                <a:t>setInterval</a:t>
              </a:r>
              <a:r>
                <a:rPr lang="en-US" b="1" dirty="0"/>
                <a:t>(test, 2000);</a:t>
              </a:r>
              <a:endParaRPr lang="ru-RU" b="1" dirty="0"/>
            </a:p>
            <a:p>
              <a:endParaRPr lang="en-US" b="1" dirty="0"/>
            </a:p>
            <a:p>
              <a:r>
                <a:rPr lang="en-US" b="1" dirty="0" err="1"/>
                <a:t>setTimeout</a:t>
              </a:r>
              <a:r>
                <a:rPr lang="en-US" b="1" dirty="0"/>
                <a:t>(function()</a:t>
              </a:r>
              <a:r>
                <a:rPr lang="ru-RU" b="1" dirty="0"/>
                <a:t> </a:t>
              </a:r>
              <a:r>
                <a:rPr lang="en-US" b="1" dirty="0"/>
                <a:t>{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    </a:t>
              </a:r>
              <a:r>
                <a:rPr lang="en-US" b="1" dirty="0" err="1">
                  <a:solidFill>
                    <a:srgbClr val="0070C0"/>
                  </a:solidFill>
                </a:rPr>
                <a:t>clearInterval</a:t>
              </a:r>
              <a:r>
                <a:rPr lang="en-US" b="1" dirty="0">
                  <a:solidFill>
                    <a:srgbClr val="0070C0"/>
                  </a:solidFill>
                </a:rPr>
                <a:t>(</a:t>
              </a:r>
              <a:r>
                <a:rPr lang="en-US" b="1" dirty="0" err="1">
                  <a:solidFill>
                    <a:schemeClr val="accent2"/>
                  </a:solidFill>
                </a:rPr>
                <a:t>hnd</a:t>
              </a:r>
              <a:r>
                <a:rPr lang="en-US" b="1" dirty="0">
                  <a:solidFill>
                    <a:srgbClr val="0070C0"/>
                  </a:solidFill>
                </a:rPr>
                <a:t>);</a:t>
              </a:r>
              <a:r>
                <a:rPr lang="en-US" b="1" dirty="0"/>
                <a:t> </a:t>
              </a:r>
            </a:p>
            <a:p>
              <a:r>
                <a:rPr lang="en-US" b="1" dirty="0"/>
                <a:t>},</a:t>
              </a:r>
              <a:r>
                <a:rPr lang="ru-RU" b="1" dirty="0"/>
                <a:t>   </a:t>
              </a:r>
              <a:r>
                <a:rPr lang="en-US" b="1" dirty="0"/>
                <a:t>7000);</a:t>
              </a:r>
              <a:endParaRPr lang="ru-RU" b="1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6372200" y="1556792"/>
              <a:ext cx="237626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/>
                <a:t>global_func.html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223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67844" y="44624"/>
            <a:ext cx="2556284" cy="2880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tx1"/>
                </a:solidFill>
              </a:rPr>
              <a:t>Об'єкт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Math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10121"/>
            <a:ext cx="8640960" cy="2031325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Об'єкт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Math</a:t>
            </a:r>
            <a:r>
              <a:rPr lang="ru-RU" b="1" dirty="0">
                <a:solidFill>
                  <a:schemeClr val="tx1"/>
                </a:solidFill>
              </a:rPr>
              <a:t> – </a:t>
            </a:r>
            <a:r>
              <a:rPr lang="ru-RU" b="1" dirty="0" err="1">
                <a:solidFill>
                  <a:schemeClr val="tx1"/>
                </a:solidFill>
              </a:rPr>
              <a:t>призначений</a:t>
            </a:r>
            <a:r>
              <a:rPr lang="ru-RU" b="1" dirty="0">
                <a:solidFill>
                  <a:schemeClr val="tx1"/>
                </a:solidFill>
              </a:rPr>
              <a:t> до </a:t>
            </a:r>
            <a:r>
              <a:rPr lang="ru-RU" b="1" dirty="0" err="1">
                <a:solidFill>
                  <a:schemeClr val="tx1"/>
                </a:solidFill>
              </a:rPr>
              <a:t>виконання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математичних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операцій</a:t>
            </a:r>
            <a:r>
              <a:rPr lang="ru-RU" b="1" dirty="0">
                <a:solidFill>
                  <a:schemeClr val="tx1"/>
                </a:solidFill>
              </a:rPr>
              <a:t>.</a:t>
            </a:r>
          </a:p>
          <a:p>
            <a:r>
              <a:rPr lang="ru-RU" b="1" dirty="0" err="1">
                <a:solidFill>
                  <a:schemeClr val="tx1"/>
                </a:solidFill>
              </a:rPr>
              <a:t>Це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статичний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об'єкт</a:t>
            </a:r>
            <a:r>
              <a:rPr lang="ru-RU" b="1" dirty="0">
                <a:solidFill>
                  <a:schemeClr val="tx1"/>
                </a:solidFill>
              </a:rPr>
              <a:t>, а тому не треба </a:t>
            </a:r>
            <a:r>
              <a:rPr lang="ru-RU" b="1" dirty="0" err="1">
                <a:solidFill>
                  <a:schemeClr val="tx1"/>
                </a:solidFill>
              </a:rPr>
              <a:t>створювати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його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екземпляр</a:t>
            </a:r>
            <a:r>
              <a:rPr lang="ru-RU" b="1" dirty="0">
                <a:solidFill>
                  <a:schemeClr val="tx1"/>
                </a:solidFill>
              </a:rPr>
              <a:t> за </a:t>
            </a:r>
            <a:r>
              <a:rPr lang="ru-RU" b="1" dirty="0" err="1">
                <a:solidFill>
                  <a:schemeClr val="tx1"/>
                </a:solidFill>
              </a:rPr>
              <a:t>допомогою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ключового</a:t>
            </a:r>
            <a:r>
              <a:rPr lang="ru-RU" b="1" dirty="0">
                <a:solidFill>
                  <a:schemeClr val="tx1"/>
                </a:solidFill>
              </a:rPr>
              <a:t> слова </a:t>
            </a:r>
            <a:r>
              <a:rPr lang="ru-RU" b="1" dirty="0" err="1">
                <a:solidFill>
                  <a:schemeClr val="tx1"/>
                </a:solidFill>
              </a:rPr>
              <a:t>new</a:t>
            </a:r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Доступ до </a:t>
            </a:r>
            <a:r>
              <a:rPr lang="ru-RU" b="1" dirty="0" err="1">
                <a:solidFill>
                  <a:schemeClr val="tx1"/>
                </a:solidFill>
              </a:rPr>
              <a:t>властивостей</a:t>
            </a:r>
            <a:r>
              <a:rPr lang="ru-RU" b="1" dirty="0">
                <a:solidFill>
                  <a:schemeClr val="tx1"/>
                </a:solidFill>
              </a:rPr>
              <a:t> та </a:t>
            </a:r>
            <a:r>
              <a:rPr lang="ru-RU" b="1" dirty="0" err="1">
                <a:solidFill>
                  <a:schemeClr val="tx1"/>
                </a:solidFill>
              </a:rPr>
              <a:t>методів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Math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ru-RU" b="1" dirty="0" err="1">
                <a:solidFill>
                  <a:srgbClr val="C00000"/>
                </a:solidFill>
              </a:rPr>
              <a:t>Math.властивість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ru-RU" b="1" dirty="0" err="1">
                <a:solidFill>
                  <a:srgbClr val="C00000"/>
                </a:solidFill>
              </a:rPr>
              <a:t>Math.метод</a:t>
            </a:r>
            <a:r>
              <a:rPr lang="ru-RU" b="1" dirty="0">
                <a:solidFill>
                  <a:srgbClr val="C00000"/>
                </a:solidFill>
              </a:rPr>
              <a:t>( 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2852936"/>
            <a:ext cx="8568952" cy="208823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solidFill>
                  <a:srgbClr val="C00000"/>
                </a:solidFill>
              </a:rPr>
              <a:t>Основні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властивості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Math.PI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ru-RU" b="1" dirty="0">
                <a:solidFill>
                  <a:schemeClr val="tx1"/>
                </a:solidFill>
              </a:rPr>
              <a:t>число </a:t>
            </a:r>
            <a:r>
              <a:rPr lang="el-GR" b="1" dirty="0">
                <a:solidFill>
                  <a:schemeClr val="tx1"/>
                </a:solidFill>
              </a:rPr>
              <a:t>π</a:t>
            </a:r>
            <a:r>
              <a:rPr lang="ru-RU" b="1" dirty="0">
                <a:solidFill>
                  <a:schemeClr val="tx1"/>
                </a:solidFill>
              </a:rPr>
              <a:t>і</a:t>
            </a:r>
          </a:p>
          <a:p>
            <a:r>
              <a:rPr lang="en-US" b="1" dirty="0">
                <a:solidFill>
                  <a:srgbClr val="C00000"/>
                </a:solidFill>
              </a:rPr>
              <a:t>Math.SQRT2 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ru-RU" b="1" dirty="0" err="1">
                <a:solidFill>
                  <a:schemeClr val="tx1"/>
                </a:solidFill>
              </a:rPr>
              <a:t>значення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кореня</a:t>
            </a:r>
            <a:r>
              <a:rPr lang="ru-RU" b="1" dirty="0">
                <a:solidFill>
                  <a:schemeClr val="tx1"/>
                </a:solidFill>
              </a:rPr>
              <a:t> квадратного числа 2</a:t>
            </a:r>
          </a:p>
          <a:p>
            <a:r>
              <a:rPr lang="en-US" b="1" dirty="0">
                <a:solidFill>
                  <a:srgbClr val="C00000"/>
                </a:solidFill>
              </a:rPr>
              <a:t>Math.LN10 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ru-RU" b="1" dirty="0" err="1">
                <a:solidFill>
                  <a:schemeClr val="tx1"/>
                </a:solidFill>
              </a:rPr>
              <a:t>значення</a:t>
            </a:r>
            <a:r>
              <a:rPr lang="ru-RU" b="1" dirty="0">
                <a:solidFill>
                  <a:schemeClr val="tx1"/>
                </a:solidFill>
              </a:rPr>
              <a:t> натурального логарифму числа 10</a:t>
            </a:r>
          </a:p>
          <a:p>
            <a:r>
              <a:rPr lang="en-US" b="1" dirty="0">
                <a:solidFill>
                  <a:srgbClr val="C00000"/>
                </a:solidFill>
              </a:rPr>
              <a:t>Math.LN2 </a:t>
            </a:r>
            <a:r>
              <a:rPr lang="en-US" b="1" dirty="0">
                <a:solidFill>
                  <a:schemeClr val="tx1"/>
                </a:solidFill>
              </a:rPr>
              <a:t>- </a:t>
            </a:r>
            <a:r>
              <a:rPr lang="ru-RU" b="1" dirty="0" err="1">
                <a:solidFill>
                  <a:schemeClr val="tx1"/>
                </a:solidFill>
              </a:rPr>
              <a:t>значення</a:t>
            </a:r>
            <a:r>
              <a:rPr lang="ru-RU" b="1" dirty="0">
                <a:solidFill>
                  <a:schemeClr val="tx1"/>
                </a:solidFill>
              </a:rPr>
              <a:t> натурального логарифму числа 2</a:t>
            </a:r>
          </a:p>
          <a:p>
            <a:r>
              <a:rPr lang="en-US" b="1" dirty="0">
                <a:solidFill>
                  <a:srgbClr val="C00000"/>
                </a:solidFill>
              </a:rPr>
              <a:t>Math.LOG10E 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ru-RU" b="1" dirty="0" err="1">
                <a:solidFill>
                  <a:schemeClr val="tx1"/>
                </a:solidFill>
              </a:rPr>
              <a:t>значення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десяткового</a:t>
            </a:r>
            <a:r>
              <a:rPr lang="ru-RU" b="1" dirty="0">
                <a:solidFill>
                  <a:schemeClr val="tx1"/>
                </a:solidFill>
              </a:rPr>
              <a:t> логарифму </a:t>
            </a:r>
            <a:r>
              <a:rPr lang="ru-RU" b="1" dirty="0" err="1">
                <a:solidFill>
                  <a:schemeClr val="tx1"/>
                </a:solidFill>
              </a:rPr>
              <a:t>екпоненти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Math.E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ru-RU" b="1" dirty="0" err="1">
                <a:solidFill>
                  <a:schemeClr val="tx1"/>
                </a:solidFill>
              </a:rPr>
              <a:t>постійна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Ейлера</a:t>
            </a:r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5373216"/>
            <a:ext cx="8512484" cy="1200329"/>
            <a:chOff x="395536" y="5373216"/>
            <a:chExt cx="8512484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5373216"/>
              <a:ext cx="8496944" cy="1200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function  test(r)</a:t>
              </a:r>
              <a:r>
                <a:rPr lang="ru-RU" b="1" dirty="0"/>
                <a:t> </a:t>
              </a:r>
              <a:r>
                <a:rPr lang="en-US" b="1" dirty="0"/>
                <a:t>{</a:t>
              </a:r>
            </a:p>
            <a:p>
              <a:r>
                <a:rPr lang="en-US" b="1" dirty="0"/>
                <a:t>    return </a:t>
              </a:r>
              <a:r>
                <a:rPr lang="en-US" b="1" dirty="0" err="1"/>
                <a:t>Math.PI</a:t>
              </a:r>
              <a:r>
                <a:rPr lang="en-US" b="1" dirty="0"/>
                <a:t> * 2 * r;</a:t>
              </a:r>
            </a:p>
            <a:p>
              <a:r>
                <a:rPr lang="en-US" b="1" dirty="0"/>
                <a:t>}</a:t>
              </a:r>
            </a:p>
            <a:p>
              <a:r>
                <a:rPr lang="en-US" b="1" dirty="0"/>
                <a:t>assert(true, test(4));</a:t>
              </a:r>
              <a:endParaRPr lang="ru-RU" b="1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82630" y="5373216"/>
              <a:ext cx="1425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math.html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49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5835</TotalTime>
  <Words>1874</Words>
  <Application>Microsoft Office PowerPoint</Application>
  <PresentationFormat>Экран (4:3)</PresentationFormat>
  <Paragraphs>336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Calibri</vt:lpstr>
      <vt:lpstr>Courier New</vt:lpstr>
      <vt:lpstr>Verdana</vt:lpstr>
      <vt:lpstr>Wingdings</vt:lpstr>
      <vt:lpstr>Wingdings 2</vt:lpstr>
      <vt:lpstr>Wingdings 3</vt:lpstr>
      <vt:lpstr>Тема1</vt:lpstr>
      <vt:lpstr>Вбудовані класи та об'єкти JavasScript браузера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1094</cp:revision>
  <dcterms:modified xsi:type="dcterms:W3CDTF">2023-11-22T04:01:04Z</dcterms:modified>
</cp:coreProperties>
</file>