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2"/>
  </p:notesMasterIdLst>
  <p:sldIdLst>
    <p:sldId id="256" r:id="rId2"/>
    <p:sldId id="276" r:id="rId3"/>
    <p:sldId id="277" r:id="rId4"/>
    <p:sldId id="299" r:id="rId5"/>
    <p:sldId id="330" r:id="rId6"/>
    <p:sldId id="278" r:id="rId7"/>
    <p:sldId id="334" r:id="rId8"/>
    <p:sldId id="335" r:id="rId9"/>
    <p:sldId id="312" r:id="rId10"/>
    <p:sldId id="300" r:id="rId11"/>
    <p:sldId id="320" r:id="rId12"/>
    <p:sldId id="332" r:id="rId13"/>
    <p:sldId id="331" r:id="rId14"/>
    <p:sldId id="314" r:id="rId15"/>
    <p:sldId id="315" r:id="rId16"/>
    <p:sldId id="303" r:id="rId17"/>
    <p:sldId id="306" r:id="rId18"/>
    <p:sldId id="311" r:id="rId19"/>
    <p:sldId id="338" r:id="rId20"/>
    <p:sldId id="333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56F2"/>
    <a:srgbClr val="FFFF00"/>
    <a:srgbClr val="FFCC00"/>
    <a:srgbClr val="ABD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0" autoAdjust="0"/>
    <p:restoredTop sz="94514" autoAdjust="0"/>
  </p:normalViewPr>
  <p:slideViewPr>
    <p:cSldViewPr>
      <p:cViewPr varScale="1">
        <p:scale>
          <a:sx n="79" d="100"/>
          <a:sy n="79" d="100"/>
        </p:scale>
        <p:origin x="1135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C942D-D737-411D-A0E8-3545A9B627C6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46FDC-1031-4836-92F9-245DF2638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60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492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/>
          <a:lstStyle>
            <a:lvl1pPr algn="ctr"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</a:bodyPr>
          <a:lstStyle>
            <a:lvl1pPr algn="r">
              <a:buNone/>
              <a:defRPr sz="4800" b="1" cap="none" spc="0" baseline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irksmode.org/js/events_order.html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QYNwPi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80728"/>
            <a:ext cx="8784976" cy="324036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Java Script</a:t>
            </a:r>
            <a:br>
              <a:rPr lang="en-US" sz="54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sz="54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</a:t>
            </a:r>
            <a:r>
              <a:rPr lang="ru-RU" sz="54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ru-RU" sz="5400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події</a:t>
            </a:r>
            <a:r>
              <a:rPr lang="ru-RU" sz="54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54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)</a:t>
            </a:r>
            <a:endParaRPr lang="ru-RU" sz="13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3499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023" y="620688"/>
            <a:ext cx="6801233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b="1" dirty="0">
                <a:latin typeface="Courier New" pitchFamily="49" charset="0"/>
                <a:cs typeface="Courier New" pitchFamily="49" charset="0"/>
              </a:rPr>
              <a:t>&lt;ul&gt;</a:t>
            </a:r>
          </a:p>
          <a:p>
            <a:r>
              <a:rPr lang="it-IT" b="1" dirty="0">
                <a:latin typeface="Courier New" pitchFamily="49" charset="0"/>
                <a:cs typeface="Courier New" pitchFamily="49" charset="0"/>
              </a:rPr>
              <a:t>   &lt;li&gt;&lt;a href="#" id="link_1"&gt;One&lt;/a&gt;&lt;/li&gt;</a:t>
            </a:r>
          </a:p>
          <a:p>
            <a:r>
              <a:rPr lang="it-IT" b="1" dirty="0">
                <a:latin typeface="Courier New" pitchFamily="49" charset="0"/>
                <a:cs typeface="Courier New" pitchFamily="49" charset="0"/>
              </a:rPr>
              <a:t>   &lt;li&gt;&lt;a href="#" id="link_2"&gt;Two&lt;/a&gt;&lt;/li&gt;</a:t>
            </a:r>
          </a:p>
          <a:p>
            <a:r>
              <a:rPr lang="it-IT" b="1" dirty="0">
                <a:latin typeface="Courier New" pitchFamily="49" charset="0"/>
                <a:cs typeface="Courier New" pitchFamily="49" charset="0"/>
              </a:rPr>
              <a:t>   &lt;li&gt;&lt;a href="#" id="link_3" &gt;Тhree&lt;/a&gt;&lt;/li&gt;</a:t>
            </a:r>
          </a:p>
          <a:p>
            <a:r>
              <a:rPr lang="it-IT" b="1" dirty="0">
                <a:latin typeface="Courier New" pitchFamily="49" charset="0"/>
                <a:cs typeface="Courier New" pitchFamily="49" charset="0"/>
              </a:rPr>
              <a:t>&lt;/ul&gt;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&lt;input id="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btn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  type="button" value="Click"&gt;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500" y="2682786"/>
            <a:ext cx="8892988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</a:lstStyle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link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("link_3");</a:t>
            </a:r>
          </a:p>
          <a:p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link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addEventListener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("click", handler, false);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500" y="116632"/>
            <a:ext cx="8925694" cy="369332"/>
          </a:xfrm>
          <a:prstGeom prst="rect">
            <a:avLst/>
          </a:prstGeom>
          <a:solidFill>
            <a:srgbClr val="92D050">
              <a:alpha val="8000"/>
            </a:srgb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DOM Level 2 Event Handlers</a:t>
            </a:r>
            <a:r>
              <a:rPr lang="ru-RU" dirty="0"/>
              <a:t> </a:t>
            </a:r>
            <a:r>
              <a:rPr lang="ru-RU" dirty="0">
                <a:solidFill>
                  <a:schemeClr val="tx2"/>
                </a:solidFill>
              </a:rPr>
              <a:t>- слухач </a:t>
            </a:r>
            <a:r>
              <a:rPr lang="ru-RU" dirty="0" err="1">
                <a:solidFill>
                  <a:schemeClr val="tx2"/>
                </a:solidFill>
              </a:rPr>
              <a:t>події</a:t>
            </a:r>
            <a:r>
              <a:rPr lang="ru-RU" dirty="0">
                <a:solidFill>
                  <a:schemeClr val="tx2"/>
                </a:solidFill>
              </a:rPr>
              <a:t> за стандартом W3C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002231" y="620688"/>
            <a:ext cx="199554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event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.html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618" y="3886025"/>
            <a:ext cx="2662534" cy="646331"/>
          </a:xfrm>
          <a:prstGeom prst="rect">
            <a:avLst/>
          </a:prstGeom>
          <a:solidFill>
            <a:srgbClr val="FFFF00">
              <a:alpha val="8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b="1" dirty="0">
                <a:latin typeface="Courier New" pitchFamily="49" charset="0"/>
                <a:cs typeface="Courier New" pitchFamily="49" charset="0"/>
              </a:rPr>
              <a:t>подія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без приставки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on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915816" y="3886024"/>
            <a:ext cx="2302494" cy="646331"/>
          </a:xfrm>
          <a:prstGeom prst="rect">
            <a:avLst/>
          </a:prstGeom>
          <a:solidFill>
            <a:srgbClr val="FFFF00">
              <a:alpha val="8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Им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’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я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функції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event handler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364088" y="3886025"/>
            <a:ext cx="3312368" cy="369332"/>
          </a:xfrm>
          <a:prstGeom prst="rect">
            <a:avLst/>
          </a:prstGeom>
          <a:solidFill>
            <a:srgbClr val="FFFF00">
              <a:alpha val="8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bubbling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или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capture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cxnSp>
        <p:nvCxnSpPr>
          <p:cNvPr id="13" name="Прямая со стрелкой 12"/>
          <p:cNvCxnSpPr>
            <a:endCxn id="11" idx="0"/>
          </p:cNvCxnSpPr>
          <p:nvPr/>
        </p:nvCxnSpPr>
        <p:spPr>
          <a:xfrm flipH="1">
            <a:off x="1420885" y="3329117"/>
            <a:ext cx="2287019" cy="556908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endCxn id="28" idx="0"/>
          </p:cNvCxnSpPr>
          <p:nvPr/>
        </p:nvCxnSpPr>
        <p:spPr>
          <a:xfrm flipH="1">
            <a:off x="4067063" y="3280624"/>
            <a:ext cx="775699" cy="60540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endCxn id="29" idx="0"/>
          </p:cNvCxnSpPr>
          <p:nvPr/>
        </p:nvCxnSpPr>
        <p:spPr>
          <a:xfrm>
            <a:off x="5940152" y="3280624"/>
            <a:ext cx="1080120" cy="605401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1500" y="5013176"/>
            <a:ext cx="8892988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</a:lstStyle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function handler(){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console.log(this);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9618" y="5939988"/>
            <a:ext cx="887487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this</a:t>
            </a:r>
            <a:r>
              <a:rPr lang="en-US" dirty="0"/>
              <a:t> </a:t>
            </a:r>
            <a:r>
              <a:rPr lang="ru-RU" dirty="0" err="1"/>
              <a:t>вказує</a:t>
            </a:r>
            <a:r>
              <a:rPr lang="ru-RU" dirty="0"/>
              <a:t> на </a:t>
            </a:r>
            <a:r>
              <a:rPr lang="ru-RU" dirty="0" err="1"/>
              <a:t>об'єкт</a:t>
            </a:r>
            <a:r>
              <a:rPr lang="ru-RU" dirty="0"/>
              <a:t>, на </a:t>
            </a:r>
            <a:r>
              <a:rPr lang="ru-RU" dirty="0" err="1"/>
              <a:t>якому</a:t>
            </a:r>
            <a:r>
              <a:rPr lang="ru-RU" dirty="0"/>
              <a:t> </a:t>
            </a:r>
            <a:r>
              <a:rPr lang="ru-RU" dirty="0" err="1"/>
              <a:t>сталася</a:t>
            </a:r>
            <a:r>
              <a:rPr lang="ru-RU" dirty="0"/>
              <a:t> </a:t>
            </a:r>
            <a:r>
              <a:rPr lang="ru-RU" dirty="0" err="1"/>
              <a:t>подія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750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8" grpId="0" animBg="1"/>
      <p:bldP spid="29" grpId="0" animBg="1"/>
      <p:bldP spid="33" grpId="0" animBg="1"/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504" y="836712"/>
            <a:ext cx="8892988" cy="45243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</a:lstStyle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btn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btn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");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/*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Перший </a:t>
            </a:r>
            <a:r>
              <a:rPr lang="ru-R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обробник</a:t>
            </a:r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*/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btn.addEventListener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("click",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handler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false);</a:t>
            </a:r>
          </a:p>
          <a:p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handler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(){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console.log("this is handler");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/*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Другий</a:t>
            </a:r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обробник</a:t>
            </a:r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тієї</a:t>
            </a:r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ж </a:t>
            </a:r>
            <a:r>
              <a:rPr lang="ru-R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події</a:t>
            </a:r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*/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btn.addEventListener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("click", 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anotherHandler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false);</a:t>
            </a:r>
          </a:p>
          <a:p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anotherHandler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(){	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console.log("this is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anotherHandler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504" y="116632"/>
            <a:ext cx="8892988" cy="64633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</a:lstStyle>
          <a:p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DOM Level 2 Event Handlers</a:t>
            </a:r>
            <a:r>
              <a:rPr lang="ru-RU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дозволяє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одному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об'єкту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призначити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кілька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подій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чи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кілька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обробників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події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.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504" y="5313982"/>
            <a:ext cx="8892988" cy="92333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</a:lstStyle>
          <a:p>
            <a:r>
              <a:rPr lang="ru-RU" b="1" dirty="0" err="1">
                <a:latin typeface="Courier New" pitchFamily="49" charset="0"/>
                <a:cs typeface="Courier New" pitchFamily="49" charset="0"/>
              </a:rPr>
              <a:t>Обробники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подій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виконуватимуться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в порядку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їх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призначення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у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коді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тобто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в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нашому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випадку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спочатку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виконається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обробник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handler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а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потім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anotherHandler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.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370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07504" y="476672"/>
            <a:ext cx="8928992" cy="23083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Подія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поширюється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елементами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дерева по 2-м маршрутам</a:t>
            </a:r>
          </a:p>
          <a:p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 на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етапі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перехоплення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capture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подія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поширюється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від</a:t>
            </a:r>
            <a:endParaRPr lang="ru-RU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елемента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Document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вниз до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цільового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елемента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на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якому</a:t>
            </a:r>
            <a:endParaRPr lang="ru-RU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сталася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подія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другий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етап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–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подія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у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цільовому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елементі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третій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етап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спливання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bubbling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подія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поширюється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від</a:t>
            </a:r>
            <a:endParaRPr lang="ru-RU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цільового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елемента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котором произошло событие до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элеемнта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ru-R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Document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b="1" dirty="0">
                <a:latin typeface="Courier New" pitchFamily="49" charset="0"/>
                <a:cs typeface="Courier New" pitchFamily="49" charset="0"/>
              </a:rPr>
              <a:t>вгору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.</a:t>
            </a:r>
            <a:endParaRPr lang="ru-RU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2278" y="35332"/>
            <a:ext cx="6816106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err="1">
                <a:latin typeface="Courier New" pitchFamily="49" charset="0"/>
                <a:cs typeface="Courier New" pitchFamily="49" charset="0"/>
              </a:rPr>
              <a:t>Маршрутизація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події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у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моделі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DOM Level 2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2852936"/>
            <a:ext cx="8928992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latin typeface="Courier New" pitchFamily="49" charset="0"/>
                <a:cs typeface="Courier New" pitchFamily="49" charset="0"/>
              </a:rPr>
              <a:t>Можна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керувати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поширенням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події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Для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цього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у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функції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addEventListener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передбачено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третій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параметр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елементів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дерева за 2-ма маршрутами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-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буде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виконуватися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перехоплення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capture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буде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виконуватися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спливання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bubbling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)</a:t>
            </a:r>
            <a:endParaRPr lang="ru-RU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4725144"/>
            <a:ext cx="680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NewtonUniPhonetic" panose="05020503070005020304" pitchFamily="17" charset="0"/>
                <a:cs typeface="Courier New" panose="02070309020205020404" pitchFamily="49" charset="0"/>
                <a:hlinkClick r:id="rId2"/>
              </a:rPr>
              <a:t>https://www.quirksmode.org/js/events_order.html</a:t>
            </a:r>
            <a:r>
              <a:rPr lang="en-US" b="1" dirty="0">
                <a:latin typeface="Courier New" panose="02070309020205020404" pitchFamily="49" charset="0"/>
                <a:ea typeface="NewtonUniPhonetic" panose="05020503070005020304" pitchFamily="17" charset="0"/>
                <a:cs typeface="Courier New" panose="02070309020205020404" pitchFamily="49" charset="0"/>
              </a:rPr>
              <a:t> </a:t>
            </a:r>
            <a:endParaRPr lang="ru-RU" b="1" dirty="0">
              <a:latin typeface="Courier New" panose="02070309020205020404" pitchFamily="49" charset="0"/>
              <a:ea typeface="NewtonUniPhonetic" panose="05020503070005020304" pitchFamily="17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088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07504" y="476672"/>
            <a:ext cx="8928992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На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подію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можуть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реагувати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не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тільки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елемент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до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якого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вона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прив'язана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але й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елементи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над ним,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якщо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їм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призначено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цю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подію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1268760"/>
            <a:ext cx="3888432" cy="25853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</a:lstStyle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&lt;!DOCTYPE html&gt;</a:t>
            </a:r>
          </a:p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&lt;head&gt;</a:t>
            </a:r>
          </a:p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&lt;title&gt; …&lt;/title&gt;</a:t>
            </a:r>
          </a:p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&lt;/head&gt;</a:t>
            </a:r>
          </a:p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&lt;body&gt;</a:t>
            </a:r>
          </a:p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&lt;div id=</a:t>
            </a:r>
            <a:r>
              <a:rPr lang="en-US" b="1" dirty="0">
                <a:solidFill>
                  <a:srgbClr val="7030A0"/>
                </a:solidFill>
                <a:latin typeface="Courier New"/>
                <a:cs typeface="Courier New"/>
              </a:rPr>
              <a:t>"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myDiv</a:t>
            </a:r>
            <a:r>
              <a:rPr lang="en-US" b="1" dirty="0">
                <a:solidFill>
                  <a:srgbClr val="7030A0"/>
                </a:solidFill>
                <a:latin typeface="Courier New"/>
                <a:cs typeface="Courier New"/>
              </a:rPr>
              <a:t>"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&gt;&lt;/div&gt;</a:t>
            </a:r>
          </a:p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&lt;/body&gt;</a:t>
            </a:r>
          </a:p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  <a:endParaRPr lang="ru-RU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23728" y="0"/>
            <a:ext cx="4968552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err="1">
                <a:latin typeface="Courier New" pitchFamily="49" charset="0"/>
                <a:cs typeface="Courier New" pitchFamily="49" charset="0"/>
              </a:rPr>
              <a:t>Черговість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спрацювання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події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215516" y="3926091"/>
            <a:ext cx="3672408" cy="25853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latin typeface="Courier New" pitchFamily="49" charset="0"/>
                <a:cs typeface="Courier New" pitchFamily="49" charset="0"/>
              </a:rPr>
              <a:t>Якщо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зробити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click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на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елемент</a:t>
            </a:r>
            <a:r>
              <a:rPr lang="uk-UA" b="1" dirty="0">
                <a:latin typeface="Courier New" pitchFamily="49" charset="0"/>
                <a:cs typeface="Courier New" pitchFamily="49" charset="0"/>
              </a:rPr>
              <a:t>і </a:t>
            </a:r>
            <a:r>
              <a:rPr lang="ru-RU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, то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черговість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відпрацювання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подій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буде</a:t>
            </a:r>
          </a:p>
          <a:p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1.  &lt;div&gt;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2.  &lt;body&gt;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3.  &lt;html&gt;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4.  document</a:t>
            </a:r>
            <a:endParaRPr lang="ru-RU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89379" y="1324511"/>
            <a:ext cx="4896544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err="1">
                <a:latin typeface="Courier New" pitchFamily="49" charset="0"/>
                <a:cs typeface="Courier New" pitchFamily="49" charset="0"/>
              </a:rPr>
              <a:t>Концепція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IE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–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event bubbling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153807"/>
            <a:ext cx="4392488" cy="364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45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44624"/>
            <a:ext cx="5976664" cy="25853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</a:lstStyle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&lt;!DOCTYPE html&gt;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&lt;head&gt;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&lt;title&gt;Event Bubbling Example&lt;/title&gt;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&lt;/head&gt;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&lt;body&gt;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&lt;div id=</a:t>
            </a:r>
            <a:r>
              <a:rPr lang="en-US" b="1" dirty="0">
                <a:latin typeface="Courier New"/>
                <a:cs typeface="Courier New"/>
              </a:rPr>
              <a:t>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myDiv</a:t>
            </a:r>
            <a:r>
              <a:rPr lang="en-US" b="1" dirty="0">
                <a:latin typeface="Courier New"/>
                <a:cs typeface="Courier New"/>
              </a:rPr>
              <a:t>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&gt;Click Me&lt;/div&gt;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&lt;/body&gt;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&lt;/html&gt;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504" y="3197875"/>
            <a:ext cx="3672408" cy="23083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latin typeface="Courier New" pitchFamily="49" charset="0"/>
                <a:cs typeface="Courier New" pitchFamily="49" charset="0"/>
              </a:rPr>
              <a:t>Якщо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зробити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click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на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елемент</a:t>
            </a:r>
            <a:r>
              <a:rPr lang="uk-UA" b="1" dirty="0">
                <a:latin typeface="Courier New" pitchFamily="49" charset="0"/>
                <a:cs typeface="Courier New" pitchFamily="49" charset="0"/>
              </a:rPr>
              <a:t>і </a:t>
            </a:r>
            <a:r>
              <a:rPr lang="ru-RU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, то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черговість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відпрацювання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подій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буде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1.  document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2.  &lt;html&gt;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3.  &lt;body&gt;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4.  &lt;div&gt;</a:t>
            </a:r>
            <a:endParaRPr lang="ru-RU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2756535"/>
            <a:ext cx="5400600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err="1">
                <a:latin typeface="Courier New" pitchFamily="49" charset="0"/>
                <a:cs typeface="Courier New" pitchFamily="49" charset="0"/>
              </a:rPr>
              <a:t>Концепція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Netscape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–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event capturing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756535"/>
            <a:ext cx="2808312" cy="241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011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44624"/>
            <a:ext cx="5184576" cy="25853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</a:lstStyle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&lt;!DOCTYPE html&gt;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&lt;head&gt;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&lt;title&gt;Event Bubbling&lt;/title&gt;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&lt;/head&gt;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&lt;body&gt;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&lt;div id=</a:t>
            </a:r>
            <a:r>
              <a:rPr lang="en-US" b="1" dirty="0">
                <a:latin typeface="Courier New"/>
                <a:cs typeface="Courier New"/>
              </a:rPr>
              <a:t>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myDiv</a:t>
            </a:r>
            <a:r>
              <a:rPr lang="en-US" b="1" dirty="0">
                <a:latin typeface="Courier New"/>
                <a:cs typeface="Courier New"/>
              </a:rPr>
              <a:t>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&gt;Click Me&lt;/div&gt;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&lt;/body&gt;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&lt;/html&gt;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504" y="3197875"/>
            <a:ext cx="4176464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Всього</a:t>
            </a:r>
            <a:r>
              <a:rPr lang="ru-R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3 фазы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Capturing</a:t>
            </a:r>
          </a:p>
          <a:p>
            <a:pPr marL="342900" indent="-342900">
              <a:buAutoNum type="arabicPeriod"/>
            </a:pPr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На </a:t>
            </a:r>
            <a:r>
              <a:rPr lang="ru-R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цільовому</a:t>
            </a:r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елементі</a:t>
            </a:r>
            <a:endParaRPr lang="ru-RU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Bubbling</a:t>
            </a:r>
            <a:endParaRPr lang="ru-RU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2756535"/>
            <a:ext cx="3384376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DOM Event Flow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708920"/>
            <a:ext cx="4683100" cy="26097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68145" y="57350"/>
            <a:ext cx="31049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capture_bubbling.html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173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476672"/>
            <a:ext cx="8928992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ru-RU" dirty="0" err="1"/>
              <a:t>Об'єкт</a:t>
            </a:r>
            <a:r>
              <a:rPr lang="ru-RU" dirty="0"/>
              <a:t> </a:t>
            </a:r>
            <a:r>
              <a:rPr lang="ru-RU" dirty="0" err="1"/>
              <a:t>події</a:t>
            </a:r>
            <a:r>
              <a:rPr lang="ru-RU" dirty="0"/>
              <a:t> </a:t>
            </a:r>
            <a:r>
              <a:rPr lang="ru-RU" dirty="0" err="1">
                <a:solidFill>
                  <a:srgbClr val="C00000"/>
                </a:solidFill>
              </a:rPr>
              <a:t>event</a:t>
            </a:r>
            <a:r>
              <a:rPr lang="ru-RU" dirty="0"/>
              <a:t> автоматично </a:t>
            </a:r>
            <a:r>
              <a:rPr lang="ru-RU" dirty="0" err="1"/>
              <a:t>передається</a:t>
            </a:r>
            <a:r>
              <a:rPr lang="ru-RU" dirty="0"/>
              <a:t> у </a:t>
            </a:r>
            <a:r>
              <a:rPr lang="ru-RU" dirty="0" err="1"/>
              <a:t>функцію</a:t>
            </a:r>
            <a:r>
              <a:rPr lang="ru-RU" dirty="0"/>
              <a:t> </a:t>
            </a:r>
            <a:r>
              <a:rPr lang="ru-RU" dirty="0" err="1"/>
              <a:t>обробник</a:t>
            </a:r>
            <a:r>
              <a:rPr lang="ru-RU" dirty="0"/>
              <a:t> </a:t>
            </a:r>
            <a:r>
              <a:rPr lang="ru-RU" dirty="0" err="1"/>
              <a:t>події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1196752"/>
            <a:ext cx="8928992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В браузерах, </a:t>
            </a:r>
            <a:r>
              <a:rPr lang="ru-RU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працюючих</a:t>
            </a:r>
            <a:r>
              <a:rPr lang="ru-RU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за </a:t>
            </a:r>
            <a:r>
              <a:rPr lang="ru-RU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рекомендаціями</a:t>
            </a:r>
            <a:r>
              <a:rPr lang="ru-RU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W3C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об'єкт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події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завжди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передається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в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обробник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першим параметром.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Щоб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мати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доступ до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властивостей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цього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об'єкта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його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треба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вказати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першим аргументом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функції-обробника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наприклад</a:t>
            </a:r>
            <a:endParaRPr lang="ru-RU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ru-RU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function handler(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evt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b="1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// </a:t>
            </a:r>
            <a:r>
              <a:rPr lang="en-US" b="1" i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evt</a:t>
            </a:r>
            <a:r>
              <a:rPr lang="en-US" b="1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ru-RU" b="1" i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міститиме</a:t>
            </a:r>
            <a:r>
              <a:rPr lang="ru-RU" b="1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i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об'єкт</a:t>
            </a:r>
            <a:r>
              <a:rPr lang="ru-RU" b="1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i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події</a:t>
            </a:r>
            <a:endParaRPr lang="en-US" b="1" i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element.addEventListener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("click",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handler)</a:t>
            </a:r>
            <a:endParaRPr lang="ru-RU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ru-RU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35696" y="44624"/>
            <a:ext cx="5112568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err="1">
                <a:latin typeface="Courier New" pitchFamily="49" charset="0"/>
                <a:cs typeface="Courier New" pitchFamily="49" charset="0"/>
              </a:rPr>
              <a:t>Об'єкт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події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DOM Event Object</a:t>
            </a:r>
            <a:endParaRPr lang="ru-RU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81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797374"/>
              </p:ext>
            </p:extLst>
          </p:nvPr>
        </p:nvGraphicFramePr>
        <p:xfrm>
          <a:off x="107504" y="441100"/>
          <a:ext cx="8928992" cy="629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Свойство</a:t>
                      </a:r>
                      <a:r>
                        <a:rPr lang="ru-RU" sz="16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sz="1600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об'єкта</a:t>
                      </a:r>
                      <a:r>
                        <a:rPr lang="ru-RU" sz="16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Event</a:t>
                      </a:r>
                      <a:r>
                        <a:rPr lang="ru-RU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W3C</a:t>
                      </a:r>
                      <a:endParaRPr lang="ru-RU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Признвчення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type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Тип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події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ru-RU" b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наприклад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click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ru-RU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shiftKey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Натиснута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чи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ні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клавіша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dirty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Shift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altKey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Натиснута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чи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ні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клавіша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</a:t>
                      </a:r>
                      <a:r>
                        <a:rPr lang="ru-RU" b="1" dirty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target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Елемент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який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породив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подію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key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Символ </a:t>
                      </a:r>
                      <a:r>
                        <a:rPr lang="ru-RU" b="1" dirty="0" err="1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клавіши</a:t>
                      </a:r>
                      <a:r>
                        <a:rPr lang="ru-RU" b="1" dirty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при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подіях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</a:p>
                    <a:p>
                      <a:r>
                        <a:rPr lang="ru-RU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keypress, </a:t>
                      </a:r>
                      <a:r>
                        <a:rPr lang="en-US" b="1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keyup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b="1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keydown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1809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keyCode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Код символа </a:t>
                      </a:r>
                      <a:r>
                        <a:rPr lang="ru-RU" b="1" dirty="0" err="1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клавіши</a:t>
                      </a:r>
                      <a:r>
                        <a:rPr lang="ru-RU" b="1" dirty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при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подіях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</a:p>
                    <a:p>
                      <a:r>
                        <a:rPr lang="ru-RU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keypress, </a:t>
                      </a:r>
                      <a:r>
                        <a:rPr lang="en-US" b="1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keyup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b="1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keydown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7133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charCode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Код символа </a:t>
                      </a:r>
                      <a:r>
                        <a:rPr lang="ru-RU" b="1" dirty="0" err="1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клавіши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при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події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keypress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</a:p>
                    <a:p>
                      <a:r>
                        <a:rPr lang="ru-RU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Отримати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символ за кодом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можна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так</a:t>
                      </a:r>
                      <a:r>
                        <a:rPr lang="ru-RU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</a:p>
                    <a:p>
                      <a:r>
                        <a:rPr lang="ru-RU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b="1" baseline="0" dirty="0" err="1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String.fromCharCode</a:t>
                      </a:r>
                      <a:r>
                        <a:rPr lang="en-US" b="1" baseline="0" dirty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ru-RU" b="1" baseline="0" dirty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код</a:t>
                      </a:r>
                      <a:r>
                        <a:rPr lang="en-US" b="1" baseline="0" dirty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ru-RU" b="1" dirty="0">
                        <a:solidFill>
                          <a:srgbClr val="0070C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x, y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Для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елементів,у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яких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немає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свойства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position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–</a:t>
                      </a:r>
                      <a:r>
                        <a:rPr lang="uk-UA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це 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координати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відносно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body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</a:p>
                    <a:p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Якщо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елемент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розташований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усередині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елемента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який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має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b="1" baseline="0" dirty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position</a:t>
                      </a:r>
                      <a:r>
                        <a:rPr lang="uk-UA" b="1" baseline="0" dirty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не </a:t>
                      </a:r>
                      <a:r>
                        <a:rPr lang="en-US" b="1" baseline="0" dirty="0" err="1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staic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то </a:t>
                      </a:r>
                      <a:r>
                        <a:rPr lang="ru-RU" b="1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відлік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координат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іде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від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цього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позиціонованого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контейнера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618" y="44624"/>
            <a:ext cx="5985541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err="1">
                <a:latin typeface="Courier New" pitchFamily="49" charset="0"/>
                <a:cs typeface="Courier New" pitchFamily="49" charset="0"/>
              </a:rPr>
              <a:t>Основні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свойства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об'єкту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event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7936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770239"/>
              </p:ext>
            </p:extLst>
          </p:nvPr>
        </p:nvGraphicFramePr>
        <p:xfrm>
          <a:off x="179512" y="188640"/>
          <a:ext cx="8712968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clientX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clientY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Зміщення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в </a:t>
                      </a:r>
                      <a:r>
                        <a:rPr lang="en-US" dirty="0" err="1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px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вказівник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миші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від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ru-RU" dirty="0" err="1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лівого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(</a:t>
                      </a:r>
                      <a:r>
                        <a:rPr lang="ru-RU" dirty="0" err="1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верхнього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 краю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вікна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браузера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ru-RU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Якщо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вікно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браузера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повністю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розгорнуто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то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ці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координати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uk-UA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такі ж самі як </a:t>
                      </a:r>
                    </a:p>
                    <a:p>
                      <a:r>
                        <a:rPr lang="en-US" dirty="0" err="1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screenX</a:t>
                      </a:r>
                      <a:r>
                        <a:rPr lang="en-US" dirty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dirty="0" err="1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screenY</a:t>
                      </a:r>
                      <a:endParaRPr lang="ru-RU" dirty="0">
                        <a:solidFill>
                          <a:srgbClr val="0070C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screenX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screenY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Зміщення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в </a:t>
                      </a:r>
                      <a:r>
                        <a:rPr lang="ru-RU" b="1" dirty="0" err="1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px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вказівник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миші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від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лівого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(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верхнього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 краю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екрана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монітора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користувача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2835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offsetX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offsetY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ctr"/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Відступ</a:t>
                      </a:r>
                      <a:r>
                        <a:rPr kumimoji="0" lang="ru-RU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курсора </a:t>
                      </a:r>
                      <a:r>
                        <a:rPr kumimoji="0" lang="ru-RU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миші</a:t>
                      </a:r>
                      <a:r>
                        <a:rPr kumimoji="0" lang="ru-RU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по </a:t>
                      </a:r>
                      <a:r>
                        <a:rPr kumimoji="0" lang="ru-RU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осі</a:t>
                      </a:r>
                      <a:r>
                        <a:rPr kumimoji="0" lang="ru-RU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kumimoji="0" lang="ru-RU" b="1" kern="1200" dirty="0">
                          <a:solidFill>
                            <a:srgbClr val="0070C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X(Y) </a:t>
                      </a:r>
                      <a:r>
                        <a:rPr kumimoji="0" lang="ru-RU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від</a:t>
                      </a:r>
                      <a:r>
                        <a:rPr kumimoji="0" lang="ru-RU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краю </a:t>
                      </a:r>
                      <a:r>
                        <a:rPr kumimoji="0" lang="ru-RU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цільового</a:t>
                      </a:r>
                      <a:r>
                        <a:rPr kumimoji="0" lang="ru-RU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r>
                        <a:rPr kumimoji="0" lang="ru-RU" b="1" kern="1200" dirty="0">
                          <a:solidFill>
                            <a:srgbClr val="0070C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DOM</a:t>
                      </a:r>
                      <a:r>
                        <a:rPr kumimoji="0" lang="ru-RU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r>
                        <a:rPr kumimoji="0" lang="ru-RU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вузла</a:t>
                      </a:r>
                      <a:r>
                        <a:rPr kumimoji="0" lang="ru-RU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  <a:hlinkClick r:id="rId2"/>
                        </a:rPr>
                        <a:t>https://goo.gl/QYNwPi</a:t>
                      </a:r>
                      <a:r>
                        <a:rPr kumimoji="0" lang="ru-RU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endParaRPr lang="ru-RU" sz="18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NewtonUniPhonetic" panose="05020503070005020304" pitchFamily="17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4137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pageX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b="1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pageY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Зміщення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в </a:t>
                      </a:r>
                      <a:r>
                        <a:rPr lang="ru-RU" b="1" dirty="0" err="1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px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вказівник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миші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від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лівого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(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верхнього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 краю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сторінки</a:t>
                      </a:r>
                      <a:endParaRPr lang="ru-RU" sz="18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NewtonUniPhonetic" panose="05020503070005020304" pitchFamily="17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126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87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968888"/>
              </p:ext>
            </p:extLst>
          </p:nvPr>
        </p:nvGraphicFramePr>
        <p:xfrm>
          <a:off x="179512" y="188640"/>
          <a:ext cx="8712968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Свойство</a:t>
                      </a:r>
                      <a:r>
                        <a:rPr lang="ru-RU" sz="16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sz="1600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об'єкта</a:t>
                      </a:r>
                      <a:r>
                        <a:rPr lang="ru-RU" sz="16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Event</a:t>
                      </a:r>
                      <a:r>
                        <a:rPr lang="ru-RU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W3C</a:t>
                      </a:r>
                      <a:endParaRPr lang="ru-RU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Признвчення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preventDefault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()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Скасує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дію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елемента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(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наприклад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перехід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за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посиланням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stopPropagation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()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Скасовує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спливання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(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перехоплення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події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за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елементами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9512" y="3507973"/>
            <a:ext cx="8856984" cy="25853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ru-RU" dirty="0" err="1">
                <a:solidFill>
                  <a:schemeClr val="accent2"/>
                </a:solidFill>
              </a:rPr>
              <a:t>Варіант</a:t>
            </a:r>
            <a:r>
              <a:rPr lang="ru-RU" dirty="0">
                <a:solidFill>
                  <a:schemeClr val="accent2"/>
                </a:solidFill>
              </a:rPr>
              <a:t> стандарту  </a:t>
            </a:r>
            <a:r>
              <a:rPr lang="en-US" dirty="0">
                <a:solidFill>
                  <a:schemeClr val="accent2"/>
                </a:solidFill>
              </a:rPr>
              <a:t>W3C:</a:t>
            </a:r>
            <a:endParaRPr lang="ru-RU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/>
              <a:t>function handler(e){</a:t>
            </a:r>
          </a:p>
          <a:p>
            <a:r>
              <a:rPr lang="en-US" dirty="0"/>
              <a:t>	... </a:t>
            </a:r>
          </a:p>
          <a:p>
            <a:r>
              <a:rPr lang="en-US" dirty="0"/>
              <a:t>  </a:t>
            </a:r>
            <a:r>
              <a:rPr lang="en-US" dirty="0" err="1"/>
              <a:t>e.preventDefault</a:t>
            </a:r>
            <a:r>
              <a:rPr lang="en-US" dirty="0"/>
              <a:t>(</a:t>
            </a:r>
            <a:r>
              <a:rPr lang="ru-RU" dirty="0"/>
              <a:t> </a:t>
            </a:r>
            <a:r>
              <a:rPr lang="en-US" dirty="0"/>
              <a:t>); 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скасування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дії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елемента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e.stopPropagation</a:t>
            </a:r>
            <a:r>
              <a:rPr lang="en-US" dirty="0"/>
              <a:t>(</a:t>
            </a:r>
            <a:r>
              <a:rPr lang="ru-RU" dirty="0"/>
              <a:t> </a:t>
            </a:r>
            <a:r>
              <a:rPr lang="en-US" dirty="0"/>
              <a:t>);</a:t>
            </a:r>
            <a:r>
              <a:rPr lang="ru-RU" dirty="0"/>
              <a:t> 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скасування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поширення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події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з DO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/>
              <a:t>}</a:t>
            </a:r>
            <a:endParaRPr lang="ru-RU" dirty="0"/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4088" y="3579981"/>
            <a:ext cx="352839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stopPropagation.html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9170" y="2918384"/>
            <a:ext cx="8424936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err="1">
                <a:latin typeface="Courier New" pitchFamily="49" charset="0"/>
                <a:cs typeface="Courier New" pitchFamily="49" charset="0"/>
              </a:rPr>
              <a:t>Скасування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поширення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події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та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скасування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дії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елемента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7730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99792" y="44624"/>
            <a:ext cx="2376263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err="1">
                <a:latin typeface="Courier New" pitchFamily="49" charset="0"/>
                <a:cs typeface="Courier New" pitchFamily="49" charset="0"/>
              </a:rPr>
              <a:t>Поняття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події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2100" y="3454848"/>
            <a:ext cx="8712968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Термінологія</a:t>
            </a:r>
            <a:endParaRPr lang="ru-RU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Events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певні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дії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які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виконуються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користувачем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або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браузером (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click, load,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mouseout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тощо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Event handler (Event listener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–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функція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що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викликається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при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настанні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події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CBB9D0-77EE-5DBD-5E07-E0C286B642B4}"/>
              </a:ext>
            </a:extLst>
          </p:cNvPr>
          <p:cNvSpPr txBox="1"/>
          <p:nvPr/>
        </p:nvSpPr>
        <p:spPr>
          <a:xfrm>
            <a:off x="179512" y="692696"/>
            <a:ext cx="8856984" cy="23083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 err="1">
                <a:solidFill>
                  <a:srgbClr val="0070C0"/>
                </a:solidFill>
              </a:rPr>
              <a:t>Користувач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</a:t>
            </a:r>
            <a:r>
              <a:rPr lang="ru-RU" dirty="0">
                <a:solidFill>
                  <a:schemeClr val="tx1"/>
                </a:solidFill>
              </a:rPr>
              <a:t> час перегляду </a:t>
            </a:r>
            <a:r>
              <a:rPr lang="en-US" dirty="0">
                <a:solidFill>
                  <a:schemeClr val="tx1"/>
                </a:solidFill>
              </a:rPr>
              <a:t>web – </a:t>
            </a:r>
            <a:r>
              <a:rPr lang="ru-RU" dirty="0" err="1">
                <a:solidFill>
                  <a:schemeClr val="tx1"/>
                </a:solidFill>
              </a:rPr>
              <a:t>сторінки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браузері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здійснює</a:t>
            </a:r>
            <a:r>
              <a:rPr lang="ru-RU" dirty="0">
                <a:solidFill>
                  <a:schemeClr val="tx1"/>
                </a:solidFill>
              </a:rPr>
              <a:t> будь-</a:t>
            </a:r>
            <a:r>
              <a:rPr lang="ru-RU" dirty="0" err="1">
                <a:solidFill>
                  <a:schemeClr val="tx1"/>
                </a:solidFill>
              </a:rPr>
              <a:t>які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дії</a:t>
            </a:r>
            <a:r>
              <a:rPr lang="ru-RU" dirty="0">
                <a:solidFill>
                  <a:schemeClr val="tx1"/>
                </a:solidFill>
              </a:rPr>
              <a:t> – </a:t>
            </a:r>
            <a:r>
              <a:rPr lang="ru-RU" dirty="0" err="1">
                <a:solidFill>
                  <a:schemeClr val="tx1"/>
                </a:solidFill>
              </a:rPr>
              <a:t>наприклад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натискає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посилання</a:t>
            </a:r>
            <a:r>
              <a:rPr lang="ru-RU" dirty="0">
                <a:solidFill>
                  <a:schemeClr val="tx1"/>
                </a:solidFill>
              </a:rPr>
              <a:t>, вводить </a:t>
            </a:r>
            <a:r>
              <a:rPr lang="ru-RU" dirty="0" err="1">
                <a:solidFill>
                  <a:schemeClr val="tx1"/>
                </a:solidFill>
              </a:rPr>
              <a:t>якісь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дані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змінює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розмір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вікна</a:t>
            </a:r>
            <a:r>
              <a:rPr lang="ru-RU" dirty="0">
                <a:solidFill>
                  <a:schemeClr val="tx1"/>
                </a:solidFill>
              </a:rPr>
              <a:t> браузера </a:t>
            </a:r>
            <a:r>
              <a:rPr lang="ru-RU" dirty="0" err="1">
                <a:solidFill>
                  <a:schemeClr val="tx1"/>
                </a:solidFill>
              </a:rPr>
              <a:t>тощо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rgbClr val="0070C0"/>
                </a:solidFill>
              </a:rPr>
              <a:t>Браузер</a:t>
            </a:r>
            <a:r>
              <a:rPr lang="ru-RU" dirty="0">
                <a:solidFill>
                  <a:schemeClr val="tx1"/>
                </a:solidFill>
              </a:rPr>
              <a:t> у свою </a:t>
            </a:r>
            <a:r>
              <a:rPr lang="ru-RU" dirty="0" err="1">
                <a:solidFill>
                  <a:schemeClr val="tx1"/>
                </a:solidFill>
              </a:rPr>
              <a:t>чергу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повідомляє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сценарій</a:t>
            </a:r>
            <a:r>
              <a:rPr lang="ru-RU" dirty="0">
                <a:solidFill>
                  <a:schemeClr val="tx1"/>
                </a:solidFill>
              </a:rPr>
              <a:t> про </a:t>
            </a:r>
            <a:r>
              <a:rPr lang="ru-RU" dirty="0" err="1">
                <a:solidFill>
                  <a:schemeClr val="tx1"/>
                </a:solidFill>
              </a:rPr>
              <a:t>події</a:t>
            </a:r>
            <a:r>
              <a:rPr lang="ru-RU" dirty="0">
                <a:solidFill>
                  <a:schemeClr val="tx1"/>
                </a:solidFill>
              </a:rPr>
              <a:t> - </a:t>
            </a:r>
            <a:r>
              <a:rPr lang="ru-RU" dirty="0" err="1">
                <a:solidFill>
                  <a:schemeClr val="tx1"/>
                </a:solidFill>
              </a:rPr>
              <a:t>наприклад</a:t>
            </a:r>
            <a:r>
              <a:rPr lang="ru-RU" dirty="0">
                <a:solidFill>
                  <a:schemeClr val="tx1"/>
                </a:solidFill>
              </a:rPr>
              <a:t> про те,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зробив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користувач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ru-RU" dirty="0" err="1">
                <a:solidFill>
                  <a:schemeClr val="tx1"/>
                </a:solidFill>
              </a:rPr>
              <a:t>або</a:t>
            </a:r>
            <a:r>
              <a:rPr lang="ru-RU" dirty="0">
                <a:solidFill>
                  <a:schemeClr val="tx1"/>
                </a:solidFill>
              </a:rPr>
              <a:t> про </a:t>
            </a:r>
            <a:r>
              <a:rPr lang="ru-RU" dirty="0" err="1">
                <a:solidFill>
                  <a:schemeClr val="tx1"/>
                </a:solidFill>
              </a:rPr>
              <a:t>завантаження</a:t>
            </a:r>
            <a:r>
              <a:rPr lang="ru-RU" dirty="0">
                <a:solidFill>
                  <a:schemeClr val="tx1"/>
                </a:solidFill>
              </a:rPr>
              <a:t> документа)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ru-RU" dirty="0" err="1">
                <a:solidFill>
                  <a:srgbClr val="0070C0"/>
                </a:solidFill>
              </a:rPr>
              <a:t>Сценарій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відпрацьовує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отримані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</a:t>
            </a:r>
            <a:r>
              <a:rPr lang="ru-RU" dirty="0">
                <a:solidFill>
                  <a:schemeClr val="tx1"/>
                </a:solidFill>
              </a:rPr>
              <a:t> браузера </a:t>
            </a:r>
            <a:r>
              <a:rPr lang="ru-RU" dirty="0" err="1">
                <a:solidFill>
                  <a:schemeClr val="tx1"/>
                </a:solidFill>
              </a:rPr>
              <a:t>події</a:t>
            </a:r>
            <a:endParaRPr lang="ru-U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687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7953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986785"/>
              </p:ext>
            </p:extLst>
          </p:nvPr>
        </p:nvGraphicFramePr>
        <p:xfrm>
          <a:off x="0" y="620688"/>
          <a:ext cx="9036496" cy="522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9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0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подія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Елементи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які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підтримають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onblur</a:t>
                      </a:r>
                      <a:endParaRPr lang="ru-RU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a, area, button, input,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label,select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textarea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Втрата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поточного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елемента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фокусування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(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тобто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перехід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до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іншого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елемента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onfocus</a:t>
                      </a:r>
                      <a:endParaRPr lang="ru-RU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a, area, button, input, label, select,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textarea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Отримання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елементом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фокусу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onchange</a:t>
                      </a:r>
                      <a:endParaRPr lang="ru-RU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input, select,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textarea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Відбувається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при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втраті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елементом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фркусу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onclick</a:t>
                      </a:r>
                      <a:endParaRPr lang="ru-RU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Одинарний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клік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по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елементу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ondbclick</a:t>
                      </a:r>
                      <a:endParaRPr lang="ru-RU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Подвійний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клік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по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елементу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onkeydown</a:t>
                      </a:r>
                      <a:endParaRPr lang="ru-RU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Элементы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body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и формы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Натиснута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клавіша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на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клавіатурі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onkeypress</a:t>
                      </a:r>
                      <a:endParaRPr lang="ru-RU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Элементы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body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и формы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Натиснуто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та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відпущено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клавішу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на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клавіатурі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onkeyup</a:t>
                      </a:r>
                      <a:endParaRPr lang="ru-RU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Элементы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body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и формы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відпущено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клавішу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на </a:t>
                      </a:r>
                      <a:r>
                        <a:rPr lang="ru-RU" b="1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клавіатурі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55776" y="35332"/>
            <a:ext cx="3672408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err="1">
                <a:latin typeface="Courier New" pitchFamily="49" charset="0"/>
                <a:cs typeface="Courier New" pitchFamily="49" charset="0"/>
              </a:rPr>
              <a:t>Основні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типи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подій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9911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311763"/>
              </p:ext>
            </p:extLst>
          </p:nvPr>
        </p:nvGraphicFramePr>
        <p:xfrm>
          <a:off x="107504" y="116632"/>
          <a:ext cx="9036496" cy="586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4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5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6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подія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Елементи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які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підтримають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onload</a:t>
                      </a:r>
                      <a:endParaRPr lang="ru-RU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body, frameset,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b="1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img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Закінчено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завантаження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документа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onunload</a:t>
                      </a:r>
                      <a:endParaRPr lang="ru-RU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body, frameset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Спроба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закриття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вікна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браузера</a:t>
                      </a:r>
                    </a:p>
                    <a:p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та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вивантаження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документа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onmousedown</a:t>
                      </a:r>
                      <a:endParaRPr lang="ru-RU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Натиснуто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кнопку в межах поточного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елемента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onmousemove</a:t>
                      </a:r>
                      <a:endParaRPr lang="ru-RU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Переміщення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курсору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миші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у межах поточного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елемента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onmouseout</a:t>
                      </a:r>
                      <a:endParaRPr lang="ru-RU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Курсор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миші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виведено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за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межі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поточного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елемента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onmouseover</a:t>
                      </a:r>
                      <a:endParaRPr lang="ru-RU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Курсор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миші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наведено на</a:t>
                      </a:r>
                    </a:p>
                    <a:p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поточний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елемент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onmouseup</a:t>
                      </a:r>
                      <a:endParaRPr lang="ru-RU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Відпущено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кнопку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миші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у межах поточного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елемента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onsubmit</a:t>
                      </a:r>
                      <a:endParaRPr lang="ru-RU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form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Надсилання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даних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форми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onreset</a:t>
                      </a:r>
                      <a:endParaRPr lang="ru-RU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form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Очищення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полів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форми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204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011158"/>
              </p:ext>
            </p:extLst>
          </p:nvPr>
        </p:nvGraphicFramePr>
        <p:xfrm>
          <a:off x="107504" y="476672"/>
          <a:ext cx="8928992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подія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Елементи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які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підтримають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onresize</a:t>
                      </a:r>
                      <a:endParaRPr lang="ru-RU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body,iframe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Зміни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розміру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вікна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onselect</a:t>
                      </a:r>
                      <a:endParaRPr lang="ru-RU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input,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textarea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вибір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тексту у </a:t>
                      </a:r>
                      <a:r>
                        <a:rPr lang="ru-RU" b="1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полі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onsubmit</a:t>
                      </a:r>
                      <a:endParaRPr lang="ru-RU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form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Передача </a:t>
                      </a:r>
                      <a:r>
                        <a:rPr lang="ru-RU" b="1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форми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– </a:t>
                      </a:r>
                      <a:r>
                        <a:rPr lang="ru-RU" b="1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натискання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кнопки </a:t>
                      </a:r>
                      <a:r>
                        <a:rPr lang="ru-RU" b="1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передачі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полів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форми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495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550421"/>
            <a:ext cx="8640960" cy="923330"/>
          </a:xfrm>
          <a:prstGeom prst="rect">
            <a:avLst/>
          </a:prstGeom>
          <a:solidFill>
            <a:srgbClr val="92D050">
              <a:alpha val="8000"/>
            </a:srgb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DOM Level 0</a:t>
            </a:r>
            <a:r>
              <a:rPr lang="en-US" dirty="0">
                <a:solidFill>
                  <a:srgbClr val="0070C0"/>
                </a:solidFill>
              </a:rPr>
              <a:t> (HTML Event Handlers)</a:t>
            </a:r>
            <a:r>
              <a:rPr lang="en-US" dirty="0">
                <a:solidFill>
                  <a:schemeClr val="tx1"/>
                </a:solidFill>
              </a:rPr>
              <a:t> - inline </a:t>
            </a:r>
            <a:r>
              <a:rPr lang="ru-RU" dirty="0" err="1">
                <a:solidFill>
                  <a:schemeClr val="tx1"/>
                </a:solidFill>
              </a:rPr>
              <a:t>прив'язка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події</a:t>
            </a:r>
            <a:r>
              <a:rPr lang="ru-RU" dirty="0">
                <a:solidFill>
                  <a:schemeClr val="tx1"/>
                </a:solidFill>
              </a:rPr>
              <a:t>, яка </a:t>
            </a:r>
            <a:r>
              <a:rPr lang="ru-RU" dirty="0" err="1">
                <a:solidFill>
                  <a:schemeClr val="tx1"/>
                </a:solidFill>
              </a:rPr>
              <a:t>вбудовується</a:t>
            </a:r>
            <a:r>
              <a:rPr lang="ru-RU" dirty="0">
                <a:solidFill>
                  <a:schemeClr val="tx1"/>
                </a:solidFill>
              </a:rPr>
              <a:t> як атрибут </a:t>
            </a:r>
            <a:r>
              <a:rPr lang="en-US" dirty="0">
                <a:solidFill>
                  <a:schemeClr val="tx1"/>
                </a:solidFill>
              </a:rPr>
              <a:t>HTML </a:t>
            </a:r>
            <a:r>
              <a:rPr lang="ru-RU" dirty="0" err="1">
                <a:solidFill>
                  <a:schemeClr val="tx1"/>
                </a:solidFill>
              </a:rPr>
              <a:t>елемент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dirty="0" err="1">
                <a:solidFill>
                  <a:schemeClr val="tx1"/>
                </a:solidFill>
              </a:rPr>
              <a:t>Це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найнепрофесійніший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спосіб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1520" y="44623"/>
            <a:ext cx="6336704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Три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способи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прив'язки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подій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до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елемента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6804248" y="44624"/>
            <a:ext cx="199554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event1.html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1700808"/>
            <a:ext cx="1656184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посіб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1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79512" y="4931876"/>
            <a:ext cx="8856984" cy="369332"/>
          </a:xfrm>
          <a:prstGeom prst="rect">
            <a:avLst/>
          </a:prstGeom>
          <a:solidFill>
            <a:srgbClr val="92D050">
              <a:alpha val="8000"/>
            </a:srgb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ru-RU" dirty="0" err="1">
                <a:solidFill>
                  <a:srgbClr val="C00000"/>
                </a:solidFill>
              </a:rPr>
              <a:t>Питання</a:t>
            </a:r>
            <a:r>
              <a:rPr lang="ru-RU" dirty="0">
                <a:solidFill>
                  <a:srgbClr val="C00000"/>
                </a:solidFill>
              </a:rPr>
              <a:t> – </a:t>
            </a:r>
            <a:r>
              <a:rPr lang="ru-RU" dirty="0" err="1">
                <a:solidFill>
                  <a:schemeClr val="tx1"/>
                </a:solidFill>
              </a:rPr>
              <a:t>куди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вказуватиме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this</a:t>
            </a:r>
            <a:r>
              <a:rPr lang="ru-RU" dirty="0">
                <a:solidFill>
                  <a:schemeClr val="tx1"/>
                </a:solidFill>
              </a:rPr>
              <a:t> у </a:t>
            </a:r>
            <a:r>
              <a:rPr lang="ru-RU" dirty="0" err="1">
                <a:solidFill>
                  <a:schemeClr val="tx1"/>
                </a:solidFill>
              </a:rPr>
              <a:t>функції-обробнику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?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7504" y="2204864"/>
            <a:ext cx="8881916" cy="22467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="#"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sz="2000" b="1" dirty="0">
                <a:solidFill>
                  <a:srgbClr val="0070C0"/>
                </a:solidFill>
                <a:latin typeface="Courier New"/>
                <a:cs typeface="Courier New"/>
              </a:rPr>
              <a:t>'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Hello</a:t>
            </a:r>
            <a:r>
              <a:rPr lang="en-US" sz="2000" b="1" dirty="0">
                <a:solidFill>
                  <a:srgbClr val="0070C0"/>
                </a:solidFill>
                <a:latin typeface="Courier New"/>
                <a:cs typeface="Courier New"/>
              </a:rPr>
              <a:t>'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&gt;Two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a&gt;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2000" b="1" dirty="0">
                <a:latin typeface="Courier New" pitchFamily="49" charset="0"/>
                <a:cs typeface="Courier New" pitchFamily="49" charset="0"/>
              </a:rPr>
              <a:t>Может быть несколько инструкций в обработчике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="#" 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console.log(this); alert(</a:t>
            </a:r>
            <a:r>
              <a:rPr lang="en-US" sz="2000" b="1" dirty="0">
                <a:solidFill>
                  <a:srgbClr val="0070C0"/>
                </a:solidFill>
                <a:latin typeface="Courier New"/>
                <a:cs typeface="Courier New"/>
              </a:rPr>
              <a:t>'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Hello</a:t>
            </a:r>
            <a:r>
              <a:rPr lang="en-US" sz="2000" b="1" dirty="0">
                <a:solidFill>
                  <a:srgbClr val="0070C0"/>
                </a:solidFill>
                <a:latin typeface="Courier New"/>
                <a:cs typeface="Courier New"/>
              </a:rPr>
              <a:t>’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&gt;Two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a&gt;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78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804248" y="44624"/>
            <a:ext cx="199554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event1.html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107340"/>
            <a:ext cx="1656184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посіб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2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31042" y="692696"/>
            <a:ext cx="8881916" cy="22467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="#" 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onclick="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return handler()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&gt;First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a&gt;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function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handler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(){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		alert("Clicked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}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&lt;/script&gt;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3140968"/>
            <a:ext cx="8856984" cy="923330"/>
          </a:xfrm>
          <a:prstGeom prst="rect">
            <a:avLst/>
          </a:prstGeom>
          <a:solidFill>
            <a:srgbClr val="92D050">
              <a:alpha val="8000"/>
            </a:srgb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this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у </a:t>
            </a:r>
            <a:r>
              <a:rPr lang="ru-RU" dirty="0" err="1">
                <a:solidFill>
                  <a:schemeClr val="tx1"/>
                </a:solidFill>
              </a:rPr>
              <a:t>функції-обробнику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- у </a:t>
            </a:r>
            <a:r>
              <a:rPr lang="ru-RU" dirty="0" err="1">
                <a:solidFill>
                  <a:schemeClr val="tx1"/>
                </a:solidFill>
              </a:rPr>
              <a:t>режимі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rgbClr val="C00000"/>
                </a:solidFill>
              </a:rPr>
              <a:t>"</a:t>
            </a:r>
            <a:r>
              <a:rPr lang="en-US" dirty="0">
                <a:solidFill>
                  <a:srgbClr val="C00000"/>
                </a:solidFill>
              </a:rPr>
              <a:t>use strict" </a:t>
            </a:r>
            <a:r>
              <a:rPr lang="ru-RU" dirty="0">
                <a:solidFill>
                  <a:schemeClr val="tx1"/>
                </a:solidFill>
              </a:rPr>
              <a:t>буде </a:t>
            </a:r>
            <a:r>
              <a:rPr lang="en-US" dirty="0">
                <a:solidFill>
                  <a:srgbClr val="C00000"/>
                </a:solidFill>
              </a:rPr>
              <a:t>undefined</a:t>
            </a:r>
          </a:p>
          <a:p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ru-RU" dirty="0">
                <a:solidFill>
                  <a:schemeClr val="tx1"/>
                </a:solidFill>
              </a:rPr>
              <a:t>не </a:t>
            </a:r>
            <a:r>
              <a:rPr lang="ru-RU" dirty="0" err="1">
                <a:solidFill>
                  <a:schemeClr val="tx1"/>
                </a:solidFill>
              </a:rPr>
              <a:t>увімкнено</a:t>
            </a:r>
            <a:r>
              <a:rPr lang="ru-RU" dirty="0">
                <a:solidFill>
                  <a:schemeClr val="tx1"/>
                </a:solidFill>
              </a:rPr>
              <a:t> режим </a:t>
            </a:r>
            <a:r>
              <a:rPr lang="ru-RU" dirty="0">
                <a:solidFill>
                  <a:srgbClr val="C00000"/>
                </a:solidFill>
              </a:rPr>
              <a:t>"</a:t>
            </a:r>
            <a:r>
              <a:rPr lang="en-US" dirty="0">
                <a:solidFill>
                  <a:srgbClr val="C00000"/>
                </a:solidFill>
              </a:rPr>
              <a:t>use strict"</a:t>
            </a:r>
            <a:r>
              <a:rPr lang="en-US" dirty="0">
                <a:solidFill>
                  <a:schemeClr val="tx1"/>
                </a:solidFill>
              </a:rPr>
              <a:t> - </a:t>
            </a:r>
            <a:r>
              <a:rPr lang="ru-RU" dirty="0">
                <a:solidFill>
                  <a:schemeClr val="tx1"/>
                </a:solidFill>
              </a:rPr>
              <a:t>буде </a:t>
            </a:r>
            <a:r>
              <a:rPr lang="ru-RU" dirty="0" err="1">
                <a:solidFill>
                  <a:schemeClr val="tx1"/>
                </a:solidFill>
              </a:rPr>
              <a:t>вказувати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en-US" dirty="0">
                <a:solidFill>
                  <a:srgbClr val="C00000"/>
                </a:solidFill>
              </a:rPr>
              <a:t>window</a:t>
            </a: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160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655" y="620688"/>
            <a:ext cx="8881916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javascript:alert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('Hello’)"&gt;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С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lick me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a&gt;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04248" y="44624"/>
            <a:ext cx="199554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event1.html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107340"/>
            <a:ext cx="1656184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пос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б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3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2572" y="2092786"/>
            <a:ext cx="8881916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javascript:history.back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(-1)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"&gt;Back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a&gt;</a:t>
            </a:r>
          </a:p>
        </p:txBody>
      </p:sp>
    </p:spTree>
    <p:extLst>
      <p:ext uri="{BB962C8B-B14F-4D97-AF65-F5344CB8AC3E}">
        <p14:creationId xmlns:p14="http://schemas.microsoft.com/office/powerpoint/2010/main" val="992899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07504" y="116632"/>
            <a:ext cx="3888432" cy="369332"/>
          </a:xfrm>
          <a:prstGeom prst="rect">
            <a:avLst/>
          </a:prstGeom>
          <a:solidFill>
            <a:srgbClr val="92D050">
              <a:alpha val="8000"/>
            </a:srgb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DOM Level 1 Event Handlers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107504" y="572487"/>
            <a:ext cx="8928992" cy="39087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&lt;input id="</a:t>
            </a:r>
            <a:r>
              <a:rPr lang="en-US" dirty="0" err="1"/>
              <a:t>btn</a:t>
            </a:r>
            <a:r>
              <a:rPr lang="en-US" dirty="0"/>
              <a:t>"  type="button" value="Click Me"&gt;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>
                <a:solidFill>
                  <a:srgbClr val="0070C0"/>
                </a:solidFill>
              </a:rPr>
              <a:t>script&gt;</a:t>
            </a:r>
          </a:p>
          <a:p>
            <a:r>
              <a:rPr lang="en-US" dirty="0"/>
              <a:t>  </a:t>
            </a: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btn</a:t>
            </a:r>
            <a:r>
              <a:rPr lang="en-US" sz="2000" dirty="0"/>
              <a:t> =  </a:t>
            </a:r>
            <a:r>
              <a:rPr lang="en-US" sz="2000" dirty="0" err="1"/>
              <a:t>document.getElementById</a:t>
            </a:r>
            <a:r>
              <a:rPr lang="en-US" sz="2000" dirty="0"/>
              <a:t>("</a:t>
            </a:r>
            <a:r>
              <a:rPr lang="en-US" sz="2000" dirty="0" err="1"/>
              <a:t>btn</a:t>
            </a:r>
            <a:r>
              <a:rPr lang="en-US" sz="2000" dirty="0"/>
              <a:t>");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btn.</a:t>
            </a:r>
            <a:r>
              <a:rPr lang="en-US" sz="2400" dirty="0" err="1">
                <a:solidFill>
                  <a:schemeClr val="accent2"/>
                </a:solidFill>
              </a:rPr>
              <a:t>onclick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7030A0"/>
                </a:solidFill>
              </a:rPr>
              <a:t>handler</a:t>
            </a:r>
            <a:r>
              <a:rPr lang="en-US" sz="2400" dirty="0"/>
              <a:t>;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sz="2400" dirty="0"/>
              <a:t>function </a:t>
            </a:r>
            <a:r>
              <a:rPr lang="en-US" sz="2400" dirty="0">
                <a:solidFill>
                  <a:srgbClr val="7030A0"/>
                </a:solidFill>
              </a:rPr>
              <a:t>handler</a:t>
            </a:r>
            <a:r>
              <a:rPr lang="en-US" sz="2400" dirty="0"/>
              <a:t>(){</a:t>
            </a:r>
          </a:p>
          <a:p>
            <a:r>
              <a:rPr lang="en-US" sz="2400" dirty="0"/>
              <a:t>	alert(this.id);</a:t>
            </a:r>
          </a:p>
          <a:p>
            <a:r>
              <a:rPr lang="en-US" sz="2400" dirty="0"/>
              <a:t>  }</a:t>
            </a:r>
            <a:endParaRPr lang="ru-RU" sz="2400" dirty="0"/>
          </a:p>
          <a:p>
            <a:endParaRPr lang="en-US" dirty="0"/>
          </a:p>
          <a:p>
            <a:r>
              <a:rPr lang="en-US" sz="2400" dirty="0"/>
              <a:t> </a:t>
            </a:r>
            <a:r>
              <a:rPr lang="en-US" sz="2400" dirty="0" err="1"/>
              <a:t>btn.</a:t>
            </a:r>
            <a:r>
              <a:rPr lang="en-US" sz="2400" dirty="0" err="1">
                <a:solidFill>
                  <a:schemeClr val="accent2"/>
                </a:solidFill>
              </a:rPr>
              <a:t>onclick</a:t>
            </a:r>
            <a:r>
              <a:rPr lang="en-US" sz="2400" dirty="0"/>
              <a:t> = null; </a:t>
            </a:r>
            <a:r>
              <a:rPr lang="ru-RU" i="1" dirty="0">
                <a:solidFill>
                  <a:schemeClr val="bg1">
                    <a:lumMod val="65000"/>
                  </a:schemeClr>
                </a:solidFill>
              </a:rPr>
              <a:t>// А так </a:t>
            </a:r>
            <a:r>
              <a:rPr lang="ru-RU" i="1" dirty="0" err="1">
                <a:solidFill>
                  <a:schemeClr val="bg1">
                    <a:lumMod val="65000"/>
                  </a:schemeClr>
                </a:solidFill>
              </a:rPr>
              <a:t>можна</a:t>
            </a:r>
            <a:r>
              <a:rPr lang="ru-RU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i="1" dirty="0" err="1">
                <a:solidFill>
                  <a:schemeClr val="bg1">
                    <a:lumMod val="65000"/>
                  </a:schemeClr>
                </a:solidFill>
              </a:rPr>
              <a:t>зняти</a:t>
            </a:r>
            <a:r>
              <a:rPr lang="ru-RU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i="1" dirty="0" err="1">
                <a:solidFill>
                  <a:schemeClr val="bg1">
                    <a:lumMod val="65000"/>
                  </a:schemeClr>
                </a:solidFill>
              </a:rPr>
              <a:t>подію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&lt;/script&gt;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04248" y="44624"/>
            <a:ext cx="199554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event2.html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4725144"/>
            <a:ext cx="892899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this</a:t>
            </a:r>
            <a:r>
              <a:rPr lang="en-US" dirty="0"/>
              <a:t> </a:t>
            </a:r>
            <a:r>
              <a:rPr lang="ru-RU" dirty="0" err="1"/>
              <a:t>вказує</a:t>
            </a:r>
            <a:r>
              <a:rPr lang="ru-RU" dirty="0"/>
              <a:t> на </a:t>
            </a:r>
            <a:r>
              <a:rPr lang="ru-RU" dirty="0" err="1"/>
              <a:t>об'єкт</a:t>
            </a:r>
            <a:r>
              <a:rPr lang="ru-RU" dirty="0"/>
              <a:t>, на </a:t>
            </a:r>
            <a:r>
              <a:rPr lang="ru-RU" dirty="0" err="1"/>
              <a:t>якому</a:t>
            </a:r>
            <a:r>
              <a:rPr lang="ru-RU" dirty="0"/>
              <a:t> </a:t>
            </a:r>
            <a:r>
              <a:rPr lang="ru-RU" dirty="0" err="1"/>
              <a:t>сталася</a:t>
            </a:r>
            <a:r>
              <a:rPr lang="ru-RU" dirty="0"/>
              <a:t> </a:t>
            </a:r>
            <a:r>
              <a:rPr lang="ru-RU" dirty="0" err="1"/>
              <a:t>подія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17200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1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4752</TotalTime>
  <Words>1560</Words>
  <Application>Microsoft Office PowerPoint</Application>
  <PresentationFormat>Экран (4:3)</PresentationFormat>
  <Paragraphs>291</Paragraphs>
  <Slides>20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7" baseType="lpstr">
      <vt:lpstr>Calibri</vt:lpstr>
      <vt:lpstr>Courier New</vt:lpstr>
      <vt:lpstr>Lucida Sans Unicode</vt:lpstr>
      <vt:lpstr>Verdana</vt:lpstr>
      <vt:lpstr>Wingdings 2</vt:lpstr>
      <vt:lpstr>Wingdings 3</vt:lpstr>
      <vt:lpstr>Тема1</vt:lpstr>
      <vt:lpstr>Java Script ( події 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Каскадные таблицы стилей  CSS</dc:title>
  <cp:lastModifiedBy>Роман Никифоров</cp:lastModifiedBy>
  <cp:revision>810</cp:revision>
  <dcterms:modified xsi:type="dcterms:W3CDTF">2023-11-22T04:10:24Z</dcterms:modified>
</cp:coreProperties>
</file>