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77" r:id="rId3"/>
    <p:sldId id="278" r:id="rId4"/>
    <p:sldId id="283" r:id="rId5"/>
    <p:sldId id="284" r:id="rId6"/>
    <p:sldId id="272" r:id="rId7"/>
    <p:sldId id="279" r:id="rId8"/>
    <p:sldId id="286" r:id="rId9"/>
    <p:sldId id="274" r:id="rId10"/>
    <p:sldId id="282" r:id="rId11"/>
    <p:sldId id="289" r:id="rId12"/>
    <p:sldId id="287" r:id="rId13"/>
    <p:sldId id="297" r:id="rId14"/>
    <p:sldId id="29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456A1C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852" autoAdjust="0"/>
  </p:normalViewPr>
  <p:slideViewPr>
    <p:cSldViewPr>
      <p:cViewPr>
        <p:scale>
          <a:sx n="100" d="100"/>
          <a:sy n="100" d="100"/>
        </p:scale>
        <p:origin x="9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Lists and Tables</a:t>
            </a:r>
            <a:endParaRPr lang="ru-RU" sz="7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48684"/>
            <a:ext cx="2520280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 err="1"/>
              <a:t>Об'єднання</a:t>
            </a:r>
            <a:r>
              <a:rPr lang="ru-RU" dirty="0"/>
              <a:t> </a:t>
            </a:r>
            <a:r>
              <a:rPr lang="en-US" dirty="0"/>
              <a:t>cells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16503"/>
            <a:ext cx="8784976" cy="1200329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Здійснюється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атрибутами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olspan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число"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кількість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комбінованих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осередків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число"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кількість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рядків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об'єднуються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44301"/>
              </p:ext>
            </p:extLst>
          </p:nvPr>
        </p:nvGraphicFramePr>
        <p:xfrm>
          <a:off x="6161052" y="4676463"/>
          <a:ext cx="2903984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5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28">
                <a:tc grid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cell </a:t>
                      </a:r>
                      <a:r>
                        <a:rPr kumimoji="0" lang="ru-RU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  +  cell </a:t>
                      </a:r>
                      <a:r>
                        <a:rPr kumimoji="0" lang="ru-RU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en-US" dirty="0"/>
                        <a:t>cell 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cell </a:t>
                      </a:r>
                      <a:r>
                        <a:rPr lang="ru-RU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ru-RU" sz="1800" b="1" kern="1200" dirty="0">
                        <a:solidFill>
                          <a:srgbClr val="456A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cell 6</a:t>
                      </a:r>
                      <a:endParaRPr lang="ru-RU" sz="1800" b="1" kern="1200" dirty="0">
                        <a:solidFill>
                          <a:srgbClr val="456A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en-US" dirty="0"/>
                        <a:t>cell 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11349"/>
              </p:ext>
            </p:extLst>
          </p:nvPr>
        </p:nvGraphicFramePr>
        <p:xfrm>
          <a:off x="6132512" y="2097564"/>
          <a:ext cx="2903984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5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cell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cell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en-US" dirty="0"/>
                        <a:t>cell 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</a:t>
                      </a:r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en-US" dirty="0"/>
                        <a:t>cell 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4" y="2080424"/>
            <a:ext cx="5976664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b="1" dirty="0"/>
              <a:t>&lt;td 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с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olspan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= “2”</a:t>
            </a:r>
            <a:r>
              <a:rPr lang="en-US" b="1" dirty="0">
                <a:solidFill>
                  <a:schemeClr val="accent2"/>
                </a:solidFill>
              </a:rPr>
              <a:t>&gt;</a:t>
            </a:r>
            <a:r>
              <a:rPr lang="en-US" b="1" dirty="0">
                <a:solidFill>
                  <a:srgbClr val="456A1C"/>
                </a:solidFill>
              </a:rPr>
              <a:t>cell 1+ cell </a:t>
            </a:r>
            <a:r>
              <a:rPr lang="ru-RU" b="1" dirty="0">
                <a:solidFill>
                  <a:srgbClr val="456A1C"/>
                </a:solidFill>
              </a:rPr>
              <a:t>2</a:t>
            </a:r>
            <a:r>
              <a:rPr lang="en-US" b="1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&lt;td&gt;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cell 3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&lt;/td&gt;</a:t>
            </a:r>
          </a:p>
          <a:p>
            <a:r>
              <a:rPr lang="en-US" dirty="0"/>
              <a:t>    </a:t>
            </a:r>
            <a:r>
              <a:rPr lang="en-US" b="1" dirty="0"/>
              <a:t>&lt;td 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rowspan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= “2”</a:t>
            </a:r>
            <a:r>
              <a:rPr lang="en-US" dirty="0">
                <a:latin typeface="Courier New" pitchFamily="49" charset="0"/>
              </a:rPr>
              <a:t>&gt;</a:t>
            </a:r>
            <a:r>
              <a:rPr lang="en-US" dirty="0"/>
              <a:t> cell</a:t>
            </a:r>
            <a:r>
              <a:rPr lang="en-US" b="1" dirty="0">
                <a:solidFill>
                  <a:srgbClr val="456A1C"/>
                </a:solidFill>
              </a:rPr>
              <a:t> 4+</a:t>
            </a:r>
            <a:r>
              <a:rPr lang="en-US" dirty="0"/>
              <a:t> cell</a:t>
            </a:r>
            <a:r>
              <a:rPr lang="en-US" b="1" dirty="0">
                <a:solidFill>
                  <a:srgbClr val="456A1C"/>
                </a:solidFill>
              </a:rPr>
              <a:t> 6 </a:t>
            </a:r>
            <a:r>
              <a:rPr lang="en-US" b="1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ru-RU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&lt;td&gt;</a:t>
            </a:r>
            <a:r>
              <a:rPr lang="ru-RU" dirty="0"/>
              <a:t> </a:t>
            </a:r>
            <a:r>
              <a:rPr lang="en-US" dirty="0"/>
              <a:t>cell  5&lt;/td&gt;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79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204724"/>
            <a:ext cx="129614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dirty="0"/>
              <a:t>lab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620688"/>
            <a:ext cx="9036496" cy="646331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каталозі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ab_1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знаходиться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файл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ньому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вихідний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варіант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коду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таблиці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наступний</a:t>
            </a: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45153"/>
              </p:ext>
            </p:extLst>
          </p:nvPr>
        </p:nvGraphicFramePr>
        <p:xfrm>
          <a:off x="179512" y="4537928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1-1  +  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18454"/>
              </p:ext>
            </p:extLst>
          </p:nvPr>
        </p:nvGraphicFramePr>
        <p:xfrm>
          <a:off x="294427" y="1556792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0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1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</a:t>
                      </a:r>
                      <a:r>
                        <a:rPr kumimoji="0"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016" y="3429000"/>
            <a:ext cx="8892480" cy="369332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Завдання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 з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вихідного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варіанта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таблиця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зробити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таке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об'єднання</a:t>
            </a:r>
            <a:endParaRPr lang="ru-RU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017" y="72260"/>
            <a:ext cx="273630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Nestede</a:t>
            </a:r>
            <a:r>
              <a:rPr lang="en-US" dirty="0"/>
              <a:t> tables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107340"/>
            <a:ext cx="27363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nested_tables.html</a:t>
            </a:r>
            <a:endParaRPr lang="ru-RU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48680"/>
            <a:ext cx="8712968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&lt;table&gt;</a:t>
            </a:r>
          </a:p>
          <a:p>
            <a:r>
              <a:rPr lang="en-US" dirty="0"/>
              <a:t>	</a:t>
            </a: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r>
              <a:rPr lang="ru-RU" b="1" dirty="0"/>
              <a:t>	     </a:t>
            </a:r>
            <a:r>
              <a:rPr lang="en-US" b="1" dirty="0"/>
              <a:t>&lt;td&gt;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&lt;table&gt;	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     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&lt;td&gt;1&lt;/td&gt;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&lt;td&gt;2&lt;/td&gt;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&lt;td&gt;3&lt;/td&gt;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     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			</a:t>
            </a:r>
          </a:p>
          <a:p>
            <a:r>
              <a:rPr lang="en-US" b="1" dirty="0">
                <a:solidFill>
                  <a:srgbClr val="FF0000"/>
                </a:solidFill>
              </a:rPr>
              <a:t>		  &lt;/table&gt;</a:t>
            </a:r>
          </a:p>
          <a:p>
            <a:pPr lvl="2"/>
            <a:r>
              <a:rPr lang="en-US" dirty="0"/>
              <a:t>     </a:t>
            </a:r>
            <a:r>
              <a:rPr lang="en-US" b="1" dirty="0"/>
              <a:t>&lt;/td&gt;</a:t>
            </a:r>
          </a:p>
          <a:p>
            <a:r>
              <a:rPr lang="en-US" b="1" dirty="0"/>
              <a:t>	     &lt;td&gt;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&lt;table&gt;	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     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&lt;td&gt;1&lt;/td&gt;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&lt;td&gt;2&lt;/td&gt;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&lt;td&gt;3&lt;/td&gt;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     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			</a:t>
            </a:r>
          </a:p>
          <a:p>
            <a:r>
              <a:rPr lang="en-US" b="1" dirty="0">
                <a:solidFill>
                  <a:srgbClr val="FF0000"/>
                </a:solidFill>
              </a:rPr>
              <a:t>		  &lt;/table&gt;</a:t>
            </a:r>
          </a:p>
          <a:p>
            <a:r>
              <a:rPr lang="en-US" dirty="0"/>
              <a:t>	</a:t>
            </a:r>
            <a:r>
              <a:rPr lang="ru-RU" dirty="0">
                <a:solidFill>
                  <a:srgbClr val="00B0F0"/>
                </a:solidFill>
              </a:rPr>
              <a:t>    </a:t>
            </a:r>
            <a:r>
              <a:rPr lang="en-US" dirty="0"/>
              <a:t>&lt;/td&gt;</a:t>
            </a:r>
          </a:p>
          <a:p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b="1" dirty="0"/>
              <a:t>&lt;/table&gt;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1372094"/>
            <a:ext cx="3168352" cy="194421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51720" y="3861048"/>
            <a:ext cx="3168352" cy="194421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39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1476"/>
            <a:ext cx="129614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lab</a:t>
            </a:r>
            <a:r>
              <a:rPr lang="ru-RU" dirty="0"/>
              <a:t> </a:t>
            </a:r>
            <a:r>
              <a:rPr lang="en-US" dirty="0"/>
              <a:t>3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331640" y="5494340"/>
            <a:ext cx="0" cy="79490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812360" y="5476160"/>
            <a:ext cx="0" cy="79490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1331640" y="5805264"/>
            <a:ext cx="6408712" cy="345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1959" y="5873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700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926942-5CA9-20FD-0DB9-F5A67579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36022"/>
            <a:ext cx="6912768" cy="51594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84472" y="548680"/>
            <a:ext cx="13681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#e0e0e0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57420" y="4221088"/>
            <a:ext cx="115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#ffcc00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4052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74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43808" y="140995"/>
            <a:ext cx="266429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Lists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229799"/>
            <a:ext cx="871296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А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всередині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…&lt;/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бути будь-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посилання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зображення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параграфи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інші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списки 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Перед контентом,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знаходиться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…&lt;/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утворюються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маркери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591123"/>
            <a:ext cx="2664296" cy="369332"/>
          </a:xfrm>
          <a:prstGeom prst="rect">
            <a:avLst/>
          </a:prstGeom>
          <a:solidFill>
            <a:srgbClr val="00B050">
              <a:alpha val="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1.unordered list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3645024"/>
            <a:ext cx="8712968" cy="33855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–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блочн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які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мають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містити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тільки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08576-DD73-DB9C-D591-57F515241B2F}"/>
              </a:ext>
            </a:extLst>
          </p:cNvPr>
          <p:cNvSpPr txBox="1"/>
          <p:nvPr/>
        </p:nvSpPr>
        <p:spPr>
          <a:xfrm>
            <a:off x="4283968" y="591123"/>
            <a:ext cx="2664296" cy="369332"/>
          </a:xfrm>
          <a:prstGeom prst="rect">
            <a:avLst/>
          </a:prstGeom>
          <a:solidFill>
            <a:srgbClr val="00B050">
              <a:alpha val="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2. ordered list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CCE7B-4C29-2D58-6472-7AE483FE5AB1}"/>
              </a:ext>
            </a:extLst>
          </p:cNvPr>
          <p:cNvSpPr txBox="1"/>
          <p:nvPr/>
        </p:nvSpPr>
        <p:spPr>
          <a:xfrm>
            <a:off x="167507" y="1153740"/>
            <a:ext cx="253228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&lt;ul&gt;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First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Second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Third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Fourth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&lt;/ul&gt;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A608E-6AD8-22E1-F549-A686475D4090}"/>
              </a:ext>
            </a:extLst>
          </p:cNvPr>
          <p:cNvSpPr txBox="1"/>
          <p:nvPr/>
        </p:nvSpPr>
        <p:spPr>
          <a:xfrm>
            <a:off x="4343970" y="1139260"/>
            <a:ext cx="253228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&lt;ol&gt;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First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Second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Third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&lt;li&gt;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Fourth</a:t>
            </a:r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&lt;/li&gt;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it-IT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&lt;/ol&gt;</a:t>
            </a:r>
            <a:endParaRPr lang="it-IT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4113892" cy="5225226"/>
          </a:xfrm>
          <a:prstGeom prst="rect">
            <a:avLst/>
          </a:prstGeom>
        </p:spPr>
      </p:pic>
      <p:sp>
        <p:nvSpPr>
          <p:cNvPr id="6" name="Заголовок 2"/>
          <p:cNvSpPr txBox="1">
            <a:spLocks/>
          </p:cNvSpPr>
          <p:nvPr/>
        </p:nvSpPr>
        <p:spPr>
          <a:xfrm>
            <a:off x="2771800" y="83533"/>
            <a:ext cx="388843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en-US" dirty="0"/>
              <a:t>List’s markers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3645024"/>
            <a:ext cx="4464496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4624"/>
            <a:ext cx="3456384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Definition list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45404" y="476672"/>
            <a:ext cx="4094548" cy="233910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&lt;dl&gt;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&lt;dt&gt;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Web development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&lt;/dt&gt;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&lt;dd&gt;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Front-end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&lt;/dd&gt;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&lt;dd&gt;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Java Script Advanced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&lt;/dd&gt;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&lt;dt&gt;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Web design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&lt;/dt&gt;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&lt;dd&gt;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Adobe Photoshop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&lt;/dd&gt;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  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&lt;dd&gt;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 Medium" panose="020B0609050000020004" pitchFamily="49" charset="0"/>
              </a:rPr>
              <a:t>Figma</a:t>
            </a:r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&lt;/dd&gt;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  <a:p>
            <a:r>
              <a:rPr lang="en-US" sz="1600" b="0" dirty="0">
                <a:solidFill>
                  <a:srgbClr val="0000E6"/>
                </a:solidFill>
                <a:effectLst/>
                <a:latin typeface="Fira Code Medium" panose="020B0609050000020004" pitchFamily="49" charset="0"/>
              </a:rPr>
              <a:t>&lt;/dl&gt;</a:t>
            </a:r>
            <a:endParaRPr lang="en-US" sz="1600" b="0" dirty="0">
              <a:solidFill>
                <a:srgbClr val="000000"/>
              </a:solidFill>
              <a:effectLst/>
              <a:latin typeface="Fira Code Medium" panose="020B06090500000200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024" y="2951373"/>
            <a:ext cx="8903464" cy="400110"/>
          </a:xfrm>
          <a:prstGeom prst="rect">
            <a:avLst/>
          </a:prstGeom>
          <a:solidFill>
            <a:schemeClr val="bg2">
              <a:alpha val="11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Теги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&lt;dl&gt;,</a:t>
            </a:r>
            <a:r>
              <a:rPr 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&lt;dd&gt;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є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блоковими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елементами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94" y="5353191"/>
            <a:ext cx="8869594" cy="1077218"/>
          </a:xfrm>
          <a:prstGeom prst="rect">
            <a:avLst/>
          </a:prstGeom>
          <a:solidFill>
            <a:srgbClr val="7030A0">
              <a:alpha val="1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definition description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Может содержать любой контент.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Этот контент имеет отступ слева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94" y="4346541"/>
            <a:ext cx="8869594" cy="769441"/>
          </a:xfrm>
          <a:prstGeom prst="rect">
            <a:avLst/>
          </a:prstGeom>
          <a:solidFill>
            <a:srgbClr val="FFC000">
              <a:alpha val="1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definition term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містити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лише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малі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25" y="3636072"/>
            <a:ext cx="8903463" cy="400110"/>
          </a:xfrm>
          <a:prstGeom prst="rect">
            <a:avLst/>
          </a:prstGeom>
          <a:solidFill>
            <a:srgbClr val="00B0F0">
              <a:alpha val="1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Тег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  <a:r>
              <a:rPr 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містити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лише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824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55" y="50436"/>
            <a:ext cx="158417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  </a:t>
            </a:r>
            <a:r>
              <a:rPr lang="en-US" dirty="0"/>
              <a:t>lab 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2055" y="476379"/>
            <a:ext cx="7848872" cy="369332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Завдання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файлі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lab1/task.txt</a:t>
            </a: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E5CDDEF-CD5B-51F1-B25A-4A2B4823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2875259" cy="42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7153" y="1052736"/>
            <a:ext cx="3312368" cy="1080120"/>
          </a:xfrm>
          <a:prstGeom prst="rect">
            <a:avLst/>
          </a:prstGeom>
          <a:solidFill>
            <a:schemeClr val="accent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2204864"/>
            <a:ext cx="3312368" cy="1080120"/>
          </a:xfrm>
          <a:prstGeom prst="rect">
            <a:avLst/>
          </a:prstGeom>
          <a:solidFill>
            <a:schemeClr val="accent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635896" y="44624"/>
            <a:ext cx="194421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Tables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732760"/>
            <a:ext cx="331236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&lt;td&gt;Cell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 Cell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td&gt;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&lt;td&gt;Cell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3&lt;/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 Cell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4&lt;/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td&gt;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80591"/>
              </p:ext>
            </p:extLst>
          </p:nvPr>
        </p:nvGraphicFramePr>
        <p:xfrm>
          <a:off x="3563888" y="4221088"/>
          <a:ext cx="2903984" cy="731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5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Cell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Cell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en-US" dirty="0"/>
                        <a:t>Cell </a:t>
                      </a:r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</a:t>
                      </a:r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1920" y="732760"/>
            <a:ext cx="5184576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Тег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&lt;table&gt;…&lt;/ table &gt;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блоковий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але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займає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ширині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все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доступне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йому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місце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залежить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кількості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контенту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23528" y="4221088"/>
            <a:ext cx="3024336" cy="369332"/>
            <a:chOff x="827584" y="5013176"/>
            <a:chExt cx="302433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5013176"/>
              <a:ext cx="1656184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9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ru-RU" dirty="0"/>
                <a:t>трока</a:t>
              </a:r>
              <a:r>
                <a:rPr lang="en-US" dirty="0"/>
                <a:t>  </a:t>
              </a:r>
              <a:r>
                <a:rPr lang="ru-RU" dirty="0"/>
                <a:t> </a:t>
              </a:r>
              <a:r>
                <a:rPr lang="en-US" b="1" dirty="0" err="1">
                  <a:solidFill>
                    <a:schemeClr val="accent2"/>
                  </a:solidFill>
                </a:rPr>
                <a:t>tr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4" idx="3"/>
            </p:cNvCxnSpPr>
            <p:nvPr/>
          </p:nvCxnSpPr>
          <p:spPr>
            <a:xfrm>
              <a:off x="2483768" y="5197842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323528" y="4643844"/>
            <a:ext cx="3024336" cy="369332"/>
            <a:chOff x="827584" y="5013176"/>
            <a:chExt cx="3024336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827584" y="5013176"/>
              <a:ext cx="1656184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9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ru-RU" dirty="0"/>
                <a:t>трока</a:t>
              </a:r>
              <a:r>
                <a:rPr lang="en-US" dirty="0"/>
                <a:t>  </a:t>
              </a:r>
              <a:r>
                <a:rPr lang="ru-RU" dirty="0"/>
                <a:t> </a:t>
              </a:r>
              <a:r>
                <a:rPr lang="en-US" b="1" dirty="0" err="1">
                  <a:solidFill>
                    <a:schemeClr val="accent2"/>
                  </a:solidFill>
                </a:rPr>
                <a:t>tr</a:t>
              </a:r>
              <a:endParaRPr lang="ru-RU" dirty="0"/>
            </a:p>
          </p:txBody>
        </p:sp>
        <p:cxnSp>
          <p:nvCxnSpPr>
            <p:cNvPr id="16" name="Прямая со стрелкой 15"/>
            <p:cNvCxnSpPr>
              <a:stCxn id="15" idx="3"/>
            </p:cNvCxnSpPr>
            <p:nvPr/>
          </p:nvCxnSpPr>
          <p:spPr>
            <a:xfrm>
              <a:off x="2483768" y="5197842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3904569" y="4952608"/>
            <a:ext cx="720080" cy="785294"/>
            <a:chOff x="4067944" y="5749342"/>
            <a:chExt cx="720080" cy="785294"/>
          </a:xfrm>
        </p:grpSpPr>
        <p:sp>
          <p:nvSpPr>
            <p:cNvPr id="12" name="TextBox 11"/>
            <p:cNvSpPr txBox="1"/>
            <p:nvPr/>
          </p:nvSpPr>
          <p:spPr>
            <a:xfrm>
              <a:off x="4067944" y="6165304"/>
              <a:ext cx="72008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td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cxnSpLocks/>
              <a:stCxn id="12" idx="0"/>
            </p:cNvCxnSpPr>
            <p:nvPr/>
          </p:nvCxnSpPr>
          <p:spPr>
            <a:xfrm flipV="1">
              <a:off x="4427984" y="5749342"/>
              <a:ext cx="0" cy="4159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815872" y="2132856"/>
            <a:ext cx="5256671" cy="646331"/>
          </a:xfrm>
          <a:prstGeom prst="rect">
            <a:avLst/>
          </a:prstGeom>
          <a:solidFill>
            <a:srgbClr val="92D05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Кількість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…&lt;/td&gt;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 рядках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таблиці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має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бути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однаковим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3877E6-E68C-A7AD-0126-1BB7D588A0CE}"/>
              </a:ext>
            </a:extLst>
          </p:cNvPr>
          <p:cNvGrpSpPr/>
          <p:nvPr/>
        </p:nvGrpSpPr>
        <p:grpSpPr>
          <a:xfrm>
            <a:off x="5364088" y="4951328"/>
            <a:ext cx="720080" cy="785294"/>
            <a:chOff x="4067944" y="5749342"/>
            <a:chExt cx="720080" cy="7852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AC4CAF-F95C-A539-827D-F455502665D8}"/>
                </a:ext>
              </a:extLst>
            </p:cNvPr>
            <p:cNvSpPr txBox="1"/>
            <p:nvPr/>
          </p:nvSpPr>
          <p:spPr>
            <a:xfrm>
              <a:off x="4067944" y="6165304"/>
              <a:ext cx="72008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td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CFBDD5F-E962-5866-CEC0-E302318CE74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4427984" y="5749342"/>
              <a:ext cx="0" cy="4159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8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11368"/>
              </p:ext>
            </p:extLst>
          </p:nvPr>
        </p:nvGraphicFramePr>
        <p:xfrm>
          <a:off x="251520" y="601008"/>
          <a:ext cx="8712200" cy="4114800"/>
        </p:xfrm>
        <a:graphic>
          <a:graphicData uri="http://schemas.openxmlformats.org/drawingml/2006/table">
            <a:tbl>
              <a:tblPr/>
              <a:tblGrid>
                <a:gridCol w="375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Атр</a:t>
                      </a:r>
                      <a:r>
                        <a:rPr kumimoji="0" lang="uk-U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і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бут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</a:t>
                      </a:r>
                      <a:r>
                        <a:rPr kumimoji="0" lang="uk-U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ня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left, right,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uk-U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або відсоток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cellpadding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cellspacing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bgcolor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ф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айл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372200" y="44624"/>
            <a:ext cx="17011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9772" y="44624"/>
            <a:ext cx="334837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 err="1"/>
              <a:t>Атр</a:t>
            </a:r>
            <a:r>
              <a:rPr lang="uk-UA" dirty="0"/>
              <a:t>і</a:t>
            </a:r>
            <a:r>
              <a:rPr lang="ru-RU" dirty="0"/>
              <a:t>бути </a:t>
            </a:r>
            <a:r>
              <a:rPr lang="ru-RU" dirty="0" err="1"/>
              <a:t>елемента</a:t>
            </a:r>
            <a:r>
              <a:rPr lang="ru-RU" dirty="0"/>
              <a:t> TABLE </a:t>
            </a:r>
          </a:p>
        </p:txBody>
      </p:sp>
    </p:spTree>
    <p:extLst>
      <p:ext uri="{BB962C8B-B14F-4D97-AF65-F5344CB8AC3E}">
        <p14:creationId xmlns:p14="http://schemas.microsoft.com/office/powerpoint/2010/main" val="28825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448201" y="56858"/>
            <a:ext cx="1563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3130" y="75712"/>
            <a:ext cx="331236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Атр</a:t>
            </a:r>
            <a:r>
              <a:rPr lang="uk-UA" dirty="0"/>
              <a:t>і</a:t>
            </a:r>
            <a:r>
              <a:rPr lang="ru-RU" dirty="0"/>
              <a:t>бути </a:t>
            </a:r>
            <a:r>
              <a:rPr lang="ru-RU" dirty="0" err="1"/>
              <a:t>елемента</a:t>
            </a:r>
            <a:r>
              <a:rPr lang="ru-RU" dirty="0"/>
              <a:t> TR </a:t>
            </a:r>
          </a:p>
        </p:txBody>
      </p:sp>
      <p:graphicFrame>
        <p:nvGraphicFramePr>
          <p:cNvPr id="5" name="Group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03119"/>
              </p:ext>
            </p:extLst>
          </p:nvPr>
        </p:nvGraphicFramePr>
        <p:xfrm>
          <a:off x="179512" y="1844824"/>
          <a:ext cx="8702675" cy="2933700"/>
        </p:xfrm>
        <a:graphic>
          <a:graphicData uri="http://schemas.openxmlformats.org/drawingml/2006/table">
            <a:tbl>
              <a:tblPr/>
              <a:tblGrid>
                <a:gridCol w="3633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Атр</a:t>
                      </a:r>
                      <a:r>
                        <a:rPr kumimoji="0" lang="uk-U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і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бут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Значения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left, center,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valign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top, middle, bottom, baseline</a:t>
                      </a:r>
                      <a:r>
                        <a:rPr kumimoji="0" lang="ru-RU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вирівнює</a:t>
                      </a:r>
                      <a:r>
                        <a:rPr kumimoji="0" lang="ru-RU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перші</a:t>
                      </a:r>
                      <a:r>
                        <a:rPr kumimoji="0" lang="ru-RU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 рядки в </a:t>
                      </a:r>
                      <a:r>
                        <a:rPr kumimoji="0" lang="ru-RU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осередках</a:t>
                      </a:r>
                      <a:r>
                        <a:rPr kumimoji="0" lang="ru-RU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 по </a:t>
                      </a:r>
                      <a:r>
                        <a:rPr kumimoji="0" lang="ru-RU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базовій</a:t>
                      </a:r>
                      <a:r>
                        <a:rPr kumimoji="0" lang="ru-RU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лінії</a:t>
                      </a:r>
                      <a:r>
                        <a:rPr kumimoji="0" lang="ru-RU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bgcolor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500479"/>
            <a:ext cx="8883229" cy="923330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службовий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тобто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не видно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візуально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), і служить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як контейнер для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Тому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атрибути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впливають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розташовані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ньому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67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24162"/>
            <a:ext cx="3168352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</a:t>
            </a:r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буты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00192" y="37099"/>
            <a:ext cx="17011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4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11330"/>
              </p:ext>
            </p:extLst>
          </p:nvPr>
        </p:nvGraphicFramePr>
        <p:xfrm>
          <a:off x="222250" y="620688"/>
          <a:ext cx="8699500" cy="5364480"/>
        </p:xfrm>
        <a:graphic>
          <a:graphicData uri="http://schemas.openxmlformats.org/drawingml/2006/table">
            <a:tbl>
              <a:tblPr/>
              <a:tblGrid>
                <a:gridCol w="402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Атр</a:t>
                      </a:r>
                      <a:r>
                        <a:rPr kumimoji="0" lang="uk-U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і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бут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Значения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left, center,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top, middle, bottom, baseline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или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uk-U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відсоток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или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uk-U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відсоток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bgcolor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ф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айл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nowrap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не </a:t>
                      </a:r>
                      <a:r>
                        <a:rPr kumimoji="0" 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переносити</a:t>
                      </a: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контент на </a:t>
                      </a:r>
                      <a:r>
                        <a:rPr kumimoji="0" 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інший</a:t>
                      </a: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рядок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colspan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rowspan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47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2814</TotalTime>
  <Words>932</Words>
  <Application>Microsoft Office PowerPoint</Application>
  <PresentationFormat>Экран (4:3)</PresentationFormat>
  <Paragraphs>189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Calibri</vt:lpstr>
      <vt:lpstr>Courier New</vt:lpstr>
      <vt:lpstr>Fira Code Medium</vt:lpstr>
      <vt:lpstr>Lucida Sans Unicode</vt:lpstr>
      <vt:lpstr>Times New Roman</vt:lpstr>
      <vt:lpstr>Verdana</vt:lpstr>
      <vt:lpstr>Wingdings 2</vt:lpstr>
      <vt:lpstr>Wingdings 3</vt:lpstr>
      <vt:lpstr>Тема1</vt:lpstr>
      <vt:lpstr>Lists and Tables</vt:lpstr>
      <vt:lpstr>Lists</vt:lpstr>
      <vt:lpstr>Презентация PowerPoint</vt:lpstr>
      <vt:lpstr>Definition list</vt:lpstr>
      <vt:lpstr>Презентация PowerPoint</vt:lpstr>
      <vt:lpstr>Tables</vt:lpstr>
      <vt:lpstr>Презентация PowerPoint</vt:lpstr>
      <vt:lpstr>Презентация PowerPoint</vt:lpstr>
      <vt:lpstr>Атрібуты елемента  TD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532</cp:revision>
  <dcterms:modified xsi:type="dcterms:W3CDTF">2022-10-03T11:38:37Z</dcterms:modified>
</cp:coreProperties>
</file>