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39" r:id="rId2"/>
    <p:sldId id="340" r:id="rId3"/>
    <p:sldId id="434" r:id="rId4"/>
    <p:sldId id="433" r:id="rId5"/>
    <p:sldId id="436" r:id="rId6"/>
    <p:sldId id="438" r:id="rId7"/>
    <p:sldId id="432" r:id="rId8"/>
    <p:sldId id="435" r:id="rId9"/>
    <p:sldId id="440" r:id="rId10"/>
    <p:sldId id="442" r:id="rId11"/>
    <p:sldId id="448" r:id="rId12"/>
    <p:sldId id="447" r:id="rId13"/>
    <p:sldId id="449" r:id="rId14"/>
    <p:sldId id="437" r:id="rId15"/>
    <p:sldId id="34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4" autoAdjust="0"/>
  </p:normalViewPr>
  <p:slideViewPr>
    <p:cSldViewPr showGuides="1">
      <p:cViewPr varScale="1">
        <p:scale>
          <a:sx n="94" d="100"/>
          <a:sy n="94" d="100"/>
        </p:scale>
        <p:origin x="1138" y="106"/>
      </p:cViewPr>
      <p:guideLst>
        <p:guide orient="horz" pos="2160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55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354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6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533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35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87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7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5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17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1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39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3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348880"/>
            <a:ext cx="8872942" cy="156966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00B0F0"/>
                </a:solidFill>
              </a:rPr>
              <a:t> 4</a:t>
            </a:r>
            <a:r>
              <a:rPr lang="en-US" sz="7200" b="1" dirty="0">
                <a:solidFill>
                  <a:srgbClr val="00B0F0"/>
                </a:solidFill>
              </a:rPr>
              <a:t> column grid </a:t>
            </a:r>
            <a:endParaRPr lang="ru-RU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4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63" y="4437112"/>
            <a:ext cx="4522337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</a:t>
            </a:r>
            <a:r>
              <a:rPr lang="en-US"/>
              <a:t>="col-2"&gt;</a:t>
            </a:r>
            <a:r>
              <a:rPr lang="en-US" dirty="0"/>
              <a:t>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9511" y="1124744"/>
            <a:ext cx="4026027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59420" y="1883967"/>
            <a:ext cx="4046118" cy="369332"/>
            <a:chOff x="179512" y="1933099"/>
            <a:chExt cx="4046118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179512" y="2132856"/>
              <a:ext cx="4046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88580" y="1933099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49%</a:t>
              </a:r>
              <a:endParaRPr lang="ru-RU" b="1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4448811" y="1124744"/>
            <a:ext cx="4587685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4139952" y="278092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4448811" y="1939707"/>
            <a:ext cx="4587685" cy="369332"/>
            <a:chOff x="-1173635" y="1971761"/>
            <a:chExt cx="4341490" cy="34951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-1173635" y="2132856"/>
              <a:ext cx="43414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67196" y="1971761"/>
              <a:ext cx="648072" cy="3495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49%</a:t>
              </a:r>
              <a:endParaRPr lang="ru-RU" b="1" dirty="0"/>
            </a:p>
          </p:txBody>
        </p:sp>
      </p:grpSp>
      <p:cxnSp>
        <p:nvCxnSpPr>
          <p:cNvPr id="43" name="Прямая соединительная линия 42"/>
          <p:cNvCxnSpPr/>
          <p:nvPr/>
        </p:nvCxnSpPr>
        <p:spPr>
          <a:xfrm>
            <a:off x="9040455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4460780"/>
            <a:ext cx="41764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C00000"/>
                </a:solidFill>
              </a:rPr>
              <a:t>с</a:t>
            </a:r>
            <a:r>
              <a:rPr lang="en-US" sz="2400" b="1" dirty="0">
                <a:solidFill>
                  <a:srgbClr val="C00000"/>
                </a:solidFill>
              </a:rPr>
              <a:t>ol-1 </a:t>
            </a:r>
            <a:r>
              <a:rPr lang="en-US" b="1" dirty="0"/>
              <a:t>= (100 - 2) / 2</a:t>
            </a:r>
            <a:r>
              <a:rPr lang="uk-UA" b="1" dirty="0"/>
              <a:t> </a:t>
            </a:r>
            <a:r>
              <a:rPr lang="en-US" b="1" dirty="0"/>
              <a:t>= 49</a:t>
            </a:r>
            <a:r>
              <a:rPr lang="uk-UA" b="1" dirty="0"/>
              <a:t>%</a:t>
            </a:r>
            <a:endParaRPr lang="ru-RU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70EBE-91E5-6163-59AD-9E299F5992B2}"/>
              </a:ext>
            </a:extLst>
          </p:cNvPr>
          <p:cNvSpPr txBox="1">
            <a:spLocks/>
          </p:cNvSpPr>
          <p:nvPr/>
        </p:nvSpPr>
        <p:spPr>
          <a:xfrm>
            <a:off x="2908660" y="224645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2 колонки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60232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348880"/>
            <a:ext cx="8712968" cy="120032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B0F0"/>
                </a:solidFill>
              </a:rPr>
              <a:t> grid with </a:t>
            </a:r>
            <a:r>
              <a:rPr lang="en-US" sz="7200" b="1" dirty="0" err="1">
                <a:solidFill>
                  <a:srgbClr val="00B0F0"/>
                </a:solidFill>
              </a:rPr>
              <a:t>calc</a:t>
            </a:r>
            <a:endParaRPr lang="ru-RU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5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8856984" cy="98488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На </a:t>
            </a:r>
            <a:r>
              <a:rPr lang="ru-RU" dirty="0" err="1"/>
              <a:t>прикладі</a:t>
            </a:r>
            <a:r>
              <a:rPr lang="ru-RU" dirty="0"/>
              <a:t> 4-колонної </a:t>
            </a:r>
            <a:r>
              <a:rPr lang="ru-RU" dirty="0" err="1"/>
              <a:t>сітки</a:t>
            </a:r>
            <a:r>
              <a:rPr lang="ru-RU" dirty="0"/>
              <a:t> </a:t>
            </a:r>
          </a:p>
          <a:p>
            <a:pPr algn="ctr"/>
            <a:r>
              <a:rPr lang="ru-RU" sz="4000" dirty="0"/>
              <a:t>1</a:t>
            </a:r>
            <a:r>
              <a:rPr lang="en-US" sz="4000" dirty="0"/>
              <a:t>/4 = 25%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417" y="2348880"/>
            <a:ext cx="8880071" cy="341632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.row {</a:t>
            </a:r>
          </a:p>
          <a:p>
            <a:r>
              <a:rPr lang="en-US" dirty="0"/>
              <a:t>    --column: 4;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.col {</a:t>
            </a:r>
          </a:p>
          <a:p>
            <a:r>
              <a:rPr lang="en-US" dirty="0"/>
              <a:t> --width: 4;</a:t>
            </a:r>
          </a:p>
          <a:p>
            <a:r>
              <a:rPr lang="en-US" dirty="0"/>
              <a:t> --</a:t>
            </a:r>
            <a:r>
              <a:rPr lang="en-US" dirty="0" err="1"/>
              <a:t>initialbasis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ru-RU" dirty="0">
                <a:solidFill>
                  <a:srgbClr val="7030A0"/>
                </a:solidFill>
              </a:rPr>
              <a:t>( </a:t>
            </a:r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(--width) / </a:t>
            </a:r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(--column)</a:t>
            </a:r>
            <a:r>
              <a:rPr lang="ru-RU" dirty="0"/>
              <a:t> )</a:t>
            </a:r>
            <a:r>
              <a:rPr lang="en-US" dirty="0"/>
              <a:t>* 100% );</a:t>
            </a:r>
          </a:p>
          <a:p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flex-basis: </a:t>
            </a:r>
            <a:r>
              <a:rPr lang="en-US" dirty="0" err="1"/>
              <a:t>var</a:t>
            </a:r>
            <a:r>
              <a:rPr lang="en-US" dirty="0"/>
              <a:t>(--</a:t>
            </a:r>
            <a:r>
              <a:rPr lang="en-US" dirty="0" err="1"/>
              <a:t>initialbasis</a:t>
            </a:r>
            <a:r>
              <a:rPr lang="en-US" dirty="0"/>
              <a:t>);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.col-1 {</a:t>
            </a:r>
            <a:r>
              <a:rPr lang="ru-RU" dirty="0"/>
              <a:t> </a:t>
            </a:r>
            <a:r>
              <a:rPr lang="en-US" dirty="0"/>
              <a:t> --width: 1;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.col-2 {  --width: 2;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.col-3 {  --width: 3;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.col-4 {  --width: 4;</a:t>
            </a:r>
            <a:r>
              <a:rPr lang="ru-RU" dirty="0"/>
              <a:t> </a:t>
            </a:r>
            <a:r>
              <a:rPr lang="en-US" dirty="0"/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6787" y="1556792"/>
            <a:ext cx="41825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Ширина блоку</a:t>
            </a:r>
          </a:p>
          <a:p>
            <a:pPr algn="ctr"/>
            <a:r>
              <a:rPr lang="ru-RU" b="1" dirty="0"/>
              <a:t>(</a:t>
            </a:r>
            <a:r>
              <a:rPr lang="ru-RU" b="1" dirty="0" err="1"/>
              <a:t>скільки</a:t>
            </a:r>
            <a:r>
              <a:rPr lang="ru-RU" b="1" dirty="0"/>
              <a:t> колонок </a:t>
            </a:r>
            <a:r>
              <a:rPr lang="ru-RU" b="1" dirty="0" err="1"/>
              <a:t>займає</a:t>
            </a:r>
            <a:r>
              <a:rPr lang="ru-RU" b="1" dirty="0"/>
              <a:t> блок)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1543716"/>
            <a:ext cx="3816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кількість</a:t>
            </a:r>
            <a:r>
              <a:rPr lang="ru-RU" b="1" dirty="0"/>
              <a:t> колонок у </a:t>
            </a:r>
            <a:r>
              <a:rPr lang="ru-RU" b="1" dirty="0" err="1"/>
              <a:t>сітці</a:t>
            </a:r>
            <a:endParaRPr lang="en-US" b="1" dirty="0"/>
          </a:p>
        </p:txBody>
      </p:sp>
      <p:cxnSp>
        <p:nvCxnSpPr>
          <p:cNvPr id="11" name="Прямая со стрелкой 10"/>
          <p:cNvCxnSpPr>
            <a:endCxn id="6" idx="0"/>
          </p:cNvCxnSpPr>
          <p:nvPr/>
        </p:nvCxnSpPr>
        <p:spPr>
          <a:xfrm flipH="1">
            <a:off x="2298065" y="908720"/>
            <a:ext cx="833775" cy="6480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  <a:endCxn id="9" idx="0"/>
          </p:cNvCxnSpPr>
          <p:nvPr/>
        </p:nvCxnSpPr>
        <p:spPr>
          <a:xfrm>
            <a:off x="4067944" y="908720"/>
            <a:ext cx="2628292" cy="6349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5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88640"/>
            <a:ext cx="8856984" cy="286232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Розрахунок</a:t>
            </a:r>
            <a:r>
              <a:rPr lang="ru-RU" dirty="0"/>
              <a:t> </a:t>
            </a:r>
            <a:r>
              <a:rPr lang="ru-RU" dirty="0" err="1"/>
              <a:t>ширини</a:t>
            </a:r>
            <a:r>
              <a:rPr lang="ru-RU" dirty="0"/>
              <a:t> колонок з </a:t>
            </a:r>
            <a:r>
              <a:rPr lang="ru-RU" dirty="0" err="1"/>
              <a:t>урахуванням</a:t>
            </a:r>
            <a:r>
              <a:rPr lang="ru-RU" dirty="0"/>
              <a:t> </a:t>
            </a:r>
            <a:r>
              <a:rPr lang="ru-RU" dirty="0" err="1"/>
              <a:t>gap</a:t>
            </a:r>
            <a:endParaRPr lang="ru-RU" dirty="0"/>
          </a:p>
          <a:p>
            <a:r>
              <a:rPr lang="ru-RU" dirty="0" err="1"/>
              <a:t>Загальна</a:t>
            </a:r>
            <a:r>
              <a:rPr lang="ru-RU" dirty="0"/>
              <a:t> формула </a:t>
            </a:r>
            <a:r>
              <a:rPr lang="ru-RU" dirty="0" err="1"/>
              <a:t>gap</a:t>
            </a:r>
            <a:r>
              <a:rPr lang="ru-RU" dirty="0"/>
              <a:t> - </a:t>
            </a:r>
            <a:r>
              <a:rPr lang="ru-RU" dirty="0" err="1"/>
              <a:t>кількість</a:t>
            </a:r>
            <a:r>
              <a:rPr lang="ru-RU"/>
              <a:t> колонок - </a:t>
            </a:r>
            <a:r>
              <a:rPr lang="en-US" dirty="0"/>
              <a:t>width</a:t>
            </a:r>
          </a:p>
          <a:p>
            <a:endParaRPr lang="ru-RU" dirty="0"/>
          </a:p>
          <a:p>
            <a:endParaRPr lang="en-US" dirty="0"/>
          </a:p>
          <a:p>
            <a:r>
              <a:rPr lang="en-US" dirty="0"/>
              <a:t>.col {</a:t>
            </a:r>
          </a:p>
          <a:p>
            <a:r>
              <a:rPr lang="en-US" dirty="0"/>
              <a:t> --width: 4;</a:t>
            </a:r>
          </a:p>
          <a:p>
            <a:r>
              <a:rPr lang="ru-RU" dirty="0"/>
              <a:t> </a:t>
            </a:r>
            <a:r>
              <a:rPr lang="en-US" dirty="0"/>
              <a:t>--</a:t>
            </a:r>
            <a:r>
              <a:rPr lang="en-US" dirty="0" err="1"/>
              <a:t>initialbasis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ru-RU" dirty="0">
                <a:solidFill>
                  <a:srgbClr val="7030A0"/>
                </a:solidFill>
              </a:rPr>
              <a:t>( </a:t>
            </a:r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(--width) / </a:t>
            </a:r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(--column)</a:t>
            </a:r>
            <a:r>
              <a:rPr lang="ru-RU" dirty="0"/>
              <a:t> )</a:t>
            </a:r>
            <a:r>
              <a:rPr lang="en-US" dirty="0"/>
              <a:t>* 100% );</a:t>
            </a:r>
          </a:p>
          <a:p>
            <a:r>
              <a:rPr lang="ru-RU" dirty="0"/>
              <a:t> </a:t>
            </a:r>
            <a:r>
              <a:rPr lang="en-US" dirty="0"/>
              <a:t>--gap: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ru-RU" dirty="0"/>
              <a:t> 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</a:t>
            </a:r>
            <a:r>
              <a:rPr lang="en-US" dirty="0">
                <a:solidFill>
                  <a:srgbClr val="00B050"/>
                </a:solidFill>
              </a:rPr>
              <a:t>(--column)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- </a:t>
            </a:r>
            <a:r>
              <a:rPr lang="en-US" dirty="0" err="1">
                <a:solidFill>
                  <a:srgbClr val="00B050"/>
                </a:solidFill>
              </a:rPr>
              <a:t>var</a:t>
            </a:r>
            <a:r>
              <a:rPr lang="en-US" dirty="0">
                <a:solidFill>
                  <a:srgbClr val="00B050"/>
                </a:solidFill>
              </a:rPr>
              <a:t>(--width)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* 1%</a:t>
            </a:r>
            <a:r>
              <a:rPr lang="ru-RU" dirty="0"/>
              <a:t> </a:t>
            </a:r>
            <a:r>
              <a:rPr lang="en-US" dirty="0"/>
              <a:t>);</a:t>
            </a:r>
          </a:p>
          <a:p>
            <a:r>
              <a:rPr lang="en-US" dirty="0"/>
              <a:t>  flex-basis: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ru-RU" dirty="0"/>
              <a:t>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(--</a:t>
            </a:r>
            <a:r>
              <a:rPr lang="en-US" dirty="0" err="1">
                <a:solidFill>
                  <a:srgbClr val="0070C0"/>
                </a:solidFill>
              </a:rPr>
              <a:t>initialbasis</a:t>
            </a:r>
            <a:r>
              <a:rPr lang="en-US" dirty="0">
                <a:solidFill>
                  <a:srgbClr val="0070C0"/>
                </a:solidFill>
              </a:rPr>
              <a:t>) -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(--gap)</a:t>
            </a:r>
            <a:r>
              <a:rPr lang="ru-RU" dirty="0"/>
              <a:t> </a:t>
            </a:r>
            <a:r>
              <a:rPr lang="en-US" dirty="0"/>
              <a:t>); 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26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6264696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805264"/>
            <a:ext cx="8928992" cy="369332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6381328"/>
            <a:ext cx="8928992" cy="369332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1496"/>
            <a:ext cx="22322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files/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238997"/>
            <a:ext cx="4608512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31496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LAB_Grid_Flexbox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074524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484752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795918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164013" y="1939708"/>
            <a:ext cx="1944216" cy="369332"/>
            <a:chOff x="395536" y="1944745"/>
            <a:chExt cx="1944216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95536" y="2132856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31115" y="1944745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22%</a:t>
              </a:r>
              <a:endParaRPr lang="ru-RU" b="1" dirty="0"/>
            </a:p>
          </p:txBody>
        </p:sp>
      </p:grpSp>
      <p:cxnSp>
        <p:nvCxnSpPr>
          <p:cNvPr id="26" name="Прямая со стрелкой 25"/>
          <p:cNvCxnSpPr/>
          <p:nvPr/>
        </p:nvCxnSpPr>
        <p:spPr>
          <a:xfrm>
            <a:off x="2446060" y="2127819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765050" y="2120352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074524" y="2092420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2134863" y="2780928"/>
            <a:ext cx="476751" cy="1162044"/>
            <a:chOff x="91135" y="2776146"/>
            <a:chExt cx="476751" cy="1162044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9113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4390276" y="2785710"/>
            <a:ext cx="460382" cy="1162044"/>
            <a:chOff x="107504" y="2776146"/>
            <a:chExt cx="460382" cy="1162044"/>
          </a:xfrm>
        </p:grpSpPr>
        <p:cxnSp>
          <p:nvCxnSpPr>
            <p:cNvPr id="44" name="Прямая соединительная линия 43"/>
            <p:cNvCxnSpPr/>
            <p:nvPr/>
          </p:nvCxnSpPr>
          <p:spPr>
            <a:xfrm>
              <a:off x="153281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05252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6660232" y="2790492"/>
            <a:ext cx="460382" cy="1162044"/>
            <a:chOff x="107504" y="2776146"/>
            <a:chExt cx="460382" cy="1162044"/>
          </a:xfrm>
        </p:grpSpPr>
        <p:cxnSp>
          <p:nvCxnSpPr>
            <p:cNvPr id="48" name="Прямая соединительная линия 47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487387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sp>
        <p:nvSpPr>
          <p:cNvPr id="55" name="Заголовок 1"/>
          <p:cNvSpPr txBox="1">
            <a:spLocks/>
          </p:cNvSpPr>
          <p:nvPr/>
        </p:nvSpPr>
        <p:spPr>
          <a:xfrm>
            <a:off x="164506" y="115245"/>
            <a:ext cx="4686152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err="1"/>
              <a:t>Сітка</a:t>
            </a:r>
            <a:r>
              <a:rPr lang="ru-RU" sz="2000" b="1" dirty="0"/>
              <a:t> на 4 колонки на </a:t>
            </a:r>
            <a:r>
              <a:rPr lang="ru-RU" sz="2000" b="1" dirty="0" err="1"/>
              <a:t>flex-box</a:t>
            </a:r>
            <a:endParaRPr lang="ru-RU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085436" y="4340096"/>
            <a:ext cx="39333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100 – 12 = 88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col-1</a:t>
            </a:r>
            <a:r>
              <a:rPr lang="en-US" b="1" dirty="0"/>
              <a:t> = 88 / 4 = 22</a:t>
            </a:r>
            <a:endParaRPr lang="ru-RU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59832" y="1979548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22%</a:t>
            </a:r>
            <a:endParaRPr lang="ru-RU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413122" y="194864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22%</a:t>
            </a:r>
            <a:endParaRPr lang="ru-RU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740352" y="1916832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22%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49" y="4408229"/>
            <a:ext cx="4504504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class="col-2"&gt;Col&lt;/div&gt;</a:t>
            </a:r>
          </a:p>
          <a:p>
            <a:r>
              <a:rPr lang="en-US" dirty="0"/>
              <a:t>   &lt;div class="col-2"&gt;Col&lt;/div&gt;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08350" y="1124744"/>
            <a:ext cx="438250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79512" y="1934588"/>
            <a:ext cx="4411342" cy="369332"/>
            <a:chOff x="179512" y="1934588"/>
            <a:chExt cx="4411342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179512" y="2132856"/>
              <a:ext cx="44113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1560" y="1934588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48%</a:t>
              </a:r>
              <a:endParaRPr lang="ru-RU" b="1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4788024" y="1124744"/>
            <a:ext cx="4248472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4499992" y="278092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4788024" y="1907540"/>
            <a:ext cx="4248472" cy="369332"/>
            <a:chOff x="-763748" y="1951402"/>
            <a:chExt cx="4248472" cy="36933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-763748" y="2132856"/>
              <a:ext cx="42484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-403708" y="1951402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48%</a:t>
              </a:r>
              <a:endParaRPr lang="ru-RU" b="1" dirty="0"/>
            </a:p>
          </p:txBody>
        </p:sp>
      </p:grpSp>
      <p:cxnSp>
        <p:nvCxnSpPr>
          <p:cNvPr id="4" name="Прямая соединительная линия 3"/>
          <p:cNvCxnSpPr/>
          <p:nvPr/>
        </p:nvCxnSpPr>
        <p:spPr>
          <a:xfrm>
            <a:off x="179512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411760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627784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590853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788024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660232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036496" y="1124744"/>
            <a:ext cx="0" cy="3024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876256" y="908720"/>
            <a:ext cx="0" cy="32403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920008" y="325268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4 колонки</a:t>
            </a:r>
            <a:endParaRPr lang="ru-RU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88024" y="4340096"/>
            <a:ext cx="4032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col-2</a:t>
            </a:r>
            <a:r>
              <a:rPr lang="en-US" b="1" dirty="0"/>
              <a:t> = </a:t>
            </a:r>
            <a:r>
              <a:rPr lang="uk-UA" b="1" dirty="0"/>
              <a:t>2</a:t>
            </a:r>
            <a:r>
              <a:rPr lang="en-US" b="1" dirty="0"/>
              <a:t>2</a:t>
            </a:r>
            <a:r>
              <a:rPr lang="uk-UA" b="1" dirty="0"/>
              <a:t>% * 2</a:t>
            </a:r>
            <a:r>
              <a:rPr lang="en-US" b="1" dirty="0"/>
              <a:t> </a:t>
            </a:r>
            <a:r>
              <a:rPr lang="uk-UA" b="1" dirty="0"/>
              <a:t>+ 4% </a:t>
            </a:r>
            <a:r>
              <a:rPr lang="en-US" b="1" dirty="0"/>
              <a:t>= 48</a:t>
            </a:r>
            <a:r>
              <a:rPr lang="uk-UA" b="1" dirty="0"/>
              <a:t>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763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402" y="521555"/>
            <a:ext cx="4536504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</a:t>
            </a:r>
            <a:r>
              <a:rPr lang="en-US" dirty="0">
                <a:solidFill>
                  <a:srgbClr val="C00000"/>
                </a:solidFill>
              </a:rPr>
              <a:t>col-3</a:t>
            </a:r>
            <a:r>
              <a:rPr lang="en-US" dirty="0"/>
              <a:t>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220486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06146" y="2506024"/>
            <a:ext cx="2709670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96694" y="3320496"/>
            <a:ext cx="2647114" cy="369332"/>
            <a:chOff x="395536" y="1939216"/>
            <a:chExt cx="2647114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95536" y="2132856"/>
              <a:ext cx="26471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58474" y="1939216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22%</a:t>
              </a:r>
              <a:endParaRPr lang="ru-RU" b="1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3143134" y="2506024"/>
            <a:ext cx="5893362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2843808" y="416220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3152667" y="3277974"/>
            <a:ext cx="5838667" cy="369332"/>
            <a:chOff x="-2399105" y="1940556"/>
            <a:chExt cx="5838667" cy="36933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-2399105" y="2132856"/>
              <a:ext cx="58386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57426" y="1940556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74%</a:t>
              </a:r>
              <a:endParaRPr lang="ru-RU" b="1" dirty="0"/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2915816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131840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73227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876256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8991334" y="2492896"/>
            <a:ext cx="0" cy="3024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7092280" y="2290000"/>
            <a:ext cx="0" cy="32403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179512" y="44624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4 колонки</a:t>
            </a:r>
            <a:endParaRPr lang="ru-RU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58886" y="135184"/>
            <a:ext cx="40324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col-3</a:t>
            </a:r>
            <a:r>
              <a:rPr lang="en-US" b="1" dirty="0"/>
              <a:t> = 22</a:t>
            </a:r>
            <a:r>
              <a:rPr lang="uk-UA" b="1" dirty="0"/>
              <a:t>%</a:t>
            </a:r>
            <a:r>
              <a:rPr lang="en-US" b="1" dirty="0"/>
              <a:t> </a:t>
            </a:r>
            <a:r>
              <a:rPr lang="uk-UA" b="1" dirty="0"/>
              <a:t> * 3 + 8% = </a:t>
            </a:r>
            <a:r>
              <a:rPr lang="en-US" b="1" dirty="0"/>
              <a:t>74</a:t>
            </a:r>
            <a:r>
              <a:rPr lang="uk-UA" b="1" dirty="0"/>
              <a:t>%</a:t>
            </a:r>
            <a:endParaRPr lang="en-US" b="1" dirty="0"/>
          </a:p>
          <a:p>
            <a:endParaRPr lang="en-US" b="1" dirty="0"/>
          </a:p>
          <a:p>
            <a:endParaRPr lang="ru-RU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4283968" y="764704"/>
            <a:ext cx="2245673" cy="1941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Правая фигурная скобка 6"/>
          <p:cNvSpPr/>
          <p:nvPr/>
        </p:nvSpPr>
        <p:spPr>
          <a:xfrm rot="5400000">
            <a:off x="6606135" y="-10182"/>
            <a:ext cx="228049" cy="117628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6132016" y="764704"/>
            <a:ext cx="528216" cy="1941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6876256" y="908010"/>
            <a:ext cx="1224136" cy="1798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5184994" y="477694"/>
            <a:ext cx="2557876" cy="1930683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7008979" y="519126"/>
            <a:ext cx="812416" cy="1933745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337695" y="1196752"/>
            <a:ext cx="5618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3143134" y="2706333"/>
            <a:ext cx="194421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5292080" y="2708920"/>
            <a:ext cx="15841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>
            <a:off x="7092280" y="2711507"/>
            <a:ext cx="189905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5076056" y="2191736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087350" y="2452871"/>
            <a:ext cx="204730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6887550" y="2444703"/>
            <a:ext cx="204730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49" y="4408229"/>
            <a:ext cx="4504504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class="col-4"&gt;Col&lt;/div&gt;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9511" y="1124744"/>
            <a:ext cx="884318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79511" y="1979548"/>
            <a:ext cx="8829393" cy="369332"/>
            <a:chOff x="186044" y="1971961"/>
            <a:chExt cx="8562420" cy="358165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186044" y="2132856"/>
              <a:ext cx="85624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131003" y="1971961"/>
              <a:ext cx="768138" cy="358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100%</a:t>
              </a:r>
              <a:endParaRPr lang="ru-RU" b="1" dirty="0"/>
            </a:p>
          </p:txBody>
        </p:sp>
      </p:grpSp>
      <p:cxnSp>
        <p:nvCxnSpPr>
          <p:cNvPr id="4" name="Прямая соединительная линия 3"/>
          <p:cNvCxnSpPr/>
          <p:nvPr/>
        </p:nvCxnSpPr>
        <p:spPr>
          <a:xfrm>
            <a:off x="179512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022700" y="1124744"/>
            <a:ext cx="0" cy="3024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920008" y="325268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4 колонки</a:t>
            </a:r>
            <a:endParaRPr lang="ru-RU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85436" y="4340096"/>
            <a:ext cx="37350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col-4</a:t>
            </a:r>
            <a:r>
              <a:rPr lang="en-US" b="1" dirty="0"/>
              <a:t> = 100%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0217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348880"/>
            <a:ext cx="8688597" cy="156966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00B0F0"/>
                </a:solidFill>
              </a:rPr>
              <a:t> </a:t>
            </a:r>
            <a:r>
              <a:rPr lang="en-US" sz="7200" b="1" dirty="0">
                <a:solidFill>
                  <a:srgbClr val="00B0F0"/>
                </a:solidFill>
              </a:rPr>
              <a:t>3 column grid </a:t>
            </a:r>
            <a:endParaRPr lang="ru-RU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8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29" y="4871479"/>
            <a:ext cx="4570157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85934" y="1124744"/>
            <a:ext cx="272272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85934" y="1943466"/>
            <a:ext cx="2722726" cy="369332"/>
            <a:chOff x="185934" y="1943466"/>
            <a:chExt cx="2722726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185934" y="2132856"/>
              <a:ext cx="27227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27077" y="1943466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32%</a:t>
              </a:r>
              <a:endParaRPr lang="ru-RU" b="1" dirty="0"/>
            </a:p>
          </p:txBody>
        </p:sp>
      </p:grpSp>
      <p:sp>
        <p:nvSpPr>
          <p:cNvPr id="57" name="Прямоугольник 56"/>
          <p:cNvSpPr/>
          <p:nvPr/>
        </p:nvSpPr>
        <p:spPr>
          <a:xfrm>
            <a:off x="3131840" y="1124744"/>
            <a:ext cx="251312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895393" y="1124744"/>
            <a:ext cx="31202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2843808" y="278092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2%</a:t>
              </a:r>
              <a:endParaRPr lang="ru-RU" b="1" dirty="0"/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5580112" y="2780928"/>
            <a:ext cx="460382" cy="1162044"/>
            <a:chOff x="107504" y="2776146"/>
            <a:chExt cx="460382" cy="1162044"/>
          </a:xfrm>
        </p:grpSpPr>
        <p:cxnSp>
          <p:nvCxnSpPr>
            <p:cNvPr id="64" name="Прямая соединительная линия 63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2%</a:t>
              </a:r>
              <a:endParaRPr lang="ru-RU" b="1" dirty="0"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3138996" y="1915413"/>
            <a:ext cx="2513124" cy="369332"/>
            <a:chOff x="395536" y="1937344"/>
            <a:chExt cx="2513124" cy="369332"/>
          </a:xfrm>
        </p:grpSpPr>
        <p:cxnSp>
          <p:nvCxnSpPr>
            <p:cNvPr id="68" name="Прямая со стрелкой 67"/>
            <p:cNvCxnSpPr/>
            <p:nvPr/>
          </p:nvCxnSpPr>
          <p:spPr>
            <a:xfrm>
              <a:off x="395536" y="2132856"/>
              <a:ext cx="251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351367" y="1937344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32%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5895393" y="1893482"/>
            <a:ext cx="3141103" cy="369332"/>
            <a:chOff x="343621" y="1937344"/>
            <a:chExt cx="3141103" cy="36933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343621" y="2132856"/>
              <a:ext cx="31411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599947" y="1937344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32%</a:t>
              </a:r>
              <a:endParaRPr lang="ru-RU" b="1" dirty="0"/>
            </a:p>
          </p:txBody>
        </p:sp>
      </p:grpSp>
      <p:sp>
        <p:nvSpPr>
          <p:cNvPr id="73" name="Заголовок 1"/>
          <p:cNvSpPr txBox="1">
            <a:spLocks/>
          </p:cNvSpPr>
          <p:nvPr/>
        </p:nvSpPr>
        <p:spPr>
          <a:xfrm>
            <a:off x="2908660" y="224645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3 колонки</a:t>
            </a:r>
            <a:endParaRPr lang="ru-RU" sz="2000" b="1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179512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915816" y="83671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131840" y="83671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5652120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868144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9036496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88024" y="4816420"/>
            <a:ext cx="401857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100 – 4 = 96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col-1</a:t>
            </a:r>
            <a:r>
              <a:rPr lang="en-US" b="1" dirty="0"/>
              <a:t> = 96 / 3 = 32%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8388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63" y="4437112"/>
            <a:ext cx="4522337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</a:t>
            </a:r>
            <a:r>
              <a:rPr lang="en-US"/>
              <a:t>="col-2"&gt;</a:t>
            </a:r>
            <a:r>
              <a:rPr lang="en-US" dirty="0"/>
              <a:t>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124744"/>
            <a:ext cx="272914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59420" y="1898662"/>
            <a:ext cx="2729148" cy="369332"/>
            <a:chOff x="179512" y="1947794"/>
            <a:chExt cx="2729148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179512" y="2132856"/>
              <a:ext cx="27291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27069" y="1947794"/>
              <a:ext cx="648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32%</a:t>
              </a:r>
              <a:endParaRPr lang="ru-RU" b="1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3152667" y="1124744"/>
            <a:ext cx="5883829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2843808" y="278092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3131840" y="1916832"/>
            <a:ext cx="5904656" cy="369332"/>
            <a:chOff x="-2419932" y="1950114"/>
            <a:chExt cx="5587787" cy="34951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-2419932" y="2132856"/>
              <a:ext cx="55877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-2176060" y="1950114"/>
              <a:ext cx="648072" cy="3495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66%</a:t>
              </a:r>
              <a:endParaRPr lang="ru-RU" b="1" dirty="0"/>
            </a:p>
          </p:txBody>
        </p:sp>
      </p:grpSp>
      <p:cxnSp>
        <p:nvCxnSpPr>
          <p:cNvPr id="39" name="Прямая соединительная линия 38"/>
          <p:cNvCxnSpPr/>
          <p:nvPr/>
        </p:nvCxnSpPr>
        <p:spPr>
          <a:xfrm>
            <a:off x="2915816" y="53555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131840" y="53555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9040455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4460780"/>
            <a:ext cx="43204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C00000"/>
                </a:solidFill>
              </a:rPr>
              <a:t>с</a:t>
            </a:r>
            <a:r>
              <a:rPr lang="en-US" sz="2400" b="1" dirty="0">
                <a:solidFill>
                  <a:srgbClr val="C00000"/>
                </a:solidFill>
              </a:rPr>
              <a:t>ol-2 </a:t>
            </a:r>
            <a:r>
              <a:rPr lang="en-US" b="1" dirty="0"/>
              <a:t>= 32</a:t>
            </a:r>
            <a:r>
              <a:rPr lang="uk-UA" b="1" dirty="0"/>
              <a:t>% * 2</a:t>
            </a:r>
            <a:r>
              <a:rPr lang="en-US" b="1" dirty="0"/>
              <a:t> </a:t>
            </a:r>
            <a:r>
              <a:rPr lang="uk-UA" b="1" dirty="0"/>
              <a:t> + </a:t>
            </a:r>
            <a:r>
              <a:rPr lang="en-US" b="1" dirty="0"/>
              <a:t>2</a:t>
            </a:r>
            <a:r>
              <a:rPr lang="uk-UA" b="1" dirty="0"/>
              <a:t>% </a:t>
            </a:r>
            <a:r>
              <a:rPr lang="en-US" b="1" dirty="0"/>
              <a:t>= 66</a:t>
            </a:r>
            <a:r>
              <a:rPr lang="uk-UA" b="1" dirty="0"/>
              <a:t>%</a:t>
            </a:r>
            <a:endParaRPr lang="ru-RU" b="1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5940152" y="53555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156176" y="53555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B08B2-24B2-C8CC-F888-6F5593621D7F}"/>
              </a:ext>
            </a:extLst>
          </p:cNvPr>
          <p:cNvSpPr txBox="1">
            <a:spLocks/>
          </p:cNvSpPr>
          <p:nvPr/>
        </p:nvSpPr>
        <p:spPr>
          <a:xfrm>
            <a:off x="2908660" y="224645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Сітка на 3 колонки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6936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348880"/>
            <a:ext cx="8872942" cy="156966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00B0F0"/>
                </a:solidFill>
              </a:rPr>
              <a:t> 2</a:t>
            </a:r>
            <a:r>
              <a:rPr lang="en-US" sz="7200" b="1" dirty="0">
                <a:solidFill>
                  <a:srgbClr val="00B0F0"/>
                </a:solidFill>
              </a:rPr>
              <a:t> column grid </a:t>
            </a:r>
            <a:endParaRPr lang="ru-RU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76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623</Words>
  <Application>Microsoft Office PowerPoint</Application>
  <PresentationFormat>Экран (4:3)</PresentationFormat>
  <Paragraphs>119</Paragraphs>
  <Slides>15</Slides>
  <Notes>15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322</cp:revision>
  <dcterms:created xsi:type="dcterms:W3CDTF">2012-03-08T07:38:11Z</dcterms:created>
  <dcterms:modified xsi:type="dcterms:W3CDTF">2022-10-08T04:33:37Z</dcterms:modified>
</cp:coreProperties>
</file>