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0" r:id="rId2"/>
    <p:sldId id="340" r:id="rId3"/>
    <p:sldId id="433" r:id="rId4"/>
    <p:sldId id="434" r:id="rId5"/>
    <p:sldId id="436" r:id="rId6"/>
    <p:sldId id="432" r:id="rId7"/>
    <p:sldId id="435" r:id="rId8"/>
    <p:sldId id="439" r:id="rId9"/>
    <p:sldId id="437" r:id="rId10"/>
    <p:sldId id="34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6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5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7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17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9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1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8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060848"/>
            <a:ext cx="8313494" cy="156966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/>
              <a:t> </a:t>
            </a:r>
            <a:r>
              <a:rPr lang="en-US" sz="9600" b="1" dirty="0">
                <a:solidFill>
                  <a:srgbClr val="C00000"/>
                </a:solidFill>
              </a:rPr>
              <a:t>Flex grid 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9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2016224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/>
              <a:t>Flex grid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238997"/>
            <a:ext cx="460851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87625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5577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71601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804174"/>
            <a:ext cx="1944216" cy="369332"/>
            <a:chOff x="395536" y="1804174"/>
            <a:chExt cx="194421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43608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555776" y="1791670"/>
            <a:ext cx="1944216" cy="369332"/>
            <a:chOff x="395536" y="1804174"/>
            <a:chExt cx="1944216" cy="369332"/>
          </a:xfrm>
        </p:grpSpPr>
        <p:cxnSp>
          <p:nvCxnSpPr>
            <p:cNvPr id="26" name="Прямая со стрелкой 25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43608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706589" y="1779166"/>
            <a:ext cx="1944216" cy="369332"/>
            <a:chOff x="395536" y="1804174"/>
            <a:chExt cx="1944216" cy="36933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43608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6857402" y="1766662"/>
            <a:ext cx="1944216" cy="369332"/>
            <a:chOff x="395536" y="1804174"/>
            <a:chExt cx="1944216" cy="369332"/>
          </a:xfrm>
        </p:grpSpPr>
        <p:cxnSp>
          <p:nvCxnSpPr>
            <p:cNvPr id="32" name="Прямая со стрелкой 31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3608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277614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248890" y="2780928"/>
            <a:ext cx="460382" cy="1162044"/>
            <a:chOff x="107504" y="2776146"/>
            <a:chExt cx="460382" cy="1162044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390276" y="2785710"/>
            <a:ext cx="460382" cy="1162044"/>
            <a:chOff x="107504" y="2776146"/>
            <a:chExt cx="460382" cy="1162044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569370" y="2790492"/>
            <a:ext cx="460382" cy="1162044"/>
            <a:chOff x="107504" y="2776146"/>
            <a:chExt cx="460382" cy="1162044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729610" y="279527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5" name="Заголовок 1"/>
          <p:cNvSpPr txBox="1">
            <a:spLocks/>
          </p:cNvSpPr>
          <p:nvPr/>
        </p:nvSpPr>
        <p:spPr>
          <a:xfrm>
            <a:off x="2882703" y="51982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4 </a:t>
            </a:r>
            <a:r>
              <a:rPr lang="en-US" sz="2000" b="1" dirty="0"/>
              <a:t>columns grid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85436" y="4340096"/>
            <a:ext cx="29678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20 = 80</a:t>
            </a:r>
          </a:p>
          <a:p>
            <a:r>
              <a:rPr lang="en-US" b="1" dirty="0"/>
              <a:t>col-1 = 80 / 4 = 20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402" y="521555"/>
            <a:ext cx="4536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</a:t>
            </a:r>
            <a:r>
              <a:rPr lang="en-US" dirty="0">
                <a:solidFill>
                  <a:srgbClr val="C00000"/>
                </a:solidFill>
              </a:rPr>
              <a:t>col-3</a:t>
            </a:r>
            <a:r>
              <a:rPr lang="en-US" dirty="0"/>
              <a:t>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20486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250602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3185454"/>
            <a:ext cx="2513124" cy="369332"/>
            <a:chOff x="395536" y="1804174"/>
            <a:chExt cx="2513124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75656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415742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682475" y="417655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43134" y="2506024"/>
            <a:ext cx="560533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416220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52667" y="3144804"/>
            <a:ext cx="5566960" cy="369332"/>
            <a:chOff x="-2399105" y="1807386"/>
            <a:chExt cx="5566960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399105" y="2132856"/>
              <a:ext cx="5566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503" y="180738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/>
                <a:t>6</a:t>
              </a:r>
              <a:r>
                <a:rPr lang="en-US" b="1" dirty="0"/>
                <a:t>8%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39553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91581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131840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73227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876256" y="220486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8748464" y="250602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7092280" y="229000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179512" y="44624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4 columns grid</a:t>
            </a:r>
            <a:endParaRPr lang="ru-RU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58886" y="135184"/>
            <a:ext cx="4032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col-3 = 20</a:t>
            </a:r>
            <a:r>
              <a:rPr lang="uk-UA" b="1" dirty="0"/>
              <a:t>%</a:t>
            </a:r>
            <a:r>
              <a:rPr lang="en-US" b="1" dirty="0"/>
              <a:t> </a:t>
            </a:r>
            <a:r>
              <a:rPr lang="uk-UA" b="1" dirty="0"/>
              <a:t> * 3 + 8% = </a:t>
            </a:r>
            <a:r>
              <a:rPr lang="en-US" b="1" dirty="0"/>
              <a:t>68</a:t>
            </a:r>
            <a:r>
              <a:rPr lang="uk-UA" b="1" dirty="0"/>
              <a:t>%</a:t>
            </a:r>
            <a:endParaRPr lang="en-US" b="1" dirty="0"/>
          </a:p>
          <a:p>
            <a:endParaRPr lang="en-US" b="1" dirty="0"/>
          </a:p>
          <a:p>
            <a:endParaRPr lang="ru-RU" b="1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283968" y="764704"/>
            <a:ext cx="2245673" cy="1941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Правая фигурная скобка 6"/>
          <p:cNvSpPr/>
          <p:nvPr/>
        </p:nvSpPr>
        <p:spPr>
          <a:xfrm rot="5400000">
            <a:off x="6606135" y="-10182"/>
            <a:ext cx="228049" cy="117628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6132016" y="764704"/>
            <a:ext cx="528216" cy="194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6876256" y="908010"/>
            <a:ext cx="1224136" cy="1798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184994" y="477694"/>
            <a:ext cx="2557876" cy="1930683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7008979" y="519126"/>
            <a:ext cx="812416" cy="1933745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337695" y="1196752"/>
            <a:ext cx="561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3143134" y="2706333"/>
            <a:ext cx="194421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5292080" y="2708920"/>
            <a:ext cx="15841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7092280" y="2711507"/>
            <a:ext cx="165618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5076056" y="2191736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087350" y="2452871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6887550" y="2444703"/>
            <a:ext cx="20473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   &lt;div class="col-2"&gt;Col&lt;/div&gt;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124744"/>
            <a:ext cx="419531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804174"/>
            <a:ext cx="4195318" cy="369332"/>
            <a:chOff x="395536" y="1804174"/>
            <a:chExt cx="4195318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4195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87104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44%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277614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682475" y="279527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4788024" y="1124744"/>
            <a:ext cx="396044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4499992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4788024" y="1779877"/>
            <a:ext cx="3931603" cy="369332"/>
            <a:chOff x="-763748" y="1823739"/>
            <a:chExt cx="3931603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763748" y="2132856"/>
              <a:ext cx="39316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65597" y="182373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44%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395536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11760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62778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590853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802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66023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8748464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876256" y="90872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920008" y="146676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4 </a:t>
            </a:r>
            <a:r>
              <a:rPr lang="en-US" sz="2000" b="1" dirty="0"/>
              <a:t>columns grid</a:t>
            </a:r>
            <a:endParaRPr lang="ru-RU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85436" y="4340096"/>
            <a:ext cx="37350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col-2 = </a:t>
            </a:r>
            <a:r>
              <a:rPr lang="uk-UA" b="1" dirty="0"/>
              <a:t>20% * 2</a:t>
            </a:r>
            <a:r>
              <a:rPr lang="en-US" b="1" dirty="0"/>
              <a:t> </a:t>
            </a:r>
            <a:r>
              <a:rPr lang="uk-UA" b="1" dirty="0"/>
              <a:t>+ 4% </a:t>
            </a:r>
            <a:r>
              <a:rPr lang="en-US" b="1" dirty="0"/>
              <a:t>= 44</a:t>
            </a:r>
            <a:r>
              <a:rPr lang="uk-UA" b="1" dirty="0"/>
              <a:t>%</a:t>
            </a:r>
            <a:endParaRPr lang="en-US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763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49" y="4408229"/>
            <a:ext cx="4504504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class="col-4"&gt;Col&lt;/div&gt;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124744"/>
            <a:ext cx="8359350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728494"/>
            <a:ext cx="8352928" cy="404362"/>
            <a:chOff x="395536" y="1728494"/>
            <a:chExt cx="8352928" cy="40436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8352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65900" y="1728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92%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277614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682475" y="279527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cxnSp>
        <p:nvCxnSpPr>
          <p:cNvPr id="4" name="Прямая соединительная линия 3"/>
          <p:cNvCxnSpPr/>
          <p:nvPr/>
        </p:nvCxnSpPr>
        <p:spPr>
          <a:xfrm>
            <a:off x="395536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11760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62778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590853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788024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660232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8748464" y="1124744"/>
            <a:ext cx="0" cy="3024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876256" y="908720"/>
            <a:ext cx="0" cy="32403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85436" y="4340096"/>
            <a:ext cx="37350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col-4 = 100 – 8 = 92%</a:t>
            </a:r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766-780B-26FD-04BA-B57ECBB815E3}"/>
              </a:ext>
            </a:extLst>
          </p:cNvPr>
          <p:cNvSpPr txBox="1">
            <a:spLocks/>
          </p:cNvSpPr>
          <p:nvPr/>
        </p:nvSpPr>
        <p:spPr>
          <a:xfrm>
            <a:off x="2920008" y="146676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/>
              <a:t>4 </a:t>
            </a:r>
            <a:r>
              <a:rPr lang="en-US" sz="2000" b="1" dirty="0"/>
              <a:t>columns grid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021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695" y="4460780"/>
            <a:ext cx="5544616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12474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804174"/>
            <a:ext cx="2513124" cy="369332"/>
            <a:chOff x="395536" y="1804174"/>
            <a:chExt cx="2513124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75656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28%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277614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682475" y="279527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7" name="Прямоугольник 56"/>
          <p:cNvSpPr/>
          <p:nvPr/>
        </p:nvSpPr>
        <p:spPr>
          <a:xfrm>
            <a:off x="3131840" y="112474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895393" y="1124744"/>
            <a:ext cx="2834217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5580112" y="2780928"/>
            <a:ext cx="460382" cy="1162044"/>
            <a:chOff x="107504" y="2776146"/>
            <a:chExt cx="460382" cy="1162044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138996" y="1782243"/>
            <a:ext cx="2513124" cy="369332"/>
            <a:chOff x="395536" y="1804174"/>
            <a:chExt cx="2513124" cy="369332"/>
          </a:xfrm>
        </p:grpSpPr>
        <p:cxnSp>
          <p:nvCxnSpPr>
            <p:cNvPr id="68" name="Прямая со стрелкой 67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475656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28%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5895393" y="1760312"/>
            <a:ext cx="2824234" cy="369332"/>
            <a:chOff x="343621" y="1804174"/>
            <a:chExt cx="2824234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343621" y="2132856"/>
              <a:ext cx="2824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75656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28%</a:t>
              </a:r>
              <a:endParaRPr lang="ru-RU" b="1" dirty="0"/>
            </a:p>
          </p:txBody>
        </p:sp>
      </p:grpSp>
      <p:cxnSp>
        <p:nvCxnSpPr>
          <p:cNvPr id="34" name="Прямая соединительная линия 33"/>
          <p:cNvCxnSpPr/>
          <p:nvPr/>
        </p:nvCxnSpPr>
        <p:spPr>
          <a:xfrm>
            <a:off x="395536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915816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652120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868144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748464" y="862968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8628" y="4506383"/>
            <a:ext cx="29678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100 – 16 = 84</a:t>
            </a:r>
          </a:p>
          <a:p>
            <a:r>
              <a:rPr lang="en-US" b="1" dirty="0"/>
              <a:t>col-1 = 84 / 3 = 28</a:t>
            </a:r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EFAF2-4BCC-5955-27E3-F62D019CE931}"/>
              </a:ext>
            </a:extLst>
          </p:cNvPr>
          <p:cNvSpPr txBox="1">
            <a:spLocks/>
          </p:cNvSpPr>
          <p:nvPr/>
        </p:nvSpPr>
        <p:spPr>
          <a:xfrm>
            <a:off x="2920008" y="146676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3</a:t>
            </a:r>
            <a:r>
              <a:rPr lang="uk-UA" sz="2000" b="1" dirty="0"/>
              <a:t> </a:t>
            </a:r>
            <a:r>
              <a:rPr lang="en-US" sz="2000" b="1" dirty="0"/>
              <a:t>columns grid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8388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63" y="4437112"/>
            <a:ext cx="4522337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class="col-1"&gt;Col&lt;/div&gt;</a:t>
            </a:r>
          </a:p>
          <a:p>
            <a:r>
              <a:rPr lang="en-US" dirty="0"/>
              <a:t>   &lt;div class</a:t>
            </a:r>
            <a:r>
              <a:rPr lang="en-US"/>
              <a:t>="col-2"&gt;</a:t>
            </a:r>
            <a:r>
              <a:rPr lang="en-US" dirty="0"/>
              <a:t>Col&lt;/div&gt;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124744"/>
            <a:ext cx="251312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804174"/>
            <a:ext cx="2513124" cy="369332"/>
            <a:chOff x="395536" y="1804174"/>
            <a:chExt cx="2513124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2513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75656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28%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7504" y="2776146"/>
            <a:ext cx="460382" cy="1162044"/>
            <a:chOff x="107504" y="2776146"/>
            <a:chExt cx="460382" cy="116204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682475" y="2795274"/>
            <a:ext cx="460382" cy="1162044"/>
            <a:chOff x="107504" y="2776146"/>
            <a:chExt cx="460382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159089" y="1124744"/>
            <a:ext cx="5570521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2843808" y="2780928"/>
            <a:ext cx="460382" cy="1162044"/>
            <a:chOff x="107504" y="2776146"/>
            <a:chExt cx="460382" cy="116204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7504" y="356885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4%</a:t>
              </a:r>
              <a:endParaRPr lang="ru-RU" b="1" dirty="0"/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131840" y="1719662"/>
            <a:ext cx="5587787" cy="369332"/>
            <a:chOff x="-2419932" y="1763524"/>
            <a:chExt cx="5587787" cy="369332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-2419932" y="2132856"/>
              <a:ext cx="55877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3621" y="17635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60%</a:t>
              </a:r>
              <a:endParaRPr lang="ru-RU" b="1" dirty="0"/>
            </a:p>
          </p:txBody>
        </p:sp>
      </p:grpSp>
      <p:cxnSp>
        <p:nvCxnSpPr>
          <p:cNvPr id="34" name="Прямая соединительная линия 33"/>
          <p:cNvCxnSpPr/>
          <p:nvPr/>
        </p:nvCxnSpPr>
        <p:spPr>
          <a:xfrm>
            <a:off x="395536" y="823584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915816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131840" y="836712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652120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868144" y="849840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748464" y="862968"/>
            <a:ext cx="0" cy="33254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4460780"/>
            <a:ext cx="4176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с</a:t>
            </a:r>
            <a:r>
              <a:rPr lang="en-US" b="1" dirty="0"/>
              <a:t>ol-2 = </a:t>
            </a:r>
            <a:r>
              <a:rPr lang="uk-UA" b="1" dirty="0"/>
              <a:t>2</a:t>
            </a:r>
            <a:r>
              <a:rPr lang="en-US" b="1" dirty="0"/>
              <a:t>8</a:t>
            </a:r>
            <a:r>
              <a:rPr lang="uk-UA" b="1" dirty="0"/>
              <a:t>% * 2</a:t>
            </a:r>
            <a:r>
              <a:rPr lang="en-US" b="1" dirty="0"/>
              <a:t> </a:t>
            </a:r>
            <a:r>
              <a:rPr lang="uk-UA" b="1" dirty="0"/>
              <a:t> + 4% </a:t>
            </a:r>
            <a:r>
              <a:rPr lang="en-US" b="1" dirty="0"/>
              <a:t>= 60</a:t>
            </a:r>
            <a:r>
              <a:rPr lang="uk-UA" b="1" dirty="0"/>
              <a:t>%</a:t>
            </a:r>
            <a:endParaRPr lang="ru-RU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61220-021F-19C8-92DE-FEFC9697A7A3}"/>
              </a:ext>
            </a:extLst>
          </p:cNvPr>
          <p:cNvSpPr txBox="1">
            <a:spLocks/>
          </p:cNvSpPr>
          <p:nvPr/>
        </p:nvSpPr>
        <p:spPr>
          <a:xfrm>
            <a:off x="2920008" y="146676"/>
            <a:ext cx="3159968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3</a:t>
            </a:r>
            <a:r>
              <a:rPr lang="uk-UA" sz="2000" b="1" dirty="0"/>
              <a:t> </a:t>
            </a:r>
            <a:r>
              <a:rPr lang="en-US" sz="2000" b="1" dirty="0"/>
              <a:t>columns grid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6936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9512" y="823584"/>
            <a:ext cx="8856984" cy="22322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7625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5577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716016" y="1124744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395536" y="1804174"/>
            <a:ext cx="1944216" cy="369332"/>
            <a:chOff x="395536" y="1804174"/>
            <a:chExt cx="1944216" cy="369332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95536" y="2132856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43608" y="180417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20%</a:t>
              </a:r>
              <a:endParaRPr lang="ru-RU" b="1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-30545" y="2776146"/>
            <a:ext cx="736099" cy="1171608"/>
            <a:chOff x="-30545" y="2776146"/>
            <a:chExt cx="736099" cy="1171608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30545" y="357842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10px</a:t>
              </a:r>
              <a:endParaRPr lang="ru-RU" b="1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167945" y="2780928"/>
            <a:ext cx="736099" cy="1145537"/>
            <a:chOff x="26559" y="2776146"/>
            <a:chExt cx="736099" cy="1145537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559" y="355235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10px</a:t>
              </a:r>
              <a:endParaRPr lang="ru-RU" b="1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257508" y="2785710"/>
            <a:ext cx="736099" cy="1123600"/>
            <a:chOff x="-25264" y="2776146"/>
            <a:chExt cx="736099" cy="1123600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-25264" y="353041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10px</a:t>
              </a:r>
              <a:endParaRPr lang="ru-RU" b="1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429091" y="2790492"/>
            <a:ext cx="736099" cy="1170836"/>
            <a:chOff x="-32775" y="2776146"/>
            <a:chExt cx="736099" cy="1170836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-32775" y="35776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10px</a:t>
              </a:r>
              <a:endParaRPr lang="ru-RU" b="1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495135" y="2795274"/>
            <a:ext cx="736099" cy="1162044"/>
            <a:chOff x="-126971" y="2776146"/>
            <a:chExt cx="736099" cy="1162044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>
              <a:off x="179915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16363" y="2776146"/>
              <a:ext cx="0" cy="792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-126971" y="356885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10px</a:t>
              </a:r>
              <a:endParaRPr lang="ru-RU" b="1" dirty="0"/>
            </a:p>
          </p:txBody>
        </p:sp>
      </p:grpSp>
      <p:sp>
        <p:nvSpPr>
          <p:cNvPr id="57" name="Заголовок 1"/>
          <p:cNvSpPr txBox="1">
            <a:spLocks/>
          </p:cNvSpPr>
          <p:nvPr/>
        </p:nvSpPr>
        <p:spPr>
          <a:xfrm>
            <a:off x="164506" y="115245"/>
            <a:ext cx="4686152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err="1"/>
              <a:t>Використання</a:t>
            </a:r>
            <a:r>
              <a:rPr lang="ru-RU" sz="2000" b="1" dirty="0"/>
              <a:t> </a:t>
            </a:r>
            <a:r>
              <a:rPr lang="en-US" sz="2000" b="1" dirty="0" err="1"/>
              <a:t>calc</a:t>
            </a:r>
            <a:r>
              <a:rPr lang="ru-RU" sz="2000" b="1" dirty="0"/>
              <a:t> 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410435" y="1142487"/>
            <a:ext cx="19442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1576" y="4058907"/>
            <a:ext cx="86068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col-1</a:t>
            </a:r>
            <a:r>
              <a:rPr lang="en-US" b="1" dirty="0"/>
              <a:t> = </a:t>
            </a:r>
            <a:r>
              <a:rPr lang="ru-RU" b="1" dirty="0"/>
              <a:t>(</a:t>
            </a:r>
            <a:r>
              <a:rPr lang="en-US" b="1" dirty="0"/>
              <a:t>100% – 10px * 5</a:t>
            </a:r>
            <a:r>
              <a:rPr lang="ru-RU" b="1" dirty="0"/>
              <a:t>)</a:t>
            </a:r>
            <a:r>
              <a:rPr lang="en-US" b="1" dirty="0"/>
              <a:t> / 4</a:t>
            </a:r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=</a:t>
            </a:r>
            <a:r>
              <a:rPr lang="ru-RU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1 * 2)  + </a:t>
            </a:r>
            <a:r>
              <a:rPr lang="en-US" b="1" dirty="0"/>
              <a:t>10px</a:t>
            </a:r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=</a:t>
            </a:r>
            <a:r>
              <a:rPr lang="ru-RU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1 * 3)  + </a:t>
            </a:r>
            <a:r>
              <a:rPr lang="en-US" b="1" dirty="0"/>
              <a:t>10px</a:t>
            </a:r>
            <a:r>
              <a:rPr lang="ru-RU" b="1" dirty="0"/>
              <a:t> * 2</a:t>
            </a:r>
          </a:p>
          <a:p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=</a:t>
            </a:r>
            <a:r>
              <a:rPr lang="ru-RU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col-</a:t>
            </a:r>
            <a:r>
              <a:rPr lang="ru-RU" b="1" dirty="0">
                <a:solidFill>
                  <a:srgbClr val="C00000"/>
                </a:solidFill>
              </a:rPr>
              <a:t>1 * 4)  + </a:t>
            </a:r>
            <a:r>
              <a:rPr lang="en-US" b="1" dirty="0"/>
              <a:t>10px * </a:t>
            </a:r>
            <a:r>
              <a:rPr lang="uk-UA" b="1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786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440</Words>
  <Application>Microsoft Office PowerPoint</Application>
  <PresentationFormat>Экран (4:3)</PresentationFormat>
  <Paragraphs>98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Тема Office</vt:lpstr>
      <vt:lpstr>Презентация PowerPoint</vt:lpstr>
      <vt:lpstr>Flex grid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258</cp:revision>
  <dcterms:created xsi:type="dcterms:W3CDTF">2012-03-08T07:38:11Z</dcterms:created>
  <dcterms:modified xsi:type="dcterms:W3CDTF">2023-09-25T15:42:43Z</dcterms:modified>
</cp:coreProperties>
</file>