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434" r:id="rId3"/>
    <p:sldId id="433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35" r:id="rId14"/>
    <p:sldId id="427" r:id="rId15"/>
    <p:sldId id="436" r:id="rId16"/>
    <p:sldId id="28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160"/>
        <p:guide pos="16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8424936" cy="2376264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7200" dirty="0"/>
              <a:t>Media queries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29721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48680"/>
            <a:ext cx="8856984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1.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підвантажуються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відразу</a:t>
            </a:r>
            <a:r>
              <a:rPr lang="ru-RU" b="1" dirty="0"/>
              <a:t>, </a:t>
            </a:r>
            <a:r>
              <a:rPr lang="ru-RU" b="1" dirty="0" err="1"/>
              <a:t>незалежно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того, </a:t>
            </a:r>
            <a:r>
              <a:rPr lang="ru-RU" b="1" dirty="0" err="1"/>
              <a:t>потрібні</a:t>
            </a:r>
            <a:r>
              <a:rPr lang="ru-RU" b="1" dirty="0"/>
              <a:t> вони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ні</a:t>
            </a:r>
            <a:r>
              <a:rPr lang="ru-RU" b="1" dirty="0"/>
              <a:t> –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недобре</a:t>
            </a:r>
            <a:r>
              <a:rPr lang="ru-RU" b="1" dirty="0"/>
              <a:t>.</a:t>
            </a:r>
          </a:p>
          <a:p>
            <a:r>
              <a:rPr lang="ru-RU" b="1" dirty="0"/>
              <a:t>Браузер все </a:t>
            </a:r>
            <a:r>
              <a:rPr lang="ru-RU" b="1" dirty="0" err="1"/>
              <a:t>підвантажує</a:t>
            </a:r>
            <a:r>
              <a:rPr lang="ru-RU" b="1" dirty="0"/>
              <a:t> за один запит – </a:t>
            </a:r>
            <a:r>
              <a:rPr lang="ru-RU" b="1" dirty="0" err="1"/>
              <a:t>це</a:t>
            </a:r>
            <a:r>
              <a:rPr lang="ru-RU" b="1" dirty="0"/>
              <a:t> добре.</a:t>
            </a:r>
          </a:p>
          <a:p>
            <a:endParaRPr lang="ru-RU" b="1" dirty="0"/>
          </a:p>
          <a:p>
            <a:r>
              <a:rPr lang="ru-RU" b="1" dirty="0" err="1"/>
              <a:t>Мобільні</a:t>
            </a:r>
            <a:r>
              <a:rPr lang="ru-RU" b="1" dirty="0"/>
              <a:t> </a:t>
            </a:r>
            <a:r>
              <a:rPr lang="ru-RU" b="1" dirty="0" err="1"/>
              <a:t>мережі</a:t>
            </a:r>
            <a:r>
              <a:rPr lang="ru-RU" b="1" dirty="0"/>
              <a:t> </a:t>
            </a:r>
            <a:r>
              <a:rPr lang="ru-RU" b="1" dirty="0" err="1"/>
              <a:t>характеризуються</a:t>
            </a:r>
            <a:r>
              <a:rPr lang="ru-RU" b="1" dirty="0"/>
              <a:t> </a:t>
            </a:r>
            <a:r>
              <a:rPr lang="ru-RU" b="1" dirty="0" err="1"/>
              <a:t>певною</a:t>
            </a:r>
            <a:r>
              <a:rPr lang="ru-RU" b="1" dirty="0"/>
              <a:t> </a:t>
            </a:r>
            <a:r>
              <a:rPr lang="ru-RU" b="1" dirty="0" err="1"/>
              <a:t>латентністю</a:t>
            </a:r>
            <a:r>
              <a:rPr lang="ru-RU" b="1" dirty="0"/>
              <a:t>, та </a:t>
            </a:r>
            <a:r>
              <a:rPr lang="ru-RU" b="1" dirty="0" err="1"/>
              <a:t>іноді</a:t>
            </a:r>
            <a:r>
              <a:rPr lang="ru-RU" b="1" dirty="0"/>
              <a:t> на один запит у </a:t>
            </a:r>
            <a:r>
              <a:rPr lang="ru-RU" b="1" dirty="0" err="1"/>
              <a:t>мобільній</a:t>
            </a:r>
            <a:r>
              <a:rPr lang="ru-RU" b="1" dirty="0"/>
              <a:t> </a:t>
            </a:r>
            <a:r>
              <a:rPr lang="ru-RU" b="1" dirty="0" err="1"/>
              <a:t>мережі</a:t>
            </a:r>
            <a:r>
              <a:rPr lang="ru-RU" b="1" dirty="0"/>
              <a:t> </a:t>
            </a:r>
            <a:r>
              <a:rPr lang="ru-RU" b="1" dirty="0" err="1"/>
              <a:t>йде</a:t>
            </a:r>
            <a:r>
              <a:rPr lang="ru-RU" b="1" dirty="0"/>
              <a:t> часу в 4-5 </a:t>
            </a:r>
            <a:r>
              <a:rPr lang="ru-RU" b="1" dirty="0" err="1"/>
              <a:t>разів</a:t>
            </a:r>
            <a:r>
              <a:rPr lang="ru-RU" b="1" dirty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порівняно</a:t>
            </a:r>
            <a:r>
              <a:rPr lang="ru-RU" b="1" dirty="0"/>
              <a:t>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звичайною</a:t>
            </a:r>
            <a:r>
              <a:rPr lang="ru-RU" b="1" dirty="0"/>
              <a:t> мережею </a:t>
            </a:r>
            <a:r>
              <a:rPr lang="ru-RU" b="1" dirty="0" err="1"/>
              <a:t>Інтернет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en-US" b="1" dirty="0"/>
              <a:t>2. </a:t>
            </a:r>
            <a:r>
              <a:rPr lang="ru-RU" b="1" dirty="0" err="1"/>
              <a:t>Зовнішні</a:t>
            </a:r>
            <a:r>
              <a:rPr lang="ru-RU" b="1" dirty="0"/>
              <a:t>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завантажуються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, а </a:t>
            </a:r>
            <a:r>
              <a:rPr lang="ru-RU" b="1" dirty="0" err="1"/>
              <a:t>застосовуються</a:t>
            </a:r>
            <a:r>
              <a:rPr lang="ru-RU" b="1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</a:t>
            </a:r>
            <a:r>
              <a:rPr lang="ru-RU" b="1" dirty="0" err="1"/>
              <a:t>ті,що</a:t>
            </a:r>
            <a:r>
              <a:rPr lang="ru-RU" b="1" dirty="0"/>
              <a:t> </a:t>
            </a:r>
            <a:r>
              <a:rPr lang="ru-RU" b="1" dirty="0" err="1"/>
              <a:t>підходять</a:t>
            </a:r>
            <a:r>
              <a:rPr lang="ru-RU" b="1" dirty="0"/>
              <a:t> </a:t>
            </a:r>
            <a:r>
              <a:rPr lang="ru-RU" b="1" dirty="0" err="1"/>
              <a:t>під</a:t>
            </a:r>
            <a:r>
              <a:rPr lang="ru-RU" b="1" dirty="0"/>
              <a:t> </a:t>
            </a:r>
            <a:r>
              <a:rPr lang="en-US" b="1" dirty="0"/>
              <a:t>media query. </a:t>
            </a:r>
            <a:endParaRPr lang="uk-UA" b="1" dirty="0"/>
          </a:p>
          <a:p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зв'язано</a:t>
            </a:r>
            <a:r>
              <a:rPr lang="ru-RU" b="1" dirty="0"/>
              <a:t> з </a:t>
            </a:r>
            <a:r>
              <a:rPr lang="ru-RU" b="1" dirty="0" err="1"/>
              <a:t>тим</a:t>
            </a:r>
            <a:r>
              <a:rPr lang="ru-RU" b="1" dirty="0"/>
              <a:t>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мобільний</a:t>
            </a:r>
            <a:r>
              <a:rPr lang="ru-RU" b="1" dirty="0"/>
              <a:t> </a:t>
            </a:r>
            <a:r>
              <a:rPr lang="ru-RU" b="1" dirty="0" err="1"/>
              <a:t>пристрій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горизонтальне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вертикальне</a:t>
            </a:r>
            <a:r>
              <a:rPr lang="ru-RU" b="1" dirty="0"/>
              <a:t> </a:t>
            </a:r>
            <a:r>
              <a:rPr lang="ru-RU" b="1" dirty="0" err="1"/>
              <a:t>положення</a:t>
            </a:r>
            <a:r>
              <a:rPr lang="ru-RU" b="1" dirty="0"/>
              <a:t> і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вже</a:t>
            </a:r>
            <a:r>
              <a:rPr lang="ru-RU" b="1" dirty="0"/>
              <a:t> при </a:t>
            </a:r>
            <a:r>
              <a:rPr lang="ru-RU" b="1" dirty="0" err="1"/>
              <a:t>повороті</a:t>
            </a:r>
            <a:r>
              <a:rPr lang="ru-RU" b="1" dirty="0"/>
              <a:t> пристрою</a:t>
            </a:r>
          </a:p>
          <a:p>
            <a:r>
              <a:rPr lang="ru-RU" b="1" dirty="0" err="1"/>
              <a:t>мають</a:t>
            </a:r>
            <a:r>
              <a:rPr lang="ru-RU" b="1" dirty="0"/>
              <a:t> бути </a:t>
            </a:r>
            <a:r>
              <a:rPr lang="ru-RU" b="1" dirty="0" err="1"/>
              <a:t>готові</a:t>
            </a:r>
            <a:r>
              <a:rPr lang="ru-RU" b="1" dirty="0"/>
              <a:t>. </a:t>
            </a:r>
            <a:r>
              <a:rPr lang="ru-RU" b="1" dirty="0" err="1"/>
              <a:t>Це</a:t>
            </a:r>
            <a:r>
              <a:rPr lang="ru-RU" b="1" dirty="0"/>
              <a:t> добре.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4624"/>
            <a:ext cx="8712968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Недоліки</a:t>
            </a:r>
            <a:r>
              <a:rPr lang="ru-RU" sz="2000" b="1" dirty="0"/>
              <a:t> та </a:t>
            </a:r>
            <a:r>
              <a:rPr lang="ru-RU" sz="2000" b="1" dirty="0" err="1"/>
              <a:t>переваги</a:t>
            </a:r>
            <a:r>
              <a:rPr lang="ru-RU" sz="2000" b="1" dirty="0"/>
              <a:t> </a:t>
            </a:r>
            <a:r>
              <a:rPr lang="ru-RU" sz="2000" b="1" dirty="0" err="1"/>
              <a:t>різних</a:t>
            </a:r>
            <a:r>
              <a:rPr lang="ru-RU" sz="2000" b="1" dirty="0"/>
              <a:t> </a:t>
            </a:r>
            <a:r>
              <a:rPr lang="ru-RU" sz="2000" b="1" dirty="0" err="1"/>
              <a:t>способів</a:t>
            </a:r>
            <a:r>
              <a:rPr lang="ru-RU" sz="2000" b="1" dirty="0"/>
              <a:t> </a:t>
            </a:r>
            <a:r>
              <a:rPr lang="ru-RU" sz="2000" b="1" dirty="0" err="1"/>
              <a:t>підключення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231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892899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Черговість</a:t>
            </a:r>
            <a:r>
              <a:rPr lang="ru-RU" sz="2000" b="1" dirty="0"/>
              <a:t> </a:t>
            </a:r>
            <a:r>
              <a:rPr lang="ru-RU" sz="2000" b="1" dirty="0" err="1"/>
              <a:t>написання</a:t>
            </a:r>
            <a:r>
              <a:rPr lang="ru-RU" sz="2000" b="1" dirty="0"/>
              <a:t> </a:t>
            </a:r>
            <a:r>
              <a:rPr lang="ru-RU" sz="2000" b="1" dirty="0" err="1"/>
              <a:t>стилів</a:t>
            </a:r>
            <a:r>
              <a:rPr lang="ru-RU" sz="2000" b="1" dirty="0"/>
              <a:t> – </a:t>
            </a:r>
            <a:r>
              <a:rPr lang="ru-RU" sz="2000" b="1" dirty="0" err="1"/>
              <a:t>дуже</a:t>
            </a:r>
            <a:r>
              <a:rPr lang="ru-RU" sz="2000" b="1" dirty="0"/>
              <a:t> </a:t>
            </a:r>
            <a:r>
              <a:rPr lang="ru-RU" sz="2000" b="1" dirty="0" err="1"/>
              <a:t>важлива</a:t>
            </a:r>
            <a:r>
              <a:rPr lang="ru-RU" sz="2000" b="1" dirty="0"/>
              <a:t> 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завжди</a:t>
            </a:r>
            <a:r>
              <a:rPr lang="ru-RU" b="1" dirty="0"/>
              <a:t> </a:t>
            </a:r>
            <a:r>
              <a:rPr lang="ru-RU" b="1" dirty="0" err="1"/>
              <a:t>пам'ятати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перевизначаються</a:t>
            </a:r>
            <a:r>
              <a:rPr lang="ru-RU" b="1" dirty="0"/>
              <a:t> в порядку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написання</a:t>
            </a:r>
            <a:r>
              <a:rPr lang="ru-RU" b="1" dirty="0"/>
              <a:t> у </a:t>
            </a:r>
            <a:r>
              <a:rPr lang="ru-RU" b="1" dirty="0" err="1"/>
              <a:t>файлі</a:t>
            </a:r>
            <a:endParaRPr lang="ru-RU" b="1" dirty="0"/>
          </a:p>
          <a:p>
            <a:pPr marL="342900" indent="-342900">
              <a:buAutoNum type="arabicPeriod"/>
            </a:pP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спочатку</a:t>
            </a:r>
            <a:r>
              <a:rPr lang="ru-RU" b="1" dirty="0"/>
              <a:t> </a:t>
            </a:r>
            <a:r>
              <a:rPr lang="ru-RU" b="1" dirty="0" err="1"/>
              <a:t>написати</a:t>
            </a:r>
            <a:r>
              <a:rPr lang="ru-RU" b="1" dirty="0"/>
              <a:t> </a:t>
            </a:r>
            <a:r>
              <a:rPr lang="ru-RU" b="1" dirty="0" err="1"/>
              <a:t>стилі</a:t>
            </a:r>
            <a:r>
              <a:rPr lang="ru-RU" b="1" dirty="0"/>
              <a:t> для </a:t>
            </a:r>
            <a:r>
              <a:rPr lang="ru-RU" b="1" dirty="0" err="1"/>
              <a:t>десктопних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screen resolution</a:t>
            </a:r>
            <a:r>
              <a:rPr lang="ru-RU" b="1" dirty="0"/>
              <a:t>,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завантажать</a:t>
            </a:r>
            <a:r>
              <a:rPr lang="ru-RU" b="1" dirty="0"/>
              <a:t> </a:t>
            </a:r>
            <a:r>
              <a:rPr lang="ru-RU" b="1" dirty="0" err="1"/>
              <a:t>мобільні</a:t>
            </a:r>
            <a:r>
              <a:rPr lang="ru-RU" b="1" dirty="0"/>
              <a:t> </a:t>
            </a:r>
            <a:r>
              <a:rPr lang="ru-RU" b="1" dirty="0" err="1"/>
              <a:t>пристрої</a:t>
            </a:r>
            <a:r>
              <a:rPr lang="ru-RU" b="1" dirty="0"/>
              <a:t> і </a:t>
            </a:r>
            <a:r>
              <a:rPr lang="ru-RU" b="1" dirty="0" err="1"/>
              <a:t>планшети</a:t>
            </a:r>
            <a:r>
              <a:rPr lang="ru-RU" b="1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ru-RU" b="1" dirty="0" err="1">
                <a:solidFill>
                  <a:srgbClr val="C00000"/>
                </a:solidFill>
              </a:rPr>
              <a:t>Питання</a:t>
            </a:r>
            <a:r>
              <a:rPr lang="ru-RU" b="1" dirty="0"/>
              <a:t> - а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потрібні</a:t>
            </a:r>
            <a:r>
              <a:rPr lang="ru-RU" b="1" dirty="0"/>
              <a:t> </a:t>
            </a:r>
            <a:r>
              <a:rPr lang="ru-RU" b="1" dirty="0" err="1"/>
              <a:t>десктопні</a:t>
            </a:r>
            <a:r>
              <a:rPr lang="ru-RU" b="1" dirty="0"/>
              <a:t> </a:t>
            </a:r>
            <a:r>
              <a:rPr lang="ru-RU" b="1" dirty="0" err="1"/>
              <a:t>стилі</a:t>
            </a:r>
            <a:r>
              <a:rPr lang="ru-RU" b="1" dirty="0"/>
              <a:t> для </a:t>
            </a:r>
            <a:r>
              <a:rPr lang="ru-RU" b="1" dirty="0" err="1"/>
              <a:t>мобільних</a:t>
            </a:r>
            <a:r>
              <a:rPr lang="ru-RU" b="1" dirty="0"/>
              <a:t> </a:t>
            </a:r>
            <a:r>
              <a:rPr lang="ru-RU" b="1" dirty="0" err="1"/>
              <a:t>телефонів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en-US" b="1" dirty="0"/>
              <a:t> </a:t>
            </a:r>
            <a:r>
              <a:rPr lang="ru-RU" b="1" dirty="0" err="1"/>
              <a:t>планшетів</a:t>
            </a:r>
            <a:r>
              <a:rPr lang="en-US" b="1" dirty="0"/>
              <a:t> </a:t>
            </a:r>
            <a:r>
              <a:rPr lang="ru-RU" b="1" dirty="0"/>
              <a:t>?</a:t>
            </a:r>
            <a:r>
              <a:rPr lang="en-US" b="1" dirty="0"/>
              <a:t> </a:t>
            </a:r>
            <a:r>
              <a:rPr lang="ru-RU" b="1" dirty="0" err="1"/>
              <a:t>Звістно</a:t>
            </a:r>
            <a:r>
              <a:rPr lang="ru-RU" b="1" dirty="0"/>
              <a:t> </a:t>
            </a:r>
            <a:r>
              <a:rPr lang="ru-RU" b="1" dirty="0" err="1"/>
              <a:t>ні</a:t>
            </a:r>
            <a:r>
              <a:rPr lang="ru-RU" b="1" dirty="0"/>
              <a:t>.</a:t>
            </a:r>
          </a:p>
          <a:p>
            <a:r>
              <a:rPr lang="ru-RU" b="1" dirty="0"/>
              <a:t>Тому ми </a:t>
            </a:r>
            <a:r>
              <a:rPr lang="ru-RU" b="1" dirty="0" err="1"/>
              <a:t>завжди</a:t>
            </a:r>
            <a:r>
              <a:rPr lang="ru-RU" b="1" dirty="0"/>
              <a:t> </a:t>
            </a:r>
            <a:r>
              <a:rPr lang="ru-RU" b="1" dirty="0" err="1"/>
              <a:t>будемо</a:t>
            </a:r>
            <a:r>
              <a:rPr lang="ru-RU" b="1" dirty="0"/>
              <a:t> </a:t>
            </a:r>
            <a:r>
              <a:rPr lang="ru-RU" b="1" dirty="0" err="1"/>
              <a:t>виконувати</a:t>
            </a:r>
            <a:r>
              <a:rPr lang="ru-RU" b="1" dirty="0"/>
              <a:t> принцип </a:t>
            </a:r>
            <a:r>
              <a:rPr lang="en-US" b="1" dirty="0">
                <a:solidFill>
                  <a:srgbClr val="FF0000"/>
                </a:solidFill>
              </a:rPr>
              <a:t>mobile first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6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44624"/>
            <a:ext cx="316835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/>
              <a:t>Оптимальний</a:t>
            </a:r>
            <a:r>
              <a:rPr lang="ru-RU" sz="2000" b="1" dirty="0"/>
              <a:t> </a:t>
            </a:r>
            <a:r>
              <a:rPr lang="ru-RU" sz="2000" b="1" dirty="0" err="1"/>
              <a:t>варіант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/* </a:t>
            </a:r>
            <a:r>
              <a:rPr lang="ru-RU" b="1" dirty="0" err="1">
                <a:solidFill>
                  <a:srgbClr val="C00000"/>
                </a:solidFill>
              </a:rPr>
              <a:t>Базові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стилі</a:t>
            </a:r>
            <a:r>
              <a:rPr lang="ru-RU" b="1" dirty="0">
                <a:solidFill>
                  <a:srgbClr val="C00000"/>
                </a:solidFill>
              </a:rPr>
              <a:t> – для </a:t>
            </a:r>
            <a:r>
              <a:rPr lang="ru-RU" b="1" dirty="0" err="1">
                <a:solidFill>
                  <a:srgbClr val="C00000"/>
                </a:solidFill>
              </a:rPr>
              <a:t>всіх</a:t>
            </a:r>
            <a:r>
              <a:rPr lang="en-US" b="1" dirty="0">
                <a:solidFill>
                  <a:srgbClr val="C00000"/>
                </a:solidFill>
              </a:rPr>
              <a:t> screen resolution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*/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0070C0"/>
                </a:solidFill>
              </a:rPr>
              <a:t>@</a:t>
            </a:r>
            <a:r>
              <a:rPr lang="en-US" b="1" dirty="0">
                <a:solidFill>
                  <a:srgbClr val="0070C0"/>
                </a:solidFill>
              </a:rPr>
              <a:t>media (min-width: 480px) {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/*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застосують</a:t>
            </a:r>
            <a:r>
              <a:rPr lang="ru-RU" b="1" dirty="0"/>
              <a:t> </a:t>
            </a:r>
            <a:r>
              <a:rPr lang="ru-RU" b="1" dirty="0" err="1"/>
              <a:t>усі</a:t>
            </a:r>
            <a:r>
              <a:rPr lang="ru-RU" b="1" dirty="0"/>
              <a:t> </a:t>
            </a:r>
            <a:r>
              <a:rPr lang="ru-RU" b="1" dirty="0" err="1"/>
              <a:t>пристрої</a:t>
            </a:r>
            <a:r>
              <a:rPr lang="ru-RU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screen resolution </a:t>
            </a:r>
            <a:endParaRPr lang="uk-UA" b="1" dirty="0">
              <a:solidFill>
                <a:srgbClr val="C00000"/>
              </a:solidFill>
            </a:endParaRPr>
          </a:p>
          <a:p>
            <a:r>
              <a:rPr lang="uk-UA" b="1" dirty="0">
                <a:solidFill>
                  <a:srgbClr val="C00000"/>
                </a:solidFill>
              </a:rPr>
              <a:t>        </a:t>
            </a:r>
            <a:r>
              <a:rPr lang="ru-RU" b="1" dirty="0" err="1"/>
              <a:t>починаючи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en-US" b="1" dirty="0"/>
              <a:t>480px </a:t>
            </a:r>
            <a:r>
              <a:rPr lang="ru-RU" b="1" dirty="0"/>
              <a:t> */ 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00B050"/>
                </a:solidFill>
              </a:rPr>
              <a:t>@</a:t>
            </a:r>
            <a:r>
              <a:rPr lang="en-US" b="1" dirty="0">
                <a:solidFill>
                  <a:srgbClr val="00B050"/>
                </a:solidFill>
              </a:rPr>
              <a:t>media (min-width: </a:t>
            </a:r>
            <a:r>
              <a:rPr lang="ru-RU" b="1" dirty="0">
                <a:solidFill>
                  <a:srgbClr val="00B050"/>
                </a:solidFill>
              </a:rPr>
              <a:t>769</a:t>
            </a:r>
            <a:r>
              <a:rPr lang="en-US" b="1" dirty="0" err="1">
                <a:solidFill>
                  <a:srgbClr val="00B050"/>
                </a:solidFill>
              </a:rPr>
              <a:t>px</a:t>
            </a:r>
            <a:r>
              <a:rPr lang="en-US" b="1" dirty="0">
                <a:solidFill>
                  <a:srgbClr val="00B050"/>
                </a:solidFill>
              </a:rPr>
              <a:t>) { 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/*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застосують</a:t>
            </a:r>
            <a:r>
              <a:rPr lang="ru-RU" b="1" dirty="0"/>
              <a:t> </a:t>
            </a:r>
            <a:r>
              <a:rPr lang="ru-RU" b="1" dirty="0" err="1"/>
              <a:t>усі</a:t>
            </a:r>
            <a:r>
              <a:rPr lang="ru-RU" b="1" dirty="0"/>
              <a:t> </a:t>
            </a:r>
            <a:r>
              <a:rPr lang="ru-RU" b="1" dirty="0" err="1"/>
              <a:t>пристрої</a:t>
            </a:r>
            <a:r>
              <a:rPr lang="ru-RU" b="1" dirty="0"/>
              <a:t> </a:t>
            </a:r>
            <a:r>
              <a:rPr lang="ru-RU" b="1" dirty="0" err="1"/>
              <a:t>починаючи</a:t>
            </a:r>
            <a:r>
              <a:rPr lang="ru-RU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screen resolution </a:t>
            </a:r>
            <a:endParaRPr lang="uk-UA" b="1" dirty="0">
              <a:solidFill>
                <a:srgbClr val="C00000"/>
              </a:solidFill>
            </a:endParaRPr>
          </a:p>
          <a:p>
            <a:r>
              <a:rPr lang="uk-UA" b="1" dirty="0">
                <a:solidFill>
                  <a:srgbClr val="C00000"/>
                </a:solidFill>
              </a:rPr>
              <a:t>       </a:t>
            </a:r>
            <a:r>
              <a:rPr lang="ru-RU" b="1" dirty="0" err="1"/>
              <a:t>від</a:t>
            </a:r>
            <a:r>
              <a:rPr lang="ru-RU" b="1" dirty="0"/>
              <a:t> 768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ru-RU" b="1" dirty="0"/>
              <a:t> */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  <a:p>
            <a:r>
              <a:rPr lang="ru-RU" b="1" dirty="0">
                <a:solidFill>
                  <a:srgbClr val="00B050"/>
                </a:solidFill>
              </a:rPr>
              <a:t>}</a:t>
            </a:r>
          </a:p>
          <a:p>
            <a:endParaRPr lang="ru-RU" b="1" dirty="0">
              <a:solidFill>
                <a:srgbClr val="00B05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@</a:t>
            </a:r>
            <a:r>
              <a:rPr lang="en-US" b="1" dirty="0">
                <a:solidFill>
                  <a:srgbClr val="002060"/>
                </a:solidFill>
              </a:rPr>
              <a:t>media (min-width: </a:t>
            </a:r>
            <a:r>
              <a:rPr lang="ru-RU" b="1" dirty="0">
                <a:solidFill>
                  <a:srgbClr val="002060"/>
                </a:solidFill>
              </a:rPr>
              <a:t>1000</a:t>
            </a:r>
            <a:r>
              <a:rPr lang="en-US" b="1" dirty="0" err="1">
                <a:solidFill>
                  <a:srgbClr val="002060"/>
                </a:solidFill>
              </a:rPr>
              <a:t>px</a:t>
            </a:r>
            <a:r>
              <a:rPr lang="en-US" b="1" dirty="0">
                <a:solidFill>
                  <a:srgbClr val="002060"/>
                </a:solidFill>
              </a:rPr>
              <a:t>) { </a:t>
            </a:r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/*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застосують</a:t>
            </a:r>
            <a:r>
              <a:rPr lang="ru-RU" b="1" dirty="0"/>
              <a:t> </a:t>
            </a:r>
            <a:r>
              <a:rPr lang="ru-RU" b="1" dirty="0" err="1"/>
              <a:t>усі</a:t>
            </a:r>
            <a:r>
              <a:rPr lang="ru-RU" b="1" dirty="0"/>
              <a:t> </a:t>
            </a:r>
            <a:r>
              <a:rPr lang="ru-RU" b="1" dirty="0" err="1"/>
              <a:t>пристрої</a:t>
            </a:r>
            <a:r>
              <a:rPr lang="ru-RU" b="1" dirty="0"/>
              <a:t> </a:t>
            </a:r>
            <a:r>
              <a:rPr lang="ru-RU" b="1" dirty="0" err="1"/>
              <a:t>починаючи</a:t>
            </a:r>
            <a:r>
              <a:rPr lang="ru-RU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screen resolution </a:t>
            </a:r>
            <a:endParaRPr lang="uk-UA" b="1" dirty="0">
              <a:solidFill>
                <a:srgbClr val="C00000"/>
              </a:solidFill>
            </a:endParaRPr>
          </a:p>
          <a:p>
            <a:r>
              <a:rPr lang="uk-UA" b="1" dirty="0">
                <a:solidFill>
                  <a:srgbClr val="C00000"/>
                </a:solidFill>
              </a:rPr>
              <a:t>     </a:t>
            </a:r>
            <a:r>
              <a:rPr lang="ru-RU" b="1" dirty="0" err="1"/>
              <a:t>від</a:t>
            </a:r>
            <a:r>
              <a:rPr lang="ru-RU" b="1" dirty="0"/>
              <a:t> 1000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ru-RU" b="1" dirty="0"/>
              <a:t> */</a:t>
            </a:r>
            <a:r>
              <a:rPr lang="ru-RU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52" y="4941168"/>
            <a:ext cx="885698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Наприклад – </a:t>
            </a:r>
            <a:r>
              <a:rPr lang="uk-UA" b="1" dirty="0" err="1"/>
              <a:t>мобільник</a:t>
            </a:r>
            <a:r>
              <a:rPr lang="uk-UA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screen resolution 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uk-UA" b="1" dirty="0"/>
              <a:t>00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uk-UA" b="1" dirty="0"/>
              <a:t>застосує загальні стилі та стилі починаючи з 480</a:t>
            </a:r>
            <a:r>
              <a:rPr lang="en-US" b="1" dirty="0" err="1"/>
              <a:t>px</a:t>
            </a:r>
            <a:endParaRPr lang="en-US" b="1" dirty="0"/>
          </a:p>
          <a:p>
            <a:endParaRPr lang="en-US" b="1" dirty="0"/>
          </a:p>
          <a:p>
            <a:r>
              <a:rPr lang="uk-UA" b="1" dirty="0"/>
              <a:t>А планшет з </a:t>
            </a:r>
            <a:r>
              <a:rPr lang="en-US" b="1" dirty="0">
                <a:solidFill>
                  <a:srgbClr val="C00000"/>
                </a:solidFill>
              </a:rPr>
              <a:t>screen resolution 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uk-UA" b="1" dirty="0"/>
              <a:t>800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uk-UA" b="1" dirty="0"/>
              <a:t>застосує загальні стилі, стилі з 480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uk-UA" b="1" dirty="0"/>
              <a:t>та з 768</a:t>
            </a:r>
            <a:r>
              <a:rPr lang="en-US" b="1" dirty="0" err="1"/>
              <a:t>px</a:t>
            </a:r>
            <a:r>
              <a:rPr lang="en-US" b="1" dirty="0"/>
              <a:t>. </a:t>
            </a:r>
            <a:r>
              <a:rPr lang="uk-UA" b="1" dirty="0"/>
              <a:t>Тому для планшета у секції 768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uk-UA" b="1" dirty="0"/>
              <a:t>ми перебиваємо (якщо потрібно) стилі мобільного телефону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531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550" y="690634"/>
            <a:ext cx="23979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labs/lab_1.html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4624"/>
            <a:ext cx="3904793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46" y="44624"/>
            <a:ext cx="6791939" cy="546643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619672" y="3284984"/>
            <a:ext cx="2304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3945" y="34164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220px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948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" y="8801"/>
            <a:ext cx="8844614" cy="425459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395536" y="3717032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644008" y="3717032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29072" y="38055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38055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4517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2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43054"/>
            <a:ext cx="226825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Viewport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Viewport</a:t>
            </a:r>
            <a:r>
              <a:rPr lang="ru-RU" dirty="0"/>
              <a:t> - для </a:t>
            </a:r>
            <a:r>
              <a:rPr lang="en-US" dirty="0"/>
              <a:t>desktop </a:t>
            </a:r>
            <a:r>
              <a:rPr lang="ru-RU" dirty="0" err="1"/>
              <a:t>браузерів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область </a:t>
            </a:r>
            <a:r>
              <a:rPr lang="ru-RU" dirty="0" err="1"/>
              <a:t>їх</a:t>
            </a:r>
            <a:r>
              <a:rPr lang="ru-RU" dirty="0"/>
              <a:t> перегляду,</a:t>
            </a:r>
          </a:p>
          <a:p>
            <a:r>
              <a:rPr lang="ru-RU" dirty="0"/>
              <a:t>           </a:t>
            </a:r>
            <a:r>
              <a:rPr lang="ru-RU" dirty="0" err="1"/>
              <a:t>або</a:t>
            </a:r>
            <a:r>
              <a:rPr lang="ru-RU" dirty="0"/>
              <a:t> просто ширина </a:t>
            </a:r>
            <a:r>
              <a:rPr lang="ru-RU" dirty="0" err="1"/>
              <a:t>вікна</a:t>
            </a:r>
            <a:r>
              <a:rPr lang="ru-RU" dirty="0"/>
              <a:t> браузера.</a:t>
            </a:r>
          </a:p>
          <a:p>
            <a:r>
              <a:rPr lang="ru-RU" dirty="0"/>
              <a:t>Але все </a:t>
            </a:r>
            <a:r>
              <a:rPr lang="ru-RU" dirty="0" err="1"/>
              <a:t>змінюється</a:t>
            </a:r>
            <a:r>
              <a:rPr lang="ru-RU" dirty="0"/>
              <a:t> для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. </a:t>
            </a:r>
            <a:r>
              <a:rPr lang="ru-RU" dirty="0" err="1"/>
              <a:t>Незважаючи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мобільні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маленькі</a:t>
            </a:r>
            <a:r>
              <a:rPr lang="ru-RU" dirty="0"/>
              <a:t> </a:t>
            </a:r>
            <a:r>
              <a:rPr lang="ru-RU" dirty="0" err="1"/>
              <a:t>екрани</a:t>
            </a:r>
            <a:r>
              <a:rPr lang="ru-RU" dirty="0"/>
              <a:t>, вони </a:t>
            </a:r>
            <a:r>
              <a:rPr lang="ru-RU" dirty="0" err="1"/>
              <a:t>намагаються</a:t>
            </a:r>
            <a:r>
              <a:rPr lang="ru-RU" dirty="0"/>
              <a:t> </a:t>
            </a:r>
            <a:r>
              <a:rPr lang="ru-RU" dirty="0" err="1"/>
              <a:t>відобразити</a:t>
            </a:r>
            <a:r>
              <a:rPr lang="ru-RU" dirty="0"/>
              <a:t> веб-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. В </a:t>
            </a:r>
            <a:r>
              <a:rPr lang="ru-RU" dirty="0" err="1"/>
              <a:t>результаті</a:t>
            </a:r>
            <a:r>
              <a:rPr lang="ru-RU" dirty="0"/>
              <a:t> текст та </a:t>
            </a:r>
            <a:r>
              <a:rPr lang="ru-RU" dirty="0" err="1"/>
              <a:t>графічні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стають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дрібними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311127"/>
            <a:ext cx="892899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		</a:t>
            </a:r>
            <a:r>
              <a:rPr lang="ru-RU" b="1" dirty="0"/>
              <a:t> Ми </a:t>
            </a:r>
            <a:r>
              <a:rPr lang="ru-RU" b="1" dirty="0" err="1"/>
              <a:t>можемо</a:t>
            </a:r>
            <a:r>
              <a:rPr lang="ru-RU" b="1" dirty="0"/>
              <a:t> в </a:t>
            </a:r>
            <a:r>
              <a:rPr lang="ru-RU" b="1" dirty="0" err="1"/>
              <a:t>коді</a:t>
            </a:r>
            <a:r>
              <a:rPr lang="ru-RU" b="1" dirty="0"/>
              <a:t> </a:t>
            </a:r>
            <a:r>
              <a:rPr lang="ru-RU" b="1" dirty="0" err="1"/>
              <a:t>керувати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layout viewport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/>
              <a:t>&lt;!– </a:t>
            </a:r>
            <a:r>
              <a:rPr lang="ru-RU" b="1" dirty="0"/>
              <a:t>У </a:t>
            </a:r>
            <a:r>
              <a:rPr lang="ru-RU" b="1" dirty="0" err="1"/>
              <a:t>секції</a:t>
            </a:r>
            <a:r>
              <a:rPr lang="en-US" b="1" dirty="0"/>
              <a:t> head  --&gt;</a:t>
            </a:r>
          </a:p>
          <a:p>
            <a:r>
              <a:rPr lang="en-US" b="1" dirty="0">
                <a:solidFill>
                  <a:srgbClr val="0070C0"/>
                </a:solidFill>
              </a:rPr>
              <a:t>&lt;head&gt;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&lt;meta name=</a:t>
            </a:r>
            <a:r>
              <a:rPr lang="en-US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viewport</a:t>
            </a:r>
            <a:r>
              <a:rPr lang="en-US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 content=</a:t>
            </a:r>
            <a:r>
              <a:rPr lang="en-US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directive,</a:t>
            </a:r>
            <a:r>
              <a:rPr lang="uk-UA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directive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b="1" dirty="0">
                <a:solidFill>
                  <a:srgbClr val="0070C0"/>
                </a:solidFill>
              </a:rPr>
              <a:t>&lt;/head&gt;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/*</a:t>
            </a:r>
            <a:r>
              <a:rPr lang="ru-RU" b="1" dirty="0"/>
              <a:t>* У стилях CSS</a:t>
            </a:r>
          </a:p>
          <a:p>
            <a:r>
              <a:rPr lang="ru-RU" b="1" dirty="0"/>
              <a:t>  При </a:t>
            </a:r>
            <a:r>
              <a:rPr lang="ru-RU" b="1" dirty="0" err="1"/>
              <a:t>цьому</a:t>
            </a:r>
            <a:r>
              <a:rPr lang="ru-RU" b="1" dirty="0"/>
              <a:t> директиву </a:t>
            </a:r>
            <a:r>
              <a:rPr lang="en-US" b="1" dirty="0">
                <a:solidFill>
                  <a:srgbClr val="0070C0"/>
                </a:solidFill>
              </a:rPr>
              <a:t>viewport </a:t>
            </a:r>
            <a:r>
              <a:rPr lang="ru-RU" b="1" dirty="0"/>
              <a:t>треба </a:t>
            </a:r>
            <a:r>
              <a:rPr lang="ru-RU" b="1" dirty="0" err="1"/>
              <a:t>призначати</a:t>
            </a:r>
            <a:r>
              <a:rPr lang="ru-RU" b="1" dirty="0"/>
              <a:t> до директив з </a:t>
            </a:r>
            <a:r>
              <a:rPr lang="en-US" b="1" dirty="0"/>
              <a:t>  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media-query</a:t>
            </a:r>
          </a:p>
          <a:p>
            <a:r>
              <a:rPr lang="en-US" b="1" dirty="0"/>
              <a:t>*/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@viewport{</a:t>
            </a:r>
          </a:p>
          <a:p>
            <a:r>
              <a:rPr lang="en-US" b="1" dirty="0">
                <a:solidFill>
                  <a:srgbClr val="0070C0"/>
                </a:solidFill>
              </a:rPr>
              <a:t>	width:420px;</a:t>
            </a:r>
          </a:p>
          <a:p>
            <a:r>
              <a:rPr lang="en-US" b="1" dirty="0">
                <a:solidFill>
                  <a:srgbClr val="0070C0"/>
                </a:solidFill>
              </a:rPr>
              <a:t>	zoom:1;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8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928992" cy="1538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Ми </a:t>
            </a:r>
            <a:r>
              <a:rPr lang="ru-RU" b="1" dirty="0" err="1"/>
              <a:t>завжди</a:t>
            </a:r>
            <a:r>
              <a:rPr lang="ru-RU" b="1" dirty="0"/>
              <a:t> у </a:t>
            </a:r>
            <a:r>
              <a:rPr lang="ru-RU" b="1" dirty="0" err="1"/>
              <a:t>секції</a:t>
            </a:r>
            <a:r>
              <a:rPr lang="ru-RU" b="1" dirty="0"/>
              <a:t> </a:t>
            </a:r>
            <a:r>
              <a:rPr lang="ru-RU" b="1" dirty="0" err="1"/>
              <a:t>head</a:t>
            </a:r>
            <a:r>
              <a:rPr lang="ru-RU" b="1" dirty="0"/>
              <a:t> </a:t>
            </a:r>
            <a:r>
              <a:rPr lang="ru-RU" b="1" dirty="0" err="1"/>
              <a:t>прописуватимемо</a:t>
            </a:r>
            <a:endParaRPr lang="en-US" b="1" dirty="0"/>
          </a:p>
          <a:p>
            <a:endParaRPr lang="uk-UA" b="1" dirty="0"/>
          </a:p>
          <a:p>
            <a:r>
              <a:rPr lang="en-US" sz="2000" b="1" dirty="0">
                <a:solidFill>
                  <a:srgbClr val="0070C0"/>
                </a:solidFill>
              </a:rPr>
              <a:t>&lt;meta name=</a:t>
            </a:r>
            <a:r>
              <a:rPr lang="en-US" sz="2000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viewport</a:t>
            </a:r>
            <a:r>
              <a:rPr lang="en-US" sz="2000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content=</a:t>
            </a:r>
            <a:r>
              <a:rPr lang="en-US" sz="2000" b="1" dirty="0">
                <a:solidFill>
                  <a:srgbClr val="C00000"/>
                </a:solidFill>
                <a:cs typeface="Courier New"/>
              </a:rPr>
              <a:t>"</a:t>
            </a:r>
            <a:r>
              <a:rPr lang="en-US" sz="2000" b="1" dirty="0">
                <a:solidFill>
                  <a:srgbClr val="C00000"/>
                </a:solidFill>
              </a:rPr>
              <a:t>width=device-</a:t>
            </a:r>
            <a:r>
              <a:rPr lang="en-US" sz="2000" b="1" dirty="0" err="1">
                <a:solidFill>
                  <a:srgbClr val="C00000"/>
                </a:solidFill>
              </a:rPr>
              <a:t>width,initial</a:t>
            </a:r>
            <a:r>
              <a:rPr lang="en-US" sz="2000" b="1" dirty="0">
                <a:solidFill>
                  <a:srgbClr val="C00000"/>
                </a:solidFill>
              </a:rPr>
              <a:t>-scale=1.0</a:t>
            </a:r>
            <a:r>
              <a:rPr lang="en-US" sz="2000" b="1" dirty="0">
                <a:solidFill>
                  <a:srgbClr val="0070C0"/>
                </a:solidFill>
                <a:cs typeface="Courier New"/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  <a:endParaRPr lang="ru-RU" sz="2000" b="1" dirty="0">
              <a:solidFill>
                <a:srgbClr val="0070C0"/>
              </a:solidFill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95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176" y="64436"/>
            <a:ext cx="28083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media-queries.html</a:t>
            </a:r>
            <a:endParaRPr lang="ru-RU" b="1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107504" y="52084"/>
            <a:ext cx="3240360" cy="41805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kumimoji="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Media Queries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8344"/>
            <a:ext cx="8856984" cy="4093428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Media queries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ru-RU" dirty="0">
                <a:solidFill>
                  <a:srgbClr val="002060"/>
                </a:solidFill>
              </a:rPr>
              <a:t>. В стилях </a:t>
            </a:r>
            <a:r>
              <a:rPr lang="en-US" dirty="0">
                <a:solidFill>
                  <a:srgbClr val="002060"/>
                </a:solidFill>
              </a:rPr>
              <a:t>CSS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@media</a:t>
            </a:r>
            <a:r>
              <a:rPr lang="en-US" dirty="0"/>
              <a:t>  logic </a:t>
            </a:r>
            <a:r>
              <a:rPr lang="en-US" dirty="0" err="1">
                <a:solidFill>
                  <a:srgbClr val="0070C0"/>
                </a:solidFill>
              </a:rPr>
              <a:t>mediatype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/>
              <a:t>(expression)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i="1" dirty="0" err="1">
                <a:solidFill>
                  <a:srgbClr val="0070C0"/>
                </a:solidFill>
              </a:rPr>
              <a:t>css_rules</a:t>
            </a:r>
            <a:r>
              <a:rPr lang="en-US" dirty="0">
                <a:solidFill>
                  <a:srgbClr val="0070C0"/>
                </a:solidFill>
              </a:rPr>
              <a:t>  }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У </a:t>
            </a:r>
            <a:r>
              <a:rPr lang="ru-RU" dirty="0" err="1"/>
              <a:t>секції</a:t>
            </a:r>
            <a:r>
              <a:rPr lang="ru-RU" dirty="0"/>
              <a:t> &lt;</a:t>
            </a:r>
            <a:r>
              <a:rPr lang="en-US" dirty="0"/>
              <a:t>head&gt;</a:t>
            </a:r>
          </a:p>
          <a:p>
            <a:r>
              <a:rPr lang="en-US" dirty="0"/>
              <a:t>     &lt;link … </a:t>
            </a:r>
            <a:r>
              <a:rPr lang="en-US" dirty="0">
                <a:solidFill>
                  <a:srgbClr val="C00000"/>
                </a:solidFill>
              </a:rPr>
              <a:t>media="</a:t>
            </a:r>
            <a:r>
              <a:rPr lang="en-US" dirty="0"/>
              <a:t>logic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mediatype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 (expression)"&gt;</a:t>
            </a:r>
            <a:endParaRPr lang="ru-RU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ru-RU" dirty="0">
                <a:solidFill>
                  <a:srgbClr val="002060"/>
                </a:solidFill>
              </a:rPr>
              <a:t>. </a:t>
            </a:r>
            <a:r>
              <a:rPr lang="ru-RU" dirty="0" err="1">
                <a:solidFill>
                  <a:srgbClr val="002060"/>
                </a:solidFill>
              </a:rPr>
              <a:t>Імпортувати</a:t>
            </a:r>
            <a:r>
              <a:rPr lang="ru-RU" dirty="0">
                <a:solidFill>
                  <a:srgbClr val="002060"/>
                </a:solidFill>
              </a:rPr>
              <a:t> в злили </a:t>
            </a:r>
            <a:r>
              <a:rPr lang="en-US" dirty="0">
                <a:solidFill>
                  <a:srgbClr val="002060"/>
                </a:solidFill>
              </a:rPr>
              <a:t>CSS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@import 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>
                <a:solidFill>
                  <a:srgbClr val="C00000"/>
                </a:solidFill>
              </a:rPr>
              <a:t>('file') </a:t>
            </a:r>
            <a:r>
              <a:rPr lang="en-US" dirty="0"/>
              <a:t>logic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mediatype</a:t>
            </a:r>
            <a:r>
              <a:rPr lang="en-US" dirty="0">
                <a:solidFill>
                  <a:srgbClr val="C00000"/>
                </a:solidFill>
              </a:rPr>
              <a:t> and (expression);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!!! При </a:t>
            </a:r>
            <a:r>
              <a:rPr lang="ru-RU" dirty="0" err="1">
                <a:solidFill>
                  <a:srgbClr val="7030A0"/>
                </a:solidFill>
              </a:rPr>
              <a:t>цьому</a:t>
            </a:r>
            <a:r>
              <a:rPr lang="ru-RU" dirty="0">
                <a:solidFill>
                  <a:srgbClr val="7030A0"/>
                </a:solidFill>
              </a:rPr>
              <a:t> @import </a:t>
            </a:r>
            <a:r>
              <a:rPr lang="ru-RU" dirty="0" err="1">
                <a:solidFill>
                  <a:srgbClr val="7030A0"/>
                </a:solidFill>
              </a:rPr>
              <a:t>завжди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вказується</a:t>
            </a:r>
            <a:r>
              <a:rPr lang="ru-RU" dirty="0">
                <a:solidFill>
                  <a:srgbClr val="7030A0"/>
                </a:solidFill>
              </a:rPr>
              <a:t> на початку</a:t>
            </a:r>
          </a:p>
          <a:p>
            <a:r>
              <a:rPr lang="ru-RU" dirty="0" err="1">
                <a:solidFill>
                  <a:srgbClr val="7030A0"/>
                </a:solidFill>
              </a:rPr>
              <a:t>css</a:t>
            </a:r>
            <a:r>
              <a:rPr lang="ru-RU" dirty="0">
                <a:solidFill>
                  <a:srgbClr val="7030A0"/>
                </a:solidFill>
              </a:rPr>
              <a:t>-файлу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44624"/>
            <a:ext cx="55446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Загальний</a:t>
            </a:r>
            <a:r>
              <a:rPr lang="ru-RU" b="1" dirty="0"/>
              <a:t> </a:t>
            </a:r>
            <a:r>
              <a:rPr lang="ru-RU" b="1" dirty="0" err="1"/>
              <a:t>вигляд</a:t>
            </a:r>
            <a:r>
              <a:rPr lang="ru-RU" b="1" dirty="0"/>
              <a:t> </a:t>
            </a:r>
            <a:r>
              <a:rPr lang="ru-RU" b="1" dirty="0" err="1"/>
              <a:t>директиви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@media</a:t>
            </a:r>
            <a:r>
              <a:rPr lang="ru-RU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31838"/>
            <a:ext cx="84249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@media </a:t>
            </a:r>
            <a:r>
              <a:rPr lang="en-US" sz="2400" b="1" dirty="0">
                <a:solidFill>
                  <a:srgbClr val="7030A0"/>
                </a:solidFill>
              </a:rPr>
              <a:t>[not | only]</a:t>
            </a:r>
            <a:r>
              <a:rPr lang="en-US" sz="2400" b="1" dirty="0">
                <a:solidFill>
                  <a:srgbClr val="C00000"/>
                </a:solidFill>
              </a:rPr>
              <a:t> type </a:t>
            </a:r>
            <a:r>
              <a:rPr lang="en-US" sz="2400" b="1" dirty="0">
                <a:solidFill>
                  <a:srgbClr val="7030A0"/>
                </a:solidFill>
              </a:rPr>
              <a:t>[and]</a:t>
            </a:r>
            <a:r>
              <a:rPr lang="en-US" sz="2400" b="1" dirty="0">
                <a:solidFill>
                  <a:srgbClr val="C00000"/>
                </a:solidFill>
              </a:rPr>
              <a:t> (expression)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rules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}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348880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Те, </a:t>
            </a:r>
            <a:r>
              <a:rPr lang="ru-RU" b="1" dirty="0" err="1"/>
              <a:t>що</a:t>
            </a:r>
            <a:r>
              <a:rPr lang="ru-RU" b="1" dirty="0"/>
              <a:t> у </a:t>
            </a:r>
            <a:r>
              <a:rPr lang="ru-RU" b="1" dirty="0" err="1"/>
              <a:t>квадратних</a:t>
            </a:r>
            <a:r>
              <a:rPr lang="ru-RU" b="1" dirty="0"/>
              <a:t> дужках – </a:t>
            </a:r>
            <a:r>
              <a:rPr lang="ru-RU" b="1" dirty="0" err="1"/>
              <a:t>вказувати</a:t>
            </a:r>
            <a:r>
              <a:rPr lang="ru-RU" b="1" dirty="0"/>
              <a:t> не </a:t>
            </a:r>
            <a:r>
              <a:rPr lang="ru-RU" b="1" dirty="0" err="1"/>
              <a:t>обов'язково</a:t>
            </a:r>
            <a:endParaRPr lang="uk-UA" b="1" dirty="0"/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 flipH="1" flipV="1">
            <a:off x="2411760" y="1052736"/>
            <a:ext cx="1080120" cy="137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</p:cNvCxnSpPr>
          <p:nvPr/>
        </p:nvCxnSpPr>
        <p:spPr>
          <a:xfrm flipV="1">
            <a:off x="3491880" y="862846"/>
            <a:ext cx="1728192" cy="156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6120680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Основні значення </a:t>
            </a:r>
            <a:r>
              <a:rPr lang="uk-UA" sz="2000" b="1" dirty="0" err="1"/>
              <a:t>атрібуту</a:t>
            </a:r>
            <a:r>
              <a:rPr lang="uk-UA" sz="2000" b="1" dirty="0"/>
              <a:t> </a:t>
            </a:r>
            <a:r>
              <a:rPr lang="en-US" sz="2000" b="1" dirty="0"/>
              <a:t>type</a:t>
            </a:r>
            <a:endParaRPr lang="ru-RU" sz="20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0640"/>
              </p:ext>
            </p:extLst>
          </p:nvPr>
        </p:nvGraphicFramePr>
        <p:xfrm>
          <a:off x="107504" y="548680"/>
          <a:ext cx="8856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Усі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пристрої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(за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замовчуванням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tty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Термінали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телетайпи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screen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Кольорові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комп'ютерні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екрани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Принтери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1800200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expression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This is the expression that the browser evaluates and which, after evaluation, </a:t>
            </a:r>
            <a:r>
              <a:rPr lang="en-US" b="1" dirty="0" err="1"/>
              <a:t>може</a:t>
            </a:r>
            <a:r>
              <a:rPr lang="en-US" b="1" dirty="0"/>
              <a:t> </a:t>
            </a:r>
            <a:r>
              <a:rPr lang="en-US" b="1" dirty="0" err="1"/>
              <a:t>бути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8856984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Наприклвд</a:t>
            </a:r>
            <a:endParaRPr lang="ru-RU" b="1" dirty="0"/>
          </a:p>
          <a:p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@media screen and (min-width:320px) {</a:t>
            </a:r>
          </a:p>
          <a:p>
            <a:r>
              <a:rPr lang="ru-RU" b="1" dirty="0"/>
              <a:t>	</a:t>
            </a:r>
            <a:r>
              <a:rPr lang="en-US" b="1" dirty="0"/>
              <a:t>body {</a:t>
            </a:r>
          </a:p>
          <a:p>
            <a:r>
              <a:rPr lang="en-US" b="1" dirty="0"/>
              <a:t>		</a:t>
            </a:r>
            <a:r>
              <a:rPr lang="en-US" b="1" dirty="0" err="1"/>
              <a:t>backgound:red</a:t>
            </a:r>
            <a:r>
              <a:rPr lang="en-US" b="1" dirty="0"/>
              <a:t>;</a:t>
            </a:r>
          </a:p>
          <a:p>
            <a:r>
              <a:rPr lang="en-US" b="1" dirty="0"/>
              <a:t>	}</a:t>
            </a:r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Браузер </a:t>
            </a:r>
            <a:r>
              <a:rPr lang="ru-RU" b="1" dirty="0" err="1">
                <a:solidFill>
                  <a:srgbClr val="0070C0"/>
                </a:solidFill>
              </a:rPr>
              <a:t>визначає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  <a:p>
            <a:r>
              <a:rPr lang="ru-RU" b="1" dirty="0"/>
              <a:t>1.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пристрій</a:t>
            </a:r>
            <a:r>
              <a:rPr lang="ru-RU" b="1" dirty="0"/>
              <a:t> є </a:t>
            </a:r>
            <a:r>
              <a:rPr lang="ru-RU" b="1" dirty="0" err="1"/>
              <a:t>кольоровим</a:t>
            </a:r>
            <a:r>
              <a:rPr lang="ru-RU" b="1" dirty="0"/>
              <a:t> </a:t>
            </a:r>
            <a:r>
              <a:rPr lang="ru-RU" b="1" dirty="0" err="1"/>
              <a:t>комп'ютерним</a:t>
            </a:r>
            <a:r>
              <a:rPr lang="ru-RU" b="1" dirty="0"/>
              <a:t> </a:t>
            </a:r>
            <a:r>
              <a:rPr lang="ru-RU" b="1" dirty="0" err="1"/>
              <a:t>екраном</a:t>
            </a:r>
            <a:r>
              <a:rPr lang="ru-RU" b="1" dirty="0"/>
              <a:t>?</a:t>
            </a:r>
          </a:p>
          <a:p>
            <a:r>
              <a:rPr lang="ru-RU" b="1" dirty="0"/>
              <a:t>2. </a:t>
            </a:r>
            <a:r>
              <a:rPr lang="ru-RU" b="1" dirty="0" err="1"/>
              <a:t>Визначає</a:t>
            </a:r>
            <a:r>
              <a:rPr lang="ru-RU" b="1" dirty="0"/>
              <a:t> ширину </a:t>
            </a:r>
            <a:r>
              <a:rPr lang="en-US" b="1" dirty="0">
                <a:solidFill>
                  <a:srgbClr val="C00000"/>
                </a:solidFill>
              </a:rPr>
              <a:t>viewport</a:t>
            </a:r>
            <a:r>
              <a:rPr lang="en-US" b="1" dirty="0"/>
              <a:t> </a:t>
            </a:r>
            <a:r>
              <a:rPr lang="ru-RU" b="1" dirty="0"/>
              <a:t>пристрою. </a:t>
            </a:r>
            <a:r>
              <a:rPr lang="ru-RU" b="1" dirty="0" err="1"/>
              <a:t>Якщо</a:t>
            </a:r>
            <a:r>
              <a:rPr lang="ru-RU" b="1" dirty="0"/>
              <a:t> вона </a:t>
            </a:r>
            <a:r>
              <a:rPr lang="ru-RU" b="1" dirty="0" err="1"/>
              <a:t>дорівнює</a:t>
            </a:r>
            <a:endParaRPr lang="ru-RU" b="1" dirty="0"/>
          </a:p>
          <a:p>
            <a:r>
              <a:rPr lang="ru-RU" b="1" dirty="0"/>
              <a:t>   </a:t>
            </a:r>
            <a:r>
              <a:rPr lang="ru-RU" b="1" dirty="0" err="1"/>
              <a:t>хоча</a:t>
            </a:r>
            <a:r>
              <a:rPr lang="ru-RU" b="1" dirty="0"/>
              <a:t> б </a:t>
            </a:r>
            <a:r>
              <a:rPr lang="ru-RU" b="1" dirty="0">
                <a:solidFill>
                  <a:srgbClr val="C00000"/>
                </a:solidFill>
              </a:rPr>
              <a:t>320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повертається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r>
              <a:rPr lang="en-US" b="1" dirty="0"/>
              <a:t> </a:t>
            </a:r>
            <a:r>
              <a:rPr lang="ru-RU" b="1" dirty="0"/>
              <a:t>та </a:t>
            </a:r>
            <a:r>
              <a:rPr lang="ru-RU" b="1" dirty="0" err="1"/>
              <a:t>виконується</a:t>
            </a:r>
            <a:r>
              <a:rPr lang="ru-RU" b="1" dirty="0"/>
              <a:t> правило</a:t>
            </a:r>
          </a:p>
          <a:p>
            <a:r>
              <a:rPr lang="ru-RU" b="1" dirty="0"/>
              <a:t>   яка </a:t>
            </a:r>
            <a:r>
              <a:rPr lang="ru-RU" b="1" dirty="0" err="1"/>
              <a:t>встановлює</a:t>
            </a:r>
            <a:r>
              <a:rPr lang="ru-RU" b="1" dirty="0"/>
              <a:t> </a:t>
            </a:r>
            <a:r>
              <a:rPr lang="ru-RU" b="1" dirty="0" err="1"/>
              <a:t>колір</a:t>
            </a:r>
            <a:r>
              <a:rPr lang="ru-RU" b="1" dirty="0"/>
              <a:t> фону для </a:t>
            </a:r>
            <a:r>
              <a:rPr lang="en-US" b="1" dirty="0">
                <a:solidFill>
                  <a:srgbClr val="C00000"/>
                </a:solidFill>
              </a:rPr>
              <a:t>body</a:t>
            </a:r>
            <a:r>
              <a:rPr lang="en-US" b="1" dirty="0"/>
              <a:t> </a:t>
            </a:r>
            <a:r>
              <a:rPr lang="ru-RU" b="1" dirty="0" err="1"/>
              <a:t>червоний</a:t>
            </a:r>
            <a:r>
              <a:rPr lang="ru-RU" b="1" dirty="0"/>
              <a:t>.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60155"/>
              </p:ext>
            </p:extLst>
          </p:nvPr>
        </p:nvGraphicFramePr>
        <p:xfrm>
          <a:off x="107504" y="115912"/>
          <a:ext cx="8856984" cy="643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Свойство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Що</a:t>
                      </a:r>
                      <a:r>
                        <a:rPr kumimoji="0" lang="ru-RU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визначає</a:t>
                      </a:r>
                      <a:endParaRPr kumimoji="0" lang="ru-R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solidFill>
                            <a:schemeClr val="tx1"/>
                          </a:solidFill>
                        </a:rPr>
                        <a:t>Приклади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min/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max-width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ширина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більше</a:t>
                      </a:r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вказаної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min-width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ширина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viewport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</a:rPr>
                        <a:t>не </a:t>
                      </a:r>
                      <a:r>
                        <a:rPr lang="ru-RU" sz="1600" b="1" dirty="0" err="1">
                          <a:solidFill>
                            <a:srgbClr val="C00000"/>
                          </a:solidFill>
                        </a:rPr>
                        <a:t>менше</a:t>
                      </a:r>
                      <a:r>
                        <a:rPr lang="ru-RU" sz="16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зазначеної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ширину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області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пристрою,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відображається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без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смуг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прокручування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 viewport</a:t>
                      </a:r>
                      <a:endParaRPr lang="ru-RU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320px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0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висоту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відображуваної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області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500px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device-width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всю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доступну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ширину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екрана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400px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device-height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всю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доступну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висоту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екрана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600px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orientation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Орієнтація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дисплея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portrait (height &gt; width)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landscape (width &lt; height)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portrait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landscap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aspect-ratio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співвідношення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ширини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і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висоти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області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пристрою,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відображається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16/9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device-aspect-ratio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Визначає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співвідношення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сторін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екрана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пристрою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16/9</a:t>
                      </a:r>
                    </a:p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309634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logical keywords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50783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  <a:p>
            <a:r>
              <a:rPr lang="en-US" b="1" dirty="0">
                <a:solidFill>
                  <a:srgbClr val="0070C0"/>
                </a:solidFill>
              </a:rPr>
              <a:t>@media screen and (color) {…}</a:t>
            </a:r>
          </a:p>
          <a:p>
            <a:r>
              <a:rPr lang="ru-RU" b="1" dirty="0" err="1"/>
              <a:t>Перевірить</a:t>
            </a:r>
            <a:r>
              <a:rPr lang="ru-RU" b="1" dirty="0"/>
              <a:t>, </a:t>
            </a:r>
            <a:r>
              <a:rPr lang="ru-RU" b="1" dirty="0" err="1"/>
              <a:t>чи</a:t>
            </a:r>
            <a:r>
              <a:rPr lang="ru-RU" b="1" dirty="0"/>
              <a:t> дисплей </a:t>
            </a:r>
            <a:r>
              <a:rPr lang="ru-RU" b="1" dirty="0" err="1"/>
              <a:t>кольоровий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not</a:t>
            </a:r>
          </a:p>
          <a:p>
            <a:r>
              <a:rPr lang="en-US" b="1" dirty="0">
                <a:solidFill>
                  <a:srgbClr val="0070C0"/>
                </a:solidFill>
              </a:rPr>
              <a:t>@media not screen and (color) {...}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err="1"/>
              <a:t>Поверне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false</a:t>
            </a:r>
            <a:r>
              <a:rPr lang="ru-RU" b="1" dirty="0"/>
              <a:t> для </a:t>
            </a:r>
            <a:r>
              <a:rPr lang="ru-RU" b="1" dirty="0" err="1"/>
              <a:t>пристроїв</a:t>
            </a:r>
            <a:r>
              <a:rPr lang="ru-RU" b="1" dirty="0"/>
              <a:t>, у </a:t>
            </a:r>
            <a:r>
              <a:rPr lang="ru-RU" b="1" dirty="0" err="1"/>
              <a:t>яких</a:t>
            </a:r>
            <a:r>
              <a:rPr lang="ru-RU" b="1" dirty="0"/>
              <a:t> дисплей не </a:t>
            </a:r>
            <a:r>
              <a:rPr lang="ru-RU" b="1" dirty="0" err="1"/>
              <a:t>кольоровий</a:t>
            </a:r>
            <a:endParaRPr lang="ru-RU" b="1" dirty="0"/>
          </a:p>
          <a:p>
            <a:endParaRPr lang="uk-UA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or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@media screen and (color) or projection and (color)</a:t>
            </a:r>
          </a:p>
          <a:p>
            <a:r>
              <a:rPr lang="ru-RU" b="1" dirty="0" err="1"/>
              <a:t>Поверне</a:t>
            </a:r>
            <a:r>
              <a:rPr lang="ru-RU" b="1" dirty="0"/>
              <a:t>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  <a:r>
              <a:rPr lang="ru-RU" b="1" dirty="0" err="1"/>
              <a:t>якщо</a:t>
            </a:r>
            <a:r>
              <a:rPr lang="ru-RU" b="1" dirty="0"/>
              <a:t> </a:t>
            </a:r>
            <a:r>
              <a:rPr lang="ru-RU" b="1" dirty="0" err="1"/>
              <a:t>пристрій</a:t>
            </a:r>
            <a:r>
              <a:rPr lang="ru-RU" b="1" dirty="0"/>
              <a:t> є </a:t>
            </a:r>
            <a:r>
              <a:rPr lang="ru-RU" b="1" dirty="0" err="1"/>
              <a:t>кольоровим</a:t>
            </a:r>
            <a:r>
              <a:rPr lang="ru-RU" b="1" dirty="0"/>
              <a:t> </a:t>
            </a:r>
            <a:r>
              <a:rPr lang="ru-RU" b="1" dirty="0" err="1"/>
              <a:t>дисплеєм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кольоровим</a:t>
            </a:r>
            <a:r>
              <a:rPr lang="ru-RU" b="1" dirty="0"/>
              <a:t> проектором</a:t>
            </a:r>
          </a:p>
          <a:p>
            <a:endParaRPr lang="ru-RU" b="1" dirty="0"/>
          </a:p>
          <a:p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b="1" dirty="0"/>
              <a:t> – </a:t>
            </a:r>
            <a:r>
              <a:rPr lang="ru-RU" b="1" dirty="0" err="1"/>
              <a:t>використовується</a:t>
            </a:r>
            <a:r>
              <a:rPr lang="ru-RU" b="1" dirty="0"/>
              <a:t> для того,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сховати</a:t>
            </a:r>
            <a:r>
              <a:rPr lang="ru-RU" b="1" dirty="0"/>
              <a:t> </a:t>
            </a:r>
            <a:r>
              <a:rPr lang="en-US" b="1" dirty="0"/>
              <a:t>media queries </a:t>
            </a:r>
            <a:r>
              <a:rPr lang="ru-RU" b="1" dirty="0" err="1"/>
              <a:t>від</a:t>
            </a:r>
            <a:endParaRPr lang="ru-RU" b="1" dirty="0"/>
          </a:p>
          <a:p>
            <a:r>
              <a:rPr lang="ru-RU" b="1" dirty="0"/>
              <a:t>       </a:t>
            </a:r>
            <a:r>
              <a:rPr lang="ru-RU" b="1" dirty="0" err="1"/>
              <a:t>браузерів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підтримують</a:t>
            </a:r>
            <a:r>
              <a:rPr lang="ru-RU" b="1" dirty="0"/>
              <a:t>.</a:t>
            </a:r>
          </a:p>
          <a:p>
            <a:r>
              <a:rPr lang="ru-RU" b="1" dirty="0"/>
              <a:t>      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браузери</a:t>
            </a:r>
            <a:r>
              <a:rPr lang="ru-RU" b="1" dirty="0"/>
              <a:t> просто </a:t>
            </a:r>
            <a:r>
              <a:rPr lang="ru-RU" b="1" dirty="0" err="1"/>
              <a:t>ігнорують</a:t>
            </a:r>
            <a:r>
              <a:rPr lang="ru-RU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only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@media only screen and (color)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154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865</Words>
  <Application>Microsoft Office PowerPoint</Application>
  <PresentationFormat>Экран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Verdana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710</cp:revision>
  <dcterms:created xsi:type="dcterms:W3CDTF">2010-11-04T13:16:08Z</dcterms:created>
  <dcterms:modified xsi:type="dcterms:W3CDTF">2022-10-07T03:45:09Z</dcterms:modified>
</cp:coreProperties>
</file>