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26CA8-007C-4A3C-A295-355B615CE128}" v="87" dt="2024-01-08T19:30:21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3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4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4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81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6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3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5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5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6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2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Епоха Відродження: коротко про головне">
            <a:extLst>
              <a:ext uri="{FF2B5EF4-FFF2-40B4-BE49-F238E27FC236}">
                <a16:creationId xmlns:a16="http://schemas.microsoft.com/office/drawing/2014/main" id="{D4E3C40F-515C-B72F-85DF-8C8993F827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340" b="339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80A80-D7B5-AB91-F221-0ABC6F36D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+mj-lt"/>
                <a:cs typeface="+mj-lt"/>
              </a:rPr>
              <a:t>Мистецтво Європейського Ренесансу</a:t>
            </a:r>
          </a:p>
        </p:txBody>
      </p:sp>
    </p:spTree>
    <p:extLst>
      <p:ext uri="{BB962C8B-B14F-4D97-AF65-F5344CB8AC3E}">
        <p14:creationId xmlns:p14="http://schemas.microsoft.com/office/powerpoint/2010/main" val="1947938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7.1: Посібник для початківців до епохи Відродження - LibreTexts - Ukrayinska">
            <a:extLst>
              <a:ext uri="{FF2B5EF4-FFF2-40B4-BE49-F238E27FC236}">
                <a16:creationId xmlns:a16="http://schemas.microsoft.com/office/drawing/2014/main" id="{B67D764E-6D88-2705-CFBB-0A272BCB72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7451" b="143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998E753-5FA2-2A2E-0E03-6BD5FAD50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>
                <a:solidFill>
                  <a:srgbClr val="FFFFFF"/>
                </a:solidFill>
                <a:latin typeface="Söhne"/>
                <a:ea typeface="Söhne"/>
                <a:cs typeface="Söhne"/>
              </a:rPr>
              <a:t>Мистецтво Європейського Ренесансу - це епоха культурного та мистецького розквіту, яка охоплювала період з приблизно 14-го початку 17 століть і відбувалася в Європі, особливо в Італії.</a:t>
            </a:r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57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Антикваріанізм — Вікіпедія">
            <a:extLst>
              <a:ext uri="{FF2B5EF4-FFF2-40B4-BE49-F238E27FC236}">
                <a16:creationId xmlns:a16="http://schemas.microsoft.com/office/drawing/2014/main" id="{647F95C6-34F1-2DCF-99EC-7EC8E11695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817" b="99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C170D8-20B7-2945-FD9B-81F7A8781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baseline="0">
                <a:solidFill>
                  <a:srgbClr val="FFFFFF"/>
                </a:solidFill>
                <a:latin typeface="Söhne"/>
              </a:rPr>
              <a:t>Відродження культури: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926FA5-25D6-AC19-CBEE-519B4625F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b="1">
                <a:solidFill>
                  <a:srgbClr val="FFFFFF"/>
                </a:solidFill>
                <a:latin typeface="Söhne"/>
                <a:ea typeface="Söhne"/>
                <a:cs typeface="Söhne"/>
              </a:rPr>
              <a:t>Навчання та наука</a:t>
            </a:r>
            <a:r>
              <a:rPr lang="ru-RU">
                <a:solidFill>
                  <a:srgbClr val="FFFFFF"/>
                </a:solidFill>
                <a:latin typeface="Söhne"/>
                <a:ea typeface="Söhne"/>
                <a:cs typeface="Söhne"/>
              </a:rPr>
              <a:t>: Важливе значення приділялося вивченню класичних творів стародавньої Греції та Риму, а також розвитку науки та гуманітарних наук.</a:t>
            </a:r>
            <a:endParaRPr lang="ru-RU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0678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Епоха Ренесансу | Тест з мистецтва – «На Урок»">
            <a:extLst>
              <a:ext uri="{FF2B5EF4-FFF2-40B4-BE49-F238E27FC236}">
                <a16:creationId xmlns:a16="http://schemas.microsoft.com/office/drawing/2014/main" id="{24D49A85-0C58-0DFC-8B2A-66EA8FA1A9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4897" r="110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455BD-7D10-C50C-E31F-032353CB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b="0">
                <a:solidFill>
                  <a:srgbClr val="FFFFFF"/>
                </a:solidFill>
                <a:latin typeface="Söhne"/>
                <a:ea typeface="Söhne"/>
                <a:cs typeface="Söhne"/>
              </a:rPr>
              <a:t>Художня інновація: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D9CCE5-C16E-5301-586E-D575B3E77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buChar char="•"/>
            </a:pPr>
            <a:r>
              <a:rPr lang="ru-RU" b="1">
                <a:solidFill>
                  <a:srgbClr val="FFFFFF"/>
                </a:solidFill>
                <a:latin typeface="Söhne"/>
                <a:ea typeface="Söhne"/>
                <a:cs typeface="Söhne"/>
              </a:rPr>
              <a:t>Підвищення майстерності</a:t>
            </a:r>
            <a:r>
              <a:rPr lang="ru-RU">
                <a:solidFill>
                  <a:srgbClr val="FFFFFF"/>
                </a:solidFill>
                <a:latin typeface="Söhne"/>
                <a:ea typeface="Söhne"/>
                <a:cs typeface="Söhne"/>
              </a:rPr>
              <a:t>: Художники Ренесансу намагалися вдосконалити свою майстерність, використовували нові техніки й перспективу.</a:t>
            </a:r>
          </a:p>
          <a:p>
            <a:pPr marL="228600" indent="-228600">
              <a:buChar char="•"/>
            </a:pPr>
            <a:r>
              <a:rPr lang="ru-RU" b="1">
                <a:solidFill>
                  <a:srgbClr val="FFFFFF"/>
                </a:solidFill>
                <a:latin typeface="Söhne"/>
                <a:ea typeface="Söhne"/>
                <a:cs typeface="Söhne"/>
              </a:rPr>
              <a:t>Гармонія і пропорція</a:t>
            </a:r>
            <a:r>
              <a:rPr lang="ru-RU">
                <a:solidFill>
                  <a:srgbClr val="FFFFFF"/>
                </a:solidFill>
                <a:latin typeface="Söhne"/>
                <a:ea typeface="Söhne"/>
                <a:cs typeface="Söhne"/>
              </a:rPr>
              <a:t>: Вони створювали твори з акцентом на гармонії, пропорції та реалізмі.</a:t>
            </a:r>
          </a:p>
        </p:txBody>
      </p:sp>
    </p:spTree>
    <p:extLst>
      <p:ext uri="{BB962C8B-B14F-4D97-AF65-F5344CB8AC3E}">
        <p14:creationId xmlns:p14="http://schemas.microsoft.com/office/powerpoint/2010/main" val="883793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C39B9-1A40-C61A-A1D3-6DD7FBEF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ru-RU" sz="3700" b="0">
                <a:latin typeface="Söhne"/>
                <a:ea typeface="Söhne"/>
                <a:cs typeface="Söhne"/>
              </a:rPr>
              <a:t>Розвиток живопису, скульптури та архітектури:</a:t>
            </a:r>
            <a:endParaRPr lang="ru-RU" sz="37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54AC20-A1FF-8F40-EEE9-9FEBD5064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buChar char="•"/>
            </a:pPr>
            <a:r>
              <a:rPr lang="ru-RU" sz="2000" b="1">
                <a:latin typeface="Söhne"/>
                <a:ea typeface="Söhne"/>
                <a:cs typeface="Söhne"/>
              </a:rPr>
              <a:t>Живопис</a:t>
            </a:r>
            <a:r>
              <a:rPr lang="ru-RU" sz="2000">
                <a:latin typeface="Söhne"/>
                <a:ea typeface="Söhne"/>
                <a:cs typeface="Söhne"/>
              </a:rPr>
              <a:t>: Ренесансний живопис відрізняється реалізмом та глибиною перспективи. Леонардо да Вінчі, Рафаель, Мікеланджело - ключові представники цієї галузі.</a:t>
            </a:r>
          </a:p>
          <a:p>
            <a:pPr marL="228600" indent="-228600">
              <a:buChar char="•"/>
            </a:pPr>
            <a:r>
              <a:rPr lang="ru-RU" sz="2000" b="1">
                <a:latin typeface="Söhne"/>
                <a:ea typeface="Söhne"/>
                <a:cs typeface="Söhne"/>
              </a:rPr>
              <a:t>Скульптура</a:t>
            </a:r>
            <a:r>
              <a:rPr lang="ru-RU" sz="2000">
                <a:latin typeface="Söhne"/>
                <a:ea typeface="Söhne"/>
                <a:cs typeface="Söhne"/>
              </a:rPr>
              <a:t>: Скульптори створювали реалістичні, емоційно насичені твори.</a:t>
            </a:r>
          </a:p>
          <a:p>
            <a:pPr marL="228600" indent="-228600">
              <a:buChar char="•"/>
            </a:pPr>
            <a:r>
              <a:rPr lang="ru-RU" sz="2000" b="1">
                <a:latin typeface="Söhne"/>
                <a:ea typeface="Söhne"/>
                <a:cs typeface="Söhne"/>
              </a:rPr>
              <a:t>Архітектура</a:t>
            </a:r>
            <a:r>
              <a:rPr lang="ru-RU" sz="2000">
                <a:latin typeface="Söhne"/>
                <a:ea typeface="Söhne"/>
                <a:cs typeface="Söhne"/>
              </a:rPr>
              <a:t>: Замки, церкви, палаці розроблялися з врахуванням класичних архітектурних зразків.</a:t>
            </a:r>
          </a:p>
        </p:txBody>
      </p:sp>
      <p:pic>
        <p:nvPicPr>
          <p:cNvPr id="4" name="Рисунок 3" descr="https://upload.wikimedia.org/wikipedia/commons/thumb/c/c1/Moses_San_Pietro_in_Vincoli.jpg/800px-Moses_San_Pietro_in_Vincoli.jpg">
            <a:extLst>
              <a:ext uri="{FF2B5EF4-FFF2-40B4-BE49-F238E27FC236}">
                <a16:creationId xmlns:a16="http://schemas.microsoft.com/office/drawing/2014/main" id="{3B2D716D-71CB-494A-B20F-2C6966CDBD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5900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72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513E2-ECAB-1D26-64EC-73B1104F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ru-RU" sz="4000" b="0">
                <a:latin typeface="Söhne"/>
                <a:ea typeface="Söhne"/>
                <a:cs typeface="Söhne"/>
              </a:rPr>
              <a:t>Роль меценатів: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146311-12F2-CBAA-A84A-6EC599F3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har char="•"/>
            </a:pPr>
            <a:r>
              <a:rPr lang="ru-RU" sz="2000">
                <a:latin typeface="Söhne"/>
                <a:ea typeface="Söhne"/>
                <a:cs typeface="Söhne"/>
              </a:rPr>
              <a:t>Меценати, такі як папи, владарі, багаті торговці, сприяли розвитку мистецтва, замовляючи роботи художникам.</a:t>
            </a:r>
          </a:p>
        </p:txBody>
      </p:sp>
      <p:pic>
        <p:nvPicPr>
          <p:cNvPr id="4" name="Рисунок 3" descr="Гуманізм епохи Відродження — Вікіпедія">
            <a:extLst>
              <a:ext uri="{FF2B5EF4-FFF2-40B4-BE49-F238E27FC236}">
                <a16:creationId xmlns:a16="http://schemas.microsoft.com/office/drawing/2014/main" id="{5114FD64-9019-9662-CE0B-C10E00E434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99" r="21509" b="-2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263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Фреска Леонардо да Вінчі &quot;Таємна вечеря&quot; | Карпатські вироби та сувеніри">
            <a:extLst>
              <a:ext uri="{FF2B5EF4-FFF2-40B4-BE49-F238E27FC236}">
                <a16:creationId xmlns:a16="http://schemas.microsoft.com/office/drawing/2014/main" id="{D9737FEC-1B1C-F226-745E-99F5742A64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8501" r="26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4637F-6808-9828-9ADC-4E8B01591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b="1">
                <a:solidFill>
                  <a:srgbClr val="FFFFFF"/>
                </a:solidFill>
                <a:latin typeface="Söhne"/>
                <a:ea typeface="Söhne"/>
                <a:cs typeface="Söhne"/>
              </a:rPr>
              <a:t>Значення Ренесансу: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3BA4D1-4D22-C328-549E-0C137EB05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indent="-228600">
              <a:buChar char="•"/>
            </a:pPr>
            <a:r>
              <a:rPr lang="ru-RU">
                <a:solidFill>
                  <a:srgbClr val="FFFFFF"/>
                </a:solidFill>
                <a:latin typeface="Söhne"/>
                <a:ea typeface="Söhne"/>
                <a:cs typeface="Söhne"/>
              </a:rPr>
              <a:t>Ренесанс відіграв важливу роль у розвитку мистецтва та культури, відбудовуючи спадок класичних цінностей.</a:t>
            </a:r>
          </a:p>
          <a:p>
            <a:pPr marL="228600" indent="-228600">
              <a:buChar char="•"/>
            </a:pPr>
            <a:r>
              <a:rPr lang="ru-RU">
                <a:solidFill>
                  <a:srgbClr val="FFFFFF"/>
                </a:solidFill>
                <a:latin typeface="Söhne"/>
                <a:ea typeface="Söhne"/>
                <a:cs typeface="Söhne"/>
              </a:rPr>
              <a:t>Він також сприяв розвитку наукових досліджень, філософії, архітектури та літератури.</a:t>
            </a:r>
          </a:p>
          <a:p>
            <a:pPr marL="228600" indent="-228600">
              <a:buChar char="•"/>
            </a:pPr>
            <a:r>
              <a:rPr lang="ru-RU">
                <a:solidFill>
                  <a:srgbClr val="FFFFFF"/>
                </a:solidFill>
                <a:latin typeface="Söhne"/>
                <a:ea typeface="Söhne"/>
                <a:cs typeface="Söhne"/>
              </a:rPr>
              <a:t>Вплив Ренесансу відчутний і донині, викликаючи захоплення своєю красою та глибоким значенням.</a:t>
            </a:r>
          </a:p>
          <a:p>
            <a:r>
              <a:rPr lang="ru-RU">
                <a:solidFill>
                  <a:srgbClr val="FFFFFF"/>
                </a:solidFill>
                <a:latin typeface="Söhne"/>
                <a:ea typeface="Söhne"/>
                <a:cs typeface="Söhne"/>
              </a:rPr>
              <a:t>Мистецтво Ренесансу є не тільки скарбницею найвидатніших творів світового мистецтва, але й відображенням культурної перспективи та філософії епохи, що перетинається з історією та розвитком людства.</a:t>
            </a:r>
          </a:p>
          <a:p>
            <a:endParaRPr lang="ru-RU">
              <a:solidFill>
                <a:srgbClr val="FFFFFF"/>
              </a:solidFill>
              <a:latin typeface="Söhne"/>
              <a:ea typeface="Söhne"/>
              <a:cs typeface="Söhne"/>
            </a:endParaRPr>
          </a:p>
          <a:p>
            <a:endParaRPr lang="ru-RU">
              <a:solidFill>
                <a:srgbClr val="FFFFFF"/>
              </a:solidFill>
              <a:latin typeface="Söhne"/>
              <a:ea typeface="Söhne"/>
              <a:cs typeface="Söhne"/>
            </a:endParaRPr>
          </a:p>
          <a:p>
            <a:endParaRPr lang="ru-RU">
              <a:solidFill>
                <a:srgbClr val="FFFFFF"/>
              </a:solidFill>
              <a:latin typeface="Söhne"/>
              <a:ea typeface="Söhne"/>
              <a:cs typeface="Söhne"/>
            </a:endParaRPr>
          </a:p>
          <a:p>
            <a:endParaRPr lang="ru-RU">
              <a:solidFill>
                <a:srgbClr val="FFFFFF"/>
              </a:solidFill>
              <a:latin typeface="Söhne"/>
              <a:ea typeface="Söhne"/>
              <a:cs typeface="Söhne"/>
            </a:endParaRPr>
          </a:p>
          <a:p>
            <a:endParaRPr lang="ru-RU">
              <a:solidFill>
                <a:srgbClr val="FFFFFF"/>
              </a:solidFill>
              <a:latin typeface="Söhne"/>
              <a:ea typeface="Söhne"/>
              <a:cs typeface="Söhne"/>
            </a:endParaRPr>
          </a:p>
          <a:p>
            <a:endParaRPr lang="ru-RU">
              <a:solidFill>
                <a:srgbClr val="FFFFFF"/>
              </a:solidFill>
              <a:latin typeface="Söhne"/>
              <a:ea typeface="Söhne"/>
              <a:cs typeface="Söhne"/>
            </a:endParaRPr>
          </a:p>
          <a:p>
            <a:endParaRPr lang="ru-RU">
              <a:solidFill>
                <a:srgbClr val="FFFFFF"/>
              </a:solidFill>
              <a:latin typeface="Söhne"/>
              <a:ea typeface="Söhne"/>
              <a:cs typeface="Söhne"/>
            </a:endParaRPr>
          </a:p>
          <a:p>
            <a:endParaRPr lang="ru-RU">
              <a:solidFill>
                <a:srgbClr val="FFFFFF"/>
              </a:solidFill>
              <a:latin typeface="Söhne"/>
              <a:ea typeface="Söhne"/>
              <a:cs typeface="Söhne"/>
            </a:endParaRPr>
          </a:p>
          <a:p>
            <a:endParaRPr lang="ru-RU">
              <a:solidFill>
                <a:srgbClr val="FFFFFF"/>
              </a:solidFill>
              <a:latin typeface="Söhne"/>
              <a:ea typeface="Söhne"/>
              <a:cs typeface="Söhne"/>
            </a:endParaRPr>
          </a:p>
          <a:p>
            <a:endParaRPr lang="ru-RU">
              <a:solidFill>
                <a:srgbClr val="FFFFFF"/>
              </a:solidFill>
              <a:latin typeface="Söhne"/>
              <a:ea typeface="Söhne"/>
              <a:cs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49307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Мистецтво Європейського Ренесансу</vt:lpstr>
      <vt:lpstr>Презентация PowerPoint</vt:lpstr>
      <vt:lpstr>Відродження культури:</vt:lpstr>
      <vt:lpstr>Художня інновація:</vt:lpstr>
      <vt:lpstr>Розвиток живопису, скульптури та архітектури:</vt:lpstr>
      <vt:lpstr>Роль меценатів:</vt:lpstr>
      <vt:lpstr>Значення Ренесансу: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Мистецтво європейського ренесансу   </dc:title>
  <dc:creator/>
  <cp:lastModifiedBy/>
  <cp:revision>65</cp:revision>
  <dcterms:created xsi:type="dcterms:W3CDTF">2024-01-08T18:58:55Z</dcterms:created>
  <dcterms:modified xsi:type="dcterms:W3CDTF">2024-01-08T19:30:44Z</dcterms:modified>
</cp:coreProperties>
</file>