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A5BFC78-9E5C-4D45-9FDF-A45C4F218B8E}">
  <a:tblStyle styleId="{EA5BFC78-9E5C-4D45-9FDF-A45C4F218B8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Spectral Graphs and Clustering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Vaishali Pal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Sayantan Datta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Factorizing the Laplacian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994375"/>
            <a:ext cx="8229600" cy="165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∇</a:t>
            </a:r>
            <a:r>
              <a:rPr baseline="-25000" lang="en"/>
              <a:t>G</a:t>
            </a:r>
            <a:r>
              <a:rPr lang="en"/>
              <a:t> and L</a:t>
            </a:r>
            <a:r>
              <a:rPr baseline="-25000" lang="en"/>
              <a:t>G </a:t>
            </a:r>
            <a:r>
              <a:rPr lang="en"/>
              <a:t>be the incidence matrix and laplacian matrix respectively of a graph G. Then L</a:t>
            </a:r>
            <a:r>
              <a:rPr baseline="-25000" lang="en"/>
              <a:t>G </a:t>
            </a:r>
            <a:r>
              <a:rPr lang="en"/>
              <a:t>= ∇</a:t>
            </a:r>
            <a:r>
              <a:rPr baseline="30000" lang="en"/>
              <a:t>T</a:t>
            </a:r>
            <a:r>
              <a:rPr lang="en"/>
              <a:t>∇</a:t>
            </a:r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1048950" y="3709900"/>
            <a:ext cx="20699" cy="1033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1117650" y="3242074"/>
            <a:ext cx="549900" cy="3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 txBox="1"/>
          <p:nvPr/>
        </p:nvSpPr>
        <p:spPr>
          <a:xfrm>
            <a:off x="1155750" y="474370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147125" y="3043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65350" y="30104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531125" y="3227075"/>
            <a:ext cx="472499" cy="376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4" name="Shape 224"/>
          <p:cNvSpPr/>
          <p:nvPr/>
        </p:nvSpPr>
        <p:spPr>
          <a:xfrm>
            <a:off x="973787" y="46725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984737" y="35644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753150" y="35644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27" name="Shape 227"/>
          <p:cNvSpPr/>
          <p:nvPr/>
        </p:nvSpPr>
        <p:spPr>
          <a:xfrm>
            <a:off x="451337" y="3107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594337" y="3107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60775" y="2908175"/>
            <a:ext cx="1049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 L</a:t>
            </a:r>
            <a:r>
              <a:rPr baseline="-25000" lang="en" sz="3000">
                <a:solidFill>
                  <a:schemeClr val="dk1"/>
                </a:solidFill>
              </a:rPr>
              <a:t>G</a:t>
            </a:r>
            <a:r>
              <a:rPr lang="en" sz="3000">
                <a:solidFill>
                  <a:schemeClr val="dk1"/>
                </a:solidFill>
              </a:rPr>
              <a:t>=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3270550" y="285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569500"/>
                <a:gridCol w="569500"/>
                <a:gridCol w="5695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5679525" y="2908175"/>
            <a:ext cx="866699" cy="7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∇</a:t>
            </a:r>
            <a:r>
              <a:rPr baseline="-25000" lang="en" sz="3000">
                <a:solidFill>
                  <a:schemeClr val="dk1"/>
                </a:solidFill>
              </a:rPr>
              <a:t>G</a:t>
            </a:r>
            <a:r>
              <a:rPr lang="en" sz="3000">
                <a:solidFill>
                  <a:schemeClr val="dk1"/>
                </a:solidFill>
              </a:rPr>
              <a:t>= 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6546225" y="2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569500"/>
                <a:gridCol w="569500"/>
                <a:gridCol w="5695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1155750" y="405790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350" y="3259650"/>
            <a:ext cx="231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371750" y="3335850"/>
            <a:ext cx="231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Dimension of the Null Space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8077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x</a:t>
            </a:r>
            <a:r>
              <a:rPr baseline="30000" lang="en" sz="2400"/>
              <a:t>T</a:t>
            </a:r>
            <a:r>
              <a:rPr lang="en" sz="2400"/>
              <a:t>L</a:t>
            </a:r>
            <a:r>
              <a:rPr baseline="-25000" lang="en" sz="2400"/>
              <a:t>G</a:t>
            </a:r>
            <a:r>
              <a:rPr lang="en" sz="2400"/>
              <a:t>x = x</a:t>
            </a:r>
            <a:r>
              <a:rPr baseline="30000" lang="en" sz="2400"/>
              <a:t>T</a:t>
            </a:r>
            <a:r>
              <a:rPr lang="en" sz="2400"/>
              <a:t>∇</a:t>
            </a:r>
            <a:r>
              <a:rPr baseline="30000" lang="en" sz="2400"/>
              <a:t>T</a:t>
            </a:r>
            <a:r>
              <a:rPr lang="en" sz="2400"/>
              <a:t>∇x = ‖∇x‖</a:t>
            </a:r>
            <a:r>
              <a:rPr baseline="30000" lang="en" sz="2400"/>
              <a:t>2</a:t>
            </a:r>
            <a:r>
              <a:rPr lang="en" sz="2400"/>
              <a:t> = ∑</a:t>
            </a:r>
            <a:r>
              <a:rPr baseline="-25000" lang="en" sz="2400"/>
              <a:t>(i,j ∈E)</a:t>
            </a:r>
            <a:r>
              <a:rPr lang="en" sz="2400"/>
              <a:t>( x</a:t>
            </a:r>
            <a:r>
              <a:rPr baseline="-25000" lang="en" sz="2400"/>
              <a:t>i</a:t>
            </a:r>
            <a:r>
              <a:rPr lang="en" sz="2400"/>
              <a:t> - x</a:t>
            </a:r>
            <a:r>
              <a:rPr baseline="-25000" lang="en"/>
              <a:t>j</a:t>
            </a:r>
            <a:r>
              <a:rPr lang="en"/>
              <a:t>)</a:t>
            </a:r>
            <a:r>
              <a:rPr baseline="30000"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x ∈ Null(L</a:t>
            </a:r>
            <a:r>
              <a:rPr baseline="-25000" lang="en" sz="2400"/>
              <a:t>G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=&gt; L</a:t>
            </a:r>
            <a:r>
              <a:rPr baseline="-25000" lang="en" sz="2400"/>
              <a:t>G</a:t>
            </a:r>
            <a:r>
              <a:rPr lang="en" sz="2400"/>
              <a:t>x = 0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=&gt;  x</a:t>
            </a:r>
            <a:r>
              <a:rPr baseline="30000" lang="en" sz="2400"/>
              <a:t>T</a:t>
            </a:r>
            <a:r>
              <a:rPr lang="en" sz="2400"/>
              <a:t>L</a:t>
            </a:r>
            <a:r>
              <a:rPr baseline="-25000" lang="en" sz="2400"/>
              <a:t>G</a:t>
            </a:r>
            <a:r>
              <a:rPr lang="en" sz="2400"/>
              <a:t>x = 0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=&gt; ∑</a:t>
            </a:r>
            <a:r>
              <a:rPr baseline="-25000" lang="en" sz="2400"/>
              <a:t>(i,j) ∈E</a:t>
            </a:r>
            <a:r>
              <a:rPr lang="en" sz="2400"/>
              <a:t>( x</a:t>
            </a:r>
            <a:r>
              <a:rPr baseline="-25000" lang="en" sz="2400"/>
              <a:t>i</a:t>
            </a:r>
            <a:r>
              <a:rPr lang="en" sz="2400"/>
              <a:t> - x</a:t>
            </a:r>
            <a:r>
              <a:rPr baseline="-25000" lang="en"/>
              <a:t>j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=&gt; x</a:t>
            </a:r>
            <a:r>
              <a:rPr baseline="-25000" lang="en" sz="2400"/>
              <a:t>i</a:t>
            </a:r>
            <a:r>
              <a:rPr lang="en" sz="2400"/>
              <a:t> = x</a:t>
            </a:r>
            <a:r>
              <a:rPr baseline="-25000" lang="en"/>
              <a:t>j</a:t>
            </a:r>
            <a:r>
              <a:rPr lang="en"/>
              <a:t> for (</a:t>
            </a:r>
            <a:r>
              <a:rPr lang="en" sz="2400"/>
              <a:t>i,j) ∈E. If G is connected, all  x</a:t>
            </a:r>
            <a:r>
              <a:rPr baseline="-25000" lang="en" sz="2400"/>
              <a:t>i</a:t>
            </a:r>
            <a:r>
              <a:rPr lang="en" sz="2400"/>
              <a:t> are equal. Thus, every member of the null space is a multiple of </a:t>
            </a:r>
            <a:r>
              <a:rPr b="1" lang="en" sz="2400"/>
              <a:t>1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 dimension of the null space of L</a:t>
            </a:r>
            <a:r>
              <a:rPr baseline="-25000" lang="en" sz="2400"/>
              <a:t>G</a:t>
            </a:r>
            <a:r>
              <a:rPr lang="en" sz="2400"/>
              <a:t> is exactly the number of connected components of 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Fundamental Theorem of Spectral Graph Theory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G = (V, E) be an d-regular undirected graph, A be the Adjacency matrix, d</a:t>
            </a:r>
            <a:r>
              <a:rPr baseline="-25000" lang="en"/>
              <a:t>v</a:t>
            </a:r>
            <a:r>
              <a:rPr lang="en"/>
              <a:t> be the degree of v </a:t>
            </a:r>
            <a:r>
              <a:rPr lang="en" sz="2400"/>
              <a:t>∈ V,</a:t>
            </a:r>
            <a:r>
              <a:rPr lang="en"/>
              <a:t> D the diagonal martix of degree.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Then, L = I - D</a:t>
            </a:r>
            <a:r>
              <a:rPr baseline="30000" lang="en"/>
              <a:t>-1/2</a:t>
            </a:r>
            <a:r>
              <a:rPr lang="en"/>
              <a:t>AD</a:t>
            </a:r>
            <a:r>
              <a:rPr baseline="30000" lang="en"/>
              <a:t>-½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 is symmetric, all its eigenvalues are real.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Fundamental Theorem of Spectral Graph Theory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0 = 𝜆</a:t>
            </a:r>
            <a:r>
              <a:rPr baseline="-25000" lang="en"/>
              <a:t>1 </a:t>
            </a:r>
            <a:r>
              <a:rPr lang="en"/>
              <a:t>&lt;= 𝜆</a:t>
            </a:r>
            <a:r>
              <a:rPr baseline="-25000" lang="en"/>
              <a:t>2 </a:t>
            </a:r>
            <a:r>
              <a:rPr lang="en"/>
              <a:t>&lt;= ……. 𝜆</a:t>
            </a:r>
            <a:r>
              <a:rPr baseline="-25000" lang="en"/>
              <a:t>n</a:t>
            </a:r>
            <a:r>
              <a:rPr lang="en"/>
              <a:t> be the eigenvalues of L in sorted order with multiplicities. Then,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𝜆</a:t>
            </a:r>
            <a:r>
              <a:rPr baseline="-25000" lang="en"/>
              <a:t>1 </a:t>
            </a:r>
            <a:r>
              <a:rPr lang="en"/>
              <a:t>= 0 and 𝜆</a:t>
            </a:r>
            <a:r>
              <a:rPr baseline="-25000" lang="en"/>
              <a:t>n</a:t>
            </a:r>
            <a:r>
              <a:rPr lang="en"/>
              <a:t> &lt;=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𝜆</a:t>
            </a:r>
            <a:r>
              <a:rPr baseline="-25000" lang="en"/>
              <a:t>k </a:t>
            </a:r>
            <a:r>
              <a:rPr lang="en"/>
              <a:t>= 0 iff G has &gt;= k connected components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𝜆</a:t>
            </a:r>
            <a:r>
              <a:rPr baseline="-25000" lang="en"/>
              <a:t>n </a:t>
            </a:r>
            <a:r>
              <a:rPr lang="en"/>
              <a:t>= 2 iff G has a bipartitite connected component.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Fundamental Theorem of Spectral Graph Theory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Laplacian allows a natural link between discrete representations (graphs), and continuous representations, such as metric spaces and manifolds.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Laplacian embedding consists in representing the vertices of a graph in the space spanned by the smallest eigenvectors of the Laplacian.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Fiedler vector of the Laplacian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first non-null eigenvalue λ</a:t>
            </a:r>
            <a:r>
              <a:rPr baseline="-25000" lang="en" sz="2400"/>
              <a:t>k+1</a:t>
            </a:r>
            <a:r>
              <a:rPr lang="en" sz="2400"/>
              <a:t> is called the Fiedler value.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corresponding eigenvector u</a:t>
            </a:r>
            <a:r>
              <a:rPr baseline="-25000" lang="en" sz="2400"/>
              <a:t>k+1</a:t>
            </a:r>
            <a:r>
              <a:rPr lang="en" sz="2400"/>
              <a:t> is called the Fiedler vector.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multiplicity of the Fiedler eigenvalue depends on the graph’s structure and it is difficult to analyse.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Fiedler value is the algebraic connectivity of a graph, the further from 0, the more connected.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Adjacency Matrix for Graphs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0176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Adjacency Matrix - For a graph G = (V, E), the adjacency matrix A is an n x n matrix given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1  if (i,j) ∈ 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Aij =        0   otherwise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>
            <a:endCxn id="43" idx="0"/>
          </p:cNvCxnSpPr>
          <p:nvPr/>
        </p:nvCxnSpPr>
        <p:spPr>
          <a:xfrm flipH="1">
            <a:off x="1049225" y="3949000"/>
            <a:ext cx="11400" cy="8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x="1037825" y="4906900"/>
            <a:ext cx="1186199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>
            <a:endCxn id="46" idx="0"/>
          </p:cNvCxnSpPr>
          <p:nvPr/>
        </p:nvCxnSpPr>
        <p:spPr>
          <a:xfrm flipH="1" rot="10800000">
            <a:off x="2201100" y="3896175"/>
            <a:ext cx="20700" cy="10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" name="Shape 47"/>
          <p:cNvCxnSpPr>
            <a:endCxn id="46" idx="1"/>
          </p:cNvCxnSpPr>
          <p:nvPr/>
        </p:nvCxnSpPr>
        <p:spPr>
          <a:xfrm>
            <a:off x="1596742" y="33217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2136300" y="38961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963725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115600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545425" y="33218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599775" y="3100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285575" y="3786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285575" y="4853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68225" y="46818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32125" y="3835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948925" y="3011625"/>
            <a:ext cx="4333799" cy="19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= 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4761625" y="30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724750"/>
                <a:gridCol w="724750"/>
                <a:gridCol w="724750"/>
                <a:gridCol w="724750"/>
                <a:gridCol w="72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" name="Shape 57"/>
          <p:cNvCxnSpPr/>
          <p:nvPr/>
        </p:nvCxnSpPr>
        <p:spPr>
          <a:xfrm flipH="1" rot="10800000">
            <a:off x="1064525" y="34289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/>
          <p:nvPr/>
        </p:nvSpPr>
        <p:spPr>
          <a:xfrm>
            <a:off x="984737" y="3869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345750" y="1961600"/>
            <a:ext cx="672899" cy="117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Laplacian Matrix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0176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Laplacian Matrix - For an unweighted graph G = (V, E), the Laplacian matrix l is an n x n matrix given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-1  if (i,j) ∈ 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Lij =        d</a:t>
            </a:r>
            <a:r>
              <a:rPr baseline="-25000" lang="en" sz="2400"/>
              <a:t>i </a:t>
            </a:r>
            <a:r>
              <a:rPr lang="en" sz="2400"/>
              <a:t> if i = j, where d</a:t>
            </a:r>
            <a:r>
              <a:rPr baseline="-25000" lang="en" sz="2400"/>
              <a:t>i</a:t>
            </a:r>
            <a:r>
              <a:rPr lang="en" sz="2400"/>
              <a:t> is the degree of the i</a:t>
            </a:r>
            <a:r>
              <a:rPr baseline="30000" lang="en" sz="2400"/>
              <a:t>th</a:t>
            </a:r>
            <a:r>
              <a:rPr lang="en" sz="2400"/>
              <a:t> vertex</a:t>
            </a:r>
            <a:r>
              <a:rPr baseline="30000"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0   otherwise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" name="Shape 66"/>
          <p:cNvCxnSpPr>
            <a:endCxn id="67" idx="0"/>
          </p:cNvCxnSpPr>
          <p:nvPr/>
        </p:nvCxnSpPr>
        <p:spPr>
          <a:xfrm flipH="1">
            <a:off x="1049225" y="3949000"/>
            <a:ext cx="11400" cy="8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1037825" y="4906900"/>
            <a:ext cx="1186199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>
            <a:endCxn id="70" idx="0"/>
          </p:cNvCxnSpPr>
          <p:nvPr/>
        </p:nvCxnSpPr>
        <p:spPr>
          <a:xfrm flipH="1" rot="10800000">
            <a:off x="2201100" y="3896175"/>
            <a:ext cx="20700" cy="10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>
            <a:endCxn id="70" idx="1"/>
          </p:cNvCxnSpPr>
          <p:nvPr/>
        </p:nvCxnSpPr>
        <p:spPr>
          <a:xfrm>
            <a:off x="1596742" y="33217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/>
          <p:nvPr/>
        </p:nvSpPr>
        <p:spPr>
          <a:xfrm>
            <a:off x="2136300" y="38961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963725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115600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545425" y="33218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99775" y="3100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285575" y="3786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285575" y="4853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68225" y="46818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32125" y="3835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948925" y="3011625"/>
            <a:ext cx="4333799" cy="19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 = 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4761625" y="30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724750"/>
                <a:gridCol w="724750"/>
                <a:gridCol w="724750"/>
                <a:gridCol w="724750"/>
                <a:gridCol w="72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" name="Shape 81"/>
          <p:cNvCxnSpPr/>
          <p:nvPr/>
        </p:nvCxnSpPr>
        <p:spPr>
          <a:xfrm flipH="1" rot="10800000">
            <a:off x="1064525" y="34289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/>
          <p:nvPr/>
        </p:nvSpPr>
        <p:spPr>
          <a:xfrm>
            <a:off x="984737" y="3869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345750" y="1961600"/>
            <a:ext cx="769799" cy="12545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Laplacian Matrix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0176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Laplacian Matrix  of an unweighted graph is symmetric.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An equivalent definition is L</a:t>
            </a:r>
            <a:r>
              <a:rPr baseline="-25000" lang="en" sz="2400"/>
              <a:t>G</a:t>
            </a:r>
            <a:r>
              <a:rPr lang="en" sz="2400"/>
              <a:t> = D</a:t>
            </a:r>
            <a:r>
              <a:rPr baseline="-25000" lang="en" sz="2400"/>
              <a:t>G</a:t>
            </a:r>
            <a:r>
              <a:rPr lang="en" sz="2400"/>
              <a:t> - A</a:t>
            </a:r>
            <a:r>
              <a:rPr baseline="-25000" lang="en" sz="2400"/>
              <a:t>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>
            <a:endCxn id="91" idx="0"/>
          </p:cNvCxnSpPr>
          <p:nvPr/>
        </p:nvCxnSpPr>
        <p:spPr>
          <a:xfrm flipH="1">
            <a:off x="1049225" y="3949000"/>
            <a:ext cx="11400" cy="8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1037825" y="4906900"/>
            <a:ext cx="1186199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>
            <a:endCxn id="94" idx="0"/>
          </p:cNvCxnSpPr>
          <p:nvPr/>
        </p:nvCxnSpPr>
        <p:spPr>
          <a:xfrm flipH="1" rot="10800000">
            <a:off x="2201100" y="3896175"/>
            <a:ext cx="20700" cy="10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>
            <a:endCxn id="94" idx="1"/>
          </p:cNvCxnSpPr>
          <p:nvPr/>
        </p:nvCxnSpPr>
        <p:spPr>
          <a:xfrm>
            <a:off x="1596742" y="33217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/>
          <p:nvPr/>
        </p:nvSpPr>
        <p:spPr>
          <a:xfrm>
            <a:off x="2136300" y="38961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963725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115600" y="4838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545425" y="33218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599775" y="3100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85575" y="3786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285575" y="4853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68225" y="46818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2125" y="3835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1064525" y="34289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984737" y="3869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2548625" y="251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90825"/>
                <a:gridCol w="390825"/>
                <a:gridCol w="390825"/>
                <a:gridCol w="390825"/>
                <a:gridCol w="390825"/>
              </a:tblGrid>
              <a:tr h="33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3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3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3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3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4827350" y="251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538050" y="3333800"/>
            <a:ext cx="171000" cy="114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11800" y="3253950"/>
            <a:ext cx="231600" cy="353699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9" name="Shape 109"/>
          <p:cNvGraphicFramePr/>
          <p:nvPr/>
        </p:nvGraphicFramePr>
        <p:xfrm>
          <a:off x="7113350" y="25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379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of the Laplacian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752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Edge Union</a:t>
            </a:r>
            <a:r>
              <a:rPr lang="en" sz="2400"/>
              <a:t> - If G and H are 2 graphs on the same vertex set with disjoint edge sets,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L</a:t>
            </a:r>
            <a:r>
              <a:rPr baseline="-25000" lang="en" sz="2400"/>
              <a:t>G∪H </a:t>
            </a:r>
            <a:r>
              <a:rPr lang="en" sz="2400"/>
              <a:t>= L</a:t>
            </a:r>
            <a:r>
              <a:rPr baseline="-25000" lang="en" sz="2400"/>
              <a:t>G </a:t>
            </a:r>
            <a:r>
              <a:rPr lang="en" sz="2400"/>
              <a:t>+ L</a:t>
            </a:r>
            <a:r>
              <a:rPr baseline="-25000" lang="en" sz="2400"/>
              <a:t>H </a:t>
            </a:r>
            <a:r>
              <a:rPr lang="en" sz="2400"/>
              <a:t>(Additivity)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/>
              <a:t>    G		                                                         H</a:t>
            </a:r>
          </a:p>
        </p:txBody>
      </p:sp>
      <p:cxnSp>
        <p:nvCxnSpPr>
          <p:cNvPr id="116" name="Shape 116"/>
          <p:cNvCxnSpPr>
            <a:endCxn id="117" idx="0"/>
          </p:cNvCxnSpPr>
          <p:nvPr/>
        </p:nvCxnSpPr>
        <p:spPr>
          <a:xfrm flipH="1">
            <a:off x="515825" y="2882200"/>
            <a:ext cx="11400" cy="8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504425" y="3840100"/>
            <a:ext cx="1186199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endCxn id="120" idx="1"/>
          </p:cNvCxnSpPr>
          <p:nvPr/>
        </p:nvCxnSpPr>
        <p:spPr>
          <a:xfrm>
            <a:off x="1063342" y="22549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1602900" y="28293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30325" y="37717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82200" y="37717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12025" y="22550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752175" y="2719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752175" y="3786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4825" y="3615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8725" y="27682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27" name="Shape 127"/>
          <p:cNvSpPr/>
          <p:nvPr/>
        </p:nvSpPr>
        <p:spPr>
          <a:xfrm>
            <a:off x="451337" y="28024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497025" y="36912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2091950" y="22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6264850" y="22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4114375" y="3862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 flipH="1" rot="10800000">
            <a:off x="5782500" y="3134175"/>
            <a:ext cx="20699" cy="1033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5697000" y="4076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866975" y="3024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66975" y="4091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6" name="Shape 136"/>
          <p:cNvSpPr/>
          <p:nvPr/>
        </p:nvSpPr>
        <p:spPr>
          <a:xfrm>
            <a:off x="5177737" y="25598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232087" y="2338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55037" y="3073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39" name="Shape 139"/>
          <p:cNvSpPr/>
          <p:nvPr/>
        </p:nvSpPr>
        <p:spPr>
          <a:xfrm>
            <a:off x="5768612" y="31341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318887" y="39198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382787" y="3073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4715187" y="26669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/>
          <p:nvPr/>
        </p:nvSpPr>
        <p:spPr>
          <a:xfrm>
            <a:off x="4635400" y="3107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614387" y="4076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066375" y="20341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379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of the Laplacian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752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Edge Union</a:t>
            </a:r>
            <a:r>
              <a:rPr lang="en" sz="2400"/>
              <a:t> - If G and H are 2 graphs on the same vertex set with disjoint edge sets,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L</a:t>
            </a:r>
            <a:r>
              <a:rPr baseline="-25000" lang="en" sz="2400"/>
              <a:t>G∪H </a:t>
            </a:r>
            <a:r>
              <a:rPr lang="en" sz="2400"/>
              <a:t>= L</a:t>
            </a:r>
            <a:r>
              <a:rPr baseline="-25000" lang="en" sz="2400"/>
              <a:t>G </a:t>
            </a:r>
            <a:r>
              <a:rPr lang="en" sz="2400"/>
              <a:t>+ L</a:t>
            </a:r>
            <a:r>
              <a:rPr baseline="-25000" lang="en" sz="2400"/>
              <a:t>H </a:t>
            </a:r>
            <a:r>
              <a:rPr lang="en" sz="2400"/>
              <a:t>(Additivity)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aseline="30000" lang="en"/>
              <a:t> 						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98725" y="27682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497025" y="36912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4" name="Shape 154"/>
          <p:cNvGraphicFramePr/>
          <p:nvPr/>
        </p:nvGraphicFramePr>
        <p:xfrm>
          <a:off x="2120525" y="22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4533800" y="22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x="4114375" y="3862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355037" y="3073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382787" y="3073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352025" y="3763900"/>
            <a:ext cx="1186199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endCxn id="161" idx="0"/>
          </p:cNvCxnSpPr>
          <p:nvPr/>
        </p:nvCxnSpPr>
        <p:spPr>
          <a:xfrm flipH="1" rot="10800000">
            <a:off x="1515300" y="2753175"/>
            <a:ext cx="20700" cy="103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endCxn id="161" idx="1"/>
          </p:cNvCxnSpPr>
          <p:nvPr/>
        </p:nvCxnSpPr>
        <p:spPr>
          <a:xfrm>
            <a:off x="910942" y="21787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>
            <a:off x="1450500" y="27531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77925" y="36955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59625" y="21788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913975" y="19579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599775" y="26437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599775" y="3710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-17575" y="35388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6325" y="26920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cxnSp>
        <p:nvCxnSpPr>
          <p:cNvPr id="170" name="Shape 170"/>
          <p:cNvCxnSpPr/>
          <p:nvPr/>
        </p:nvCxnSpPr>
        <p:spPr>
          <a:xfrm flipH="1" rot="10800000">
            <a:off x="378725" y="22859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/>
          <p:nvPr/>
        </p:nvSpPr>
        <p:spPr>
          <a:xfrm>
            <a:off x="298937" y="26500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flipH="1">
            <a:off x="363424" y="2806000"/>
            <a:ext cx="11400" cy="889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73" name="Shape 173"/>
          <p:cNvGraphicFramePr/>
          <p:nvPr/>
        </p:nvGraphicFramePr>
        <p:xfrm>
          <a:off x="6977050" y="22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91725"/>
                <a:gridCol w="391725"/>
                <a:gridCol w="391725"/>
                <a:gridCol w="391725"/>
                <a:gridCol w="391725"/>
              </a:tblGrid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Shape 174"/>
          <p:cNvSpPr/>
          <p:nvPr/>
        </p:nvSpPr>
        <p:spPr>
          <a:xfrm>
            <a:off x="4081850" y="3067850"/>
            <a:ext cx="364800" cy="284999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557675" y="3067850"/>
            <a:ext cx="303000" cy="216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441937" y="36406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of the Laplacian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Disjoint Union</a:t>
            </a:r>
            <a:r>
              <a:rPr lang="en" sz="2400"/>
              <a:t> - If a vertex i∈G is isolated, then the corresponding row and column of the laplacian are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>
            <a:endCxn id="184" idx="1"/>
          </p:cNvCxnSpPr>
          <p:nvPr/>
        </p:nvCxnSpPr>
        <p:spPr>
          <a:xfrm>
            <a:off x="1139542" y="2407378"/>
            <a:ext cx="564600" cy="5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4" name="Shape 184"/>
          <p:cNvSpPr/>
          <p:nvPr/>
        </p:nvSpPr>
        <p:spPr>
          <a:xfrm>
            <a:off x="1679100" y="2981775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06525" y="39241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88225" y="240740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142575" y="2186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828375" y="28723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828375" y="39391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11025" y="37674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74925" y="2920650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cxnSp>
        <p:nvCxnSpPr>
          <p:cNvPr id="192" name="Shape 192"/>
          <p:cNvCxnSpPr/>
          <p:nvPr/>
        </p:nvCxnSpPr>
        <p:spPr>
          <a:xfrm flipH="1" rot="10800000">
            <a:off x="607325" y="2514574"/>
            <a:ext cx="516899" cy="4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/>
          <p:nvPr/>
        </p:nvSpPr>
        <p:spPr>
          <a:xfrm>
            <a:off x="527537" y="28786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 flipH="1">
            <a:off x="592024" y="3034600"/>
            <a:ext cx="11400" cy="889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/>
          <p:nvPr/>
        </p:nvSpPr>
        <p:spPr>
          <a:xfrm>
            <a:off x="1670537" y="3869250"/>
            <a:ext cx="171000" cy="148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2404975" y="22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391725"/>
                <a:gridCol w="391725"/>
                <a:gridCol w="391725"/>
                <a:gridCol w="391725"/>
                <a:gridCol w="391725"/>
              </a:tblGrid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Properties of the Laplacian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Isolated Vertex</a:t>
            </a:r>
            <a:r>
              <a:rPr lang="en" sz="2400"/>
              <a:t> - The properties of Isolated Vertices and Disjoint Union together implies that the disjoint union of G and H is the sum of  L</a:t>
            </a:r>
            <a:r>
              <a:rPr baseline="-25000" lang="en" sz="2400"/>
              <a:t>G </a:t>
            </a:r>
            <a:r>
              <a:rPr lang="en" sz="2400"/>
              <a:t>and L</a:t>
            </a:r>
            <a:r>
              <a:rPr baseline="-25000" lang="en" sz="2400"/>
              <a:t>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</a:t>
            </a:r>
            <a:r>
              <a:rPr baseline="-25000" lang="en" sz="2400"/>
              <a:t>G⋃H </a:t>
            </a:r>
            <a:r>
              <a:rPr lang="en" sz="2400"/>
              <a:t>= L</a:t>
            </a:r>
            <a:r>
              <a:rPr baseline="-25000" lang="en" sz="2400"/>
              <a:t>G </a:t>
            </a:r>
            <a:r>
              <a:rPr lang="en" sz="2400"/>
              <a:t>+ L</a:t>
            </a:r>
            <a:r>
              <a:rPr baseline="-25000" lang="en" sz="2400"/>
              <a:t>H </a:t>
            </a:r>
            <a:r>
              <a:rPr lang="en" sz="2400"/>
              <a:t>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aseline="-25000"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142575" y="2186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4" name="Shape 204"/>
          <p:cNvGraphicFramePr/>
          <p:nvPr/>
        </p:nvGraphicFramePr>
        <p:xfrm>
          <a:off x="2760100" y="25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{EA5BFC78-9E5C-4D45-9FDF-A45C4F218B8E}</a:tableStyleId>
              </a:tblPr>
              <a:tblGrid>
                <a:gridCol w="497500"/>
                <a:gridCol w="4975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baseline="-25000" lang="en" sz="1800">
                          <a:solidFill>
                            <a:schemeClr val="dk1"/>
                          </a:solidFill>
                        </a:rPr>
                        <a:t>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baseline="-25000" lang="en" sz="180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baseline="-25000" lang="en" sz="24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of the Laplacian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Disjoint Union Spectrum</a:t>
            </a:r>
            <a:r>
              <a:rPr lang="en" sz="2400"/>
              <a:t> - If  L</a:t>
            </a:r>
            <a:r>
              <a:rPr baseline="-25000" lang="en" sz="2400"/>
              <a:t>G </a:t>
            </a:r>
            <a:r>
              <a:rPr lang="en" sz="2400"/>
              <a:t>has eigenvectors v</a:t>
            </a:r>
            <a:r>
              <a:rPr baseline="-25000" lang="en" sz="2400"/>
              <a:t>1</a:t>
            </a:r>
            <a:r>
              <a:rPr lang="en" sz="2400"/>
              <a:t>,v</a:t>
            </a:r>
            <a:r>
              <a:rPr baseline="-25000" lang="en" sz="2400"/>
              <a:t>2</a:t>
            </a:r>
            <a:r>
              <a:rPr lang="en" sz="2400"/>
              <a:t>,.....,v</a:t>
            </a:r>
            <a:r>
              <a:rPr baseline="-25000" lang="en" sz="2400"/>
              <a:t>n</a:t>
            </a:r>
            <a:r>
              <a:rPr lang="en" sz="2400"/>
              <a:t> with eigenvalues λ</a:t>
            </a:r>
            <a:r>
              <a:rPr baseline="-25000" lang="en" sz="2400"/>
              <a:t>1</a:t>
            </a:r>
            <a:r>
              <a:rPr lang="en" sz="2400"/>
              <a:t>,λ</a:t>
            </a:r>
            <a:r>
              <a:rPr baseline="-25000" lang="en" sz="2400"/>
              <a:t>2</a:t>
            </a:r>
            <a:r>
              <a:rPr lang="en" sz="2400"/>
              <a:t>,...,λ</a:t>
            </a:r>
            <a:r>
              <a:rPr baseline="-25000" lang="en" sz="2400"/>
              <a:t>n</a:t>
            </a:r>
            <a:r>
              <a:rPr lang="en" sz="2400"/>
              <a:t> and L</a:t>
            </a:r>
            <a:r>
              <a:rPr baseline="-25000" lang="en" sz="2400"/>
              <a:t>H </a:t>
            </a:r>
            <a:r>
              <a:rPr lang="en" sz="2400"/>
              <a:t>has eigenvectors w</a:t>
            </a:r>
            <a:r>
              <a:rPr baseline="-25000" lang="en" sz="2400"/>
              <a:t>1</a:t>
            </a:r>
            <a:r>
              <a:rPr lang="en" sz="2400"/>
              <a:t>,w</a:t>
            </a:r>
            <a:r>
              <a:rPr baseline="-25000" lang="en" sz="2400"/>
              <a:t>2</a:t>
            </a:r>
            <a:r>
              <a:rPr lang="en" sz="2400"/>
              <a:t>,.....,w</a:t>
            </a:r>
            <a:r>
              <a:rPr baseline="-25000" lang="en" sz="2400"/>
              <a:t>n</a:t>
            </a:r>
            <a:r>
              <a:rPr lang="en" sz="2400"/>
              <a:t> with eigenvalues μ</a:t>
            </a:r>
            <a:r>
              <a:rPr baseline="-25000" lang="en" sz="2400"/>
              <a:t>1</a:t>
            </a:r>
            <a:r>
              <a:rPr lang="en" sz="2400"/>
              <a:t>,μ</a:t>
            </a:r>
            <a:r>
              <a:rPr baseline="-25000" lang="en" sz="2400"/>
              <a:t>2</a:t>
            </a:r>
            <a:r>
              <a:rPr lang="en" sz="2400"/>
              <a:t>,...,μ</a:t>
            </a:r>
            <a:r>
              <a:rPr baseline="-25000" lang="en" sz="2400"/>
              <a:t>n</a:t>
            </a:r>
            <a:r>
              <a:rPr lang="en" sz="2400"/>
              <a:t> then L</a:t>
            </a:r>
            <a:r>
              <a:rPr baseline="-25000" lang="en" sz="2400"/>
              <a:t>G⋃H</a:t>
            </a:r>
            <a:r>
              <a:rPr lang="en" sz="2400"/>
              <a:t> has eigenvectors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v</a:t>
            </a:r>
            <a:r>
              <a:rPr baseline="-25000" lang="en" sz="2400"/>
              <a:t>1</a:t>
            </a:r>
            <a:r>
              <a:rPr lang="en" sz="2400"/>
              <a:t>+ </a:t>
            </a:r>
            <a:r>
              <a:rPr b="1" lang="en" sz="2400"/>
              <a:t>0</a:t>
            </a:r>
            <a:r>
              <a:rPr lang="en" sz="2400"/>
              <a:t>, ……, v</a:t>
            </a:r>
            <a:r>
              <a:rPr baseline="-25000" lang="en" sz="2400"/>
              <a:t>n</a:t>
            </a:r>
            <a:r>
              <a:rPr lang="en" sz="2400"/>
              <a:t>+ </a:t>
            </a:r>
            <a:r>
              <a:rPr b="1" lang="en" sz="2400"/>
              <a:t>0</a:t>
            </a:r>
            <a:r>
              <a:rPr lang="en" sz="2400"/>
              <a:t>, </a:t>
            </a:r>
            <a:r>
              <a:rPr b="1" lang="en" sz="2400"/>
              <a:t>0 </a:t>
            </a:r>
            <a:r>
              <a:rPr lang="en" sz="2400"/>
              <a:t>+ w</a:t>
            </a:r>
            <a:r>
              <a:rPr baseline="-25000" lang="en" sz="2400"/>
              <a:t>1</a:t>
            </a:r>
            <a:r>
              <a:rPr lang="en" sz="2400"/>
              <a:t>, ……., </a:t>
            </a:r>
            <a:r>
              <a:rPr b="1" lang="en" sz="2400"/>
              <a:t>0 </a:t>
            </a:r>
            <a:r>
              <a:rPr lang="en" sz="2400"/>
              <a:t>+ w</a:t>
            </a:r>
            <a:r>
              <a:rPr baseline="-25000" lang="en" sz="2400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and the corresponding eigenvalues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λ</a:t>
            </a:r>
            <a:r>
              <a:rPr baseline="-25000" lang="en" sz="2400"/>
              <a:t>1</a:t>
            </a:r>
            <a:r>
              <a:rPr lang="en" sz="2400"/>
              <a:t>,λ</a:t>
            </a:r>
            <a:r>
              <a:rPr baseline="-25000" lang="en" sz="2400"/>
              <a:t>2</a:t>
            </a:r>
            <a:r>
              <a:rPr lang="en" sz="2400"/>
              <a:t>,...,λ</a:t>
            </a:r>
            <a:r>
              <a:rPr baseline="-25000" lang="en" sz="2400"/>
              <a:t>n</a:t>
            </a:r>
            <a:r>
              <a:rPr lang="en" sz="2400"/>
              <a:t>,μ</a:t>
            </a:r>
            <a:r>
              <a:rPr baseline="-25000" lang="en" sz="2400"/>
              <a:t>1</a:t>
            </a:r>
            <a:r>
              <a:rPr lang="en" sz="2400"/>
              <a:t>,μ</a:t>
            </a:r>
            <a:r>
              <a:rPr baseline="-25000" lang="en" sz="2400"/>
              <a:t>2</a:t>
            </a:r>
            <a:r>
              <a:rPr lang="en" sz="2400"/>
              <a:t>,...,μ</a:t>
            </a:r>
            <a:r>
              <a:rPr baseline="-25000" lang="en" sz="2400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142575" y="2186575"/>
            <a:ext cx="231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