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7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1144A-D957-8C15-936B-4271E73ABD18}" v="60" dt="2025-04-26T22:31:08.808"/>
    <p1510:client id="{386846C1-7A37-89D9-9E94-3363D0E979FF}" v="206" dt="2025-04-26T22:19:43.0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16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923F00-5869-4AD6-980B-FE731BF0C0FC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70D659-1FBB-402D-A4E7-1D468382679C}">
      <dgm:prSet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400" dirty="0">
              <a:latin typeface="Franklin Gothic Book" panose="020B0503020102020204" pitchFamily="34" charset="0"/>
            </a:rPr>
            <a:t>Serves</a:t>
          </a:r>
        </a:p>
      </dgm:t>
    </dgm:pt>
    <dgm:pt modelId="{6DF3FE84-99AF-4E62-B72D-A7751EA5F0F9}" type="parTrans" cxnId="{BC67A732-ADF3-405B-9DBC-FA9B9BF5D773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CF7FDAAC-1804-444B-AE2B-710C015F7F17}" type="sibTrans" cxnId="{BC67A732-ADF3-405B-9DBC-FA9B9BF5D773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2AAADD8C-E478-432E-AAFA-4A23F6748994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800" dirty="0">
              <a:latin typeface="Franklin Gothic Book" panose="020B0503020102020204" pitchFamily="34" charset="0"/>
            </a:rPr>
            <a:t>Put the User First: Solve a range of humanistic user needs with empathy and sensitivity</a:t>
          </a:r>
        </a:p>
      </dgm:t>
    </dgm:pt>
    <dgm:pt modelId="{00CF8045-2A7B-4BD8-96A6-488E5A88FD98}" type="parTrans" cxnId="{6AD76B60-92B7-48D5-88A7-AF19E55DDA57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3DC31578-45B5-4009-B2E8-97297539A763}" type="sibTrans" cxnId="{6AD76B60-92B7-48D5-88A7-AF19E55DDA57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5692B938-0011-4E0F-A059-D3E5D34FEDC3}">
      <dgm:prSet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400" dirty="0">
              <a:latin typeface="Franklin Gothic Book" panose="020B0503020102020204" pitchFamily="34" charset="0"/>
            </a:rPr>
            <a:t>Respects</a:t>
          </a:r>
        </a:p>
      </dgm:t>
    </dgm:pt>
    <dgm:pt modelId="{78BF1F2F-BAE7-4BB9-9A10-BA3E3DC70FF8}" type="parTrans" cxnId="{9E8DC493-2165-4F21-85BB-734F95F64C32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83C827B1-3966-4B76-8CE5-A4F35C80B89A}" type="sibTrans" cxnId="{9E8DC493-2165-4F21-85BB-734F95F64C32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9ED9A822-318B-4EBE-84FA-2BB1C2FA9DB8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800">
              <a:latin typeface="Franklin Gothic Book" panose="020B0503020102020204" pitchFamily="34" charset="0"/>
            </a:rPr>
            <a:t>Ethics &amp; Privacy: Respect, safety, and no sensitive data collection</a:t>
          </a:r>
        </a:p>
      </dgm:t>
    </dgm:pt>
    <dgm:pt modelId="{CF5B851F-8303-44ED-AE2D-5318EAA54988}" type="parTrans" cxnId="{B98365A4-9518-4F09-89A9-3065452A83FE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7DF00B9E-F281-4DD5-9581-E0BAE9A67346}" type="sibTrans" cxnId="{B98365A4-9518-4F09-89A9-3065452A83FE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62156997-F2E9-4923-A549-44FBEEBFBC76}">
      <dgm:prSet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400" dirty="0">
              <a:latin typeface="Franklin Gothic Book" panose="020B0503020102020204" pitchFamily="34" charset="0"/>
            </a:rPr>
            <a:t>Direct</a:t>
          </a:r>
        </a:p>
      </dgm:t>
    </dgm:pt>
    <dgm:pt modelId="{9D5F72CE-CE27-4125-895B-48C951797473}" type="parTrans" cxnId="{52CBA266-5856-4D8B-9770-3C33CAD170C9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514553DF-7D0B-494D-99B1-0DD34C6AF929}" type="sibTrans" cxnId="{52CBA266-5856-4D8B-9770-3C33CAD170C9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EBD7E1A1-2B14-4248-9C39-312E3FE1947A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800" dirty="0">
              <a:latin typeface="Franklin Gothic Book" panose="020B0503020102020204" pitchFamily="34" charset="0"/>
            </a:rPr>
            <a:t>Clear Paths: Simple decision-making, easy escalation to speak with humans</a:t>
          </a:r>
        </a:p>
      </dgm:t>
    </dgm:pt>
    <dgm:pt modelId="{6ED370D9-DA30-4D60-804B-3FAB897F6949}" type="parTrans" cxnId="{4BFE81A5-F7EF-4E29-B19F-3C7D1A321291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90403811-8B2C-4678-94DE-5F1809FA5103}" type="sibTrans" cxnId="{4BFE81A5-F7EF-4E29-B19F-3C7D1A321291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3ACAC6B5-5F50-4870-BE85-BE915F698AEB}">
      <dgm:prSet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400" dirty="0">
              <a:latin typeface="Franklin Gothic Book" panose="020B0503020102020204" pitchFamily="34" charset="0"/>
            </a:rPr>
            <a:t>Humanistic</a:t>
          </a:r>
        </a:p>
      </dgm:t>
    </dgm:pt>
    <dgm:pt modelId="{B66F00E0-6199-4F53-AC48-A36FF4E1186F}" type="parTrans" cxnId="{BF3AA6F0-8326-4DC6-87F2-FEE17CC92437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3676E20A-1F2E-44D0-AAA8-20A4C81B7A16}" type="sibTrans" cxnId="{BF3AA6F0-8326-4DC6-87F2-FEE17CC92437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43A79C2D-F97F-49CC-B184-3602127CB23D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800">
              <a:latin typeface="Franklin Gothic Book" panose="020B0503020102020204" pitchFamily="34" charset="0"/>
            </a:rPr>
            <a:t>Natural Conversations: Plain, warm, jargon-free language</a:t>
          </a:r>
        </a:p>
      </dgm:t>
    </dgm:pt>
    <dgm:pt modelId="{A61DF610-B32B-4C02-879B-847E782AD6DC}" type="parTrans" cxnId="{D06C7FEA-C293-4FBB-8163-2AA984433597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CCB045EC-229C-4F25-A811-DFCA68C27D2F}" type="sibTrans" cxnId="{D06C7FEA-C293-4FBB-8163-2AA984433597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66A2E7ED-635A-4353-9A46-051BBF33387F}">
      <dgm:prSet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400" dirty="0">
              <a:latin typeface="Franklin Gothic Book" panose="020B0503020102020204" pitchFamily="34" charset="0"/>
            </a:rPr>
            <a:t>Efficient</a:t>
          </a:r>
        </a:p>
      </dgm:t>
    </dgm:pt>
    <dgm:pt modelId="{449BC9A9-11C9-411A-89E5-B9FECD8A4889}" type="parTrans" cxnId="{3FEB09F8-401F-4B01-823B-CCA4DBCD4C10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E033798E-A9F3-4800-A776-7E43FA5A0D8D}" type="sibTrans" cxnId="{3FEB09F8-401F-4B01-823B-CCA4DBCD4C10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39D57FDB-E970-49B0-83F9-32CD3E5063B3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800" dirty="0">
              <a:latin typeface="Franklin Gothic Book" panose="020B0503020102020204" pitchFamily="34" charset="0"/>
            </a:rPr>
            <a:t>Speed &amp; Accessibility: Fast responses, mobile and screen-reader friendly</a:t>
          </a:r>
        </a:p>
      </dgm:t>
    </dgm:pt>
    <dgm:pt modelId="{4EA9A653-2BB3-4412-8E8E-2DD6FC775555}" type="parTrans" cxnId="{D3BE08F1-B6B1-478B-99BA-BB622DC5F27E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ACA8904D-B62A-4D98-87E5-24C4AF12EAEE}" type="sibTrans" cxnId="{D3BE08F1-B6B1-478B-99BA-BB622DC5F27E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22846B36-79E0-406A-8B27-43D72CD90DB8}">
      <dgm:prSet custT="1"/>
      <dgm:spPr>
        <a:solidFill>
          <a:srgbClr val="C00000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400" dirty="0">
              <a:latin typeface="Franklin Gothic Book" panose="020B0503020102020204" pitchFamily="34" charset="0"/>
            </a:rPr>
            <a:t>Learns</a:t>
          </a:r>
        </a:p>
      </dgm:t>
    </dgm:pt>
    <dgm:pt modelId="{1AD54AD5-1E1C-42F9-BE26-4A2FE9701854}" type="parTrans" cxnId="{885C0D01-00E7-4D5C-8727-4FE3D0EBE4EB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E10CDB4B-0014-476F-8C3C-559AA418B744}" type="sibTrans" cxnId="{885C0D01-00E7-4D5C-8727-4FE3D0EBE4EB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051D0BE4-DE4E-4BEA-90D4-5E3DFC580625}">
      <dgm:prSet custT="1"/>
      <dgm:spPr>
        <a:solidFill>
          <a:schemeClr val="bg1">
            <a:lumMod val="95000"/>
            <a:alpha val="90000"/>
          </a:schemeClr>
        </a:solidFill>
        <a:ln>
          <a:solidFill>
            <a:schemeClr val="tx1">
              <a:alpha val="90000"/>
            </a:schemeClr>
          </a:solidFill>
        </a:ln>
      </dgm:spPr>
      <dgm:t>
        <a:bodyPr/>
        <a:lstStyle/>
        <a:p>
          <a:r>
            <a:rPr lang="en-US" sz="1800" dirty="0">
              <a:latin typeface="Franklin Gothic Book" panose="020B0503020102020204" pitchFamily="34" charset="0"/>
            </a:rPr>
            <a:t>Continuous Improvement: Learns from user feedback and regular updates</a:t>
          </a:r>
        </a:p>
      </dgm:t>
    </dgm:pt>
    <dgm:pt modelId="{83F1DF3A-404E-49E6-AD80-DDBE8C988ECE}" type="parTrans" cxnId="{0E23B48A-ADEE-47F0-8737-201C223CB5F1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1D3D5869-B1F7-4CEF-B782-0142BDCE9208}" type="sibTrans" cxnId="{0E23B48A-ADEE-47F0-8737-201C223CB5F1}">
      <dgm:prSet/>
      <dgm:spPr/>
      <dgm:t>
        <a:bodyPr/>
        <a:lstStyle/>
        <a:p>
          <a:endParaRPr lang="en-US" sz="2000">
            <a:latin typeface="Franklin Gothic Book" panose="020B0503020102020204" pitchFamily="34" charset="0"/>
          </a:endParaRPr>
        </a:p>
      </dgm:t>
    </dgm:pt>
    <dgm:pt modelId="{75BE5E19-95E8-45EC-8133-5E28CA812CFC}" type="pres">
      <dgm:prSet presAssocID="{81923F00-5869-4AD6-980B-FE731BF0C0FC}" presName="Name0" presStyleCnt="0">
        <dgm:presLayoutVars>
          <dgm:dir/>
          <dgm:animLvl val="lvl"/>
          <dgm:resizeHandles val="exact"/>
        </dgm:presLayoutVars>
      </dgm:prSet>
      <dgm:spPr/>
    </dgm:pt>
    <dgm:pt modelId="{AEF9B881-6426-4EE2-B5CE-CE7977443EBC}" type="pres">
      <dgm:prSet presAssocID="{9570D659-1FBB-402D-A4E7-1D468382679C}" presName="linNode" presStyleCnt="0"/>
      <dgm:spPr/>
    </dgm:pt>
    <dgm:pt modelId="{D685D8A5-3E16-499B-95FA-88E711100FB4}" type="pres">
      <dgm:prSet presAssocID="{9570D659-1FBB-402D-A4E7-1D468382679C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C834BC40-23B1-43DD-AEC9-19F841377B04}" type="pres">
      <dgm:prSet presAssocID="{9570D659-1FBB-402D-A4E7-1D468382679C}" presName="descendantText" presStyleLbl="alignAccFollowNode1" presStyleIdx="0" presStyleCnt="6">
        <dgm:presLayoutVars>
          <dgm:bulletEnabled/>
        </dgm:presLayoutVars>
      </dgm:prSet>
      <dgm:spPr/>
    </dgm:pt>
    <dgm:pt modelId="{62C5C726-2CA4-4730-86ED-FE67B3BE25DC}" type="pres">
      <dgm:prSet presAssocID="{CF7FDAAC-1804-444B-AE2B-710C015F7F17}" presName="sp" presStyleCnt="0"/>
      <dgm:spPr/>
    </dgm:pt>
    <dgm:pt modelId="{E2049D71-6098-438E-A7C2-CA2C94942623}" type="pres">
      <dgm:prSet presAssocID="{5692B938-0011-4E0F-A059-D3E5D34FEDC3}" presName="linNode" presStyleCnt="0"/>
      <dgm:spPr/>
    </dgm:pt>
    <dgm:pt modelId="{A49CF30A-32FE-45BA-8C7C-50E7FB097748}" type="pres">
      <dgm:prSet presAssocID="{5692B938-0011-4E0F-A059-D3E5D34FEDC3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758007E6-EBCB-4ADE-AC1D-E2BFB3CBDB14}" type="pres">
      <dgm:prSet presAssocID="{5692B938-0011-4E0F-A059-D3E5D34FEDC3}" presName="descendantText" presStyleLbl="alignAccFollowNode1" presStyleIdx="1" presStyleCnt="6">
        <dgm:presLayoutVars>
          <dgm:bulletEnabled/>
        </dgm:presLayoutVars>
      </dgm:prSet>
      <dgm:spPr/>
    </dgm:pt>
    <dgm:pt modelId="{35A1912B-7E91-4041-87CC-50183C5980CF}" type="pres">
      <dgm:prSet presAssocID="{83C827B1-3966-4B76-8CE5-A4F35C80B89A}" presName="sp" presStyleCnt="0"/>
      <dgm:spPr/>
    </dgm:pt>
    <dgm:pt modelId="{2D3C43DD-2DF5-4ADB-8768-3A3DA3F214BA}" type="pres">
      <dgm:prSet presAssocID="{62156997-F2E9-4923-A549-44FBEEBFBC76}" presName="linNode" presStyleCnt="0"/>
      <dgm:spPr/>
    </dgm:pt>
    <dgm:pt modelId="{CC880D34-79C7-4329-8C98-11E90D6BD175}" type="pres">
      <dgm:prSet presAssocID="{62156997-F2E9-4923-A549-44FBEEBFBC76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EA9A2B8A-4900-468A-8E5E-44244094AE6D}" type="pres">
      <dgm:prSet presAssocID="{62156997-F2E9-4923-A549-44FBEEBFBC76}" presName="descendantText" presStyleLbl="alignAccFollowNode1" presStyleIdx="2" presStyleCnt="6">
        <dgm:presLayoutVars>
          <dgm:bulletEnabled/>
        </dgm:presLayoutVars>
      </dgm:prSet>
      <dgm:spPr/>
    </dgm:pt>
    <dgm:pt modelId="{607AA450-DC6D-4631-A7BE-9605BC222CD3}" type="pres">
      <dgm:prSet presAssocID="{514553DF-7D0B-494D-99B1-0DD34C6AF929}" presName="sp" presStyleCnt="0"/>
      <dgm:spPr/>
    </dgm:pt>
    <dgm:pt modelId="{97034F20-D9F7-43FE-AA9B-6436556535BB}" type="pres">
      <dgm:prSet presAssocID="{3ACAC6B5-5F50-4870-BE85-BE915F698AEB}" presName="linNode" presStyleCnt="0"/>
      <dgm:spPr/>
    </dgm:pt>
    <dgm:pt modelId="{7D3FB3BC-0989-41E3-A730-0327DE806734}" type="pres">
      <dgm:prSet presAssocID="{3ACAC6B5-5F50-4870-BE85-BE915F698AEB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31619C8C-6051-40DD-89F3-CE6621395099}" type="pres">
      <dgm:prSet presAssocID="{3ACAC6B5-5F50-4870-BE85-BE915F698AEB}" presName="descendantText" presStyleLbl="alignAccFollowNode1" presStyleIdx="3" presStyleCnt="6">
        <dgm:presLayoutVars>
          <dgm:bulletEnabled/>
        </dgm:presLayoutVars>
      </dgm:prSet>
      <dgm:spPr/>
    </dgm:pt>
    <dgm:pt modelId="{D9EDE151-E594-456A-AC14-E5A18D2B8318}" type="pres">
      <dgm:prSet presAssocID="{3676E20A-1F2E-44D0-AAA8-20A4C81B7A16}" presName="sp" presStyleCnt="0"/>
      <dgm:spPr/>
    </dgm:pt>
    <dgm:pt modelId="{174CB751-3B1C-4EAD-908E-E4F6531A270A}" type="pres">
      <dgm:prSet presAssocID="{66A2E7ED-635A-4353-9A46-051BBF33387F}" presName="linNode" presStyleCnt="0"/>
      <dgm:spPr/>
    </dgm:pt>
    <dgm:pt modelId="{B9D09BDD-E7E7-407F-9C29-EBF5ED06E505}" type="pres">
      <dgm:prSet presAssocID="{66A2E7ED-635A-4353-9A46-051BBF33387F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FD20C637-56D8-4606-A0F8-657EEFD07776}" type="pres">
      <dgm:prSet presAssocID="{66A2E7ED-635A-4353-9A46-051BBF33387F}" presName="descendantText" presStyleLbl="alignAccFollowNode1" presStyleIdx="4" presStyleCnt="6">
        <dgm:presLayoutVars>
          <dgm:bulletEnabled/>
        </dgm:presLayoutVars>
      </dgm:prSet>
      <dgm:spPr/>
    </dgm:pt>
    <dgm:pt modelId="{9B53E4DE-2531-4EA5-9B14-350FAEBB853D}" type="pres">
      <dgm:prSet presAssocID="{E033798E-A9F3-4800-A776-7E43FA5A0D8D}" presName="sp" presStyleCnt="0"/>
      <dgm:spPr/>
    </dgm:pt>
    <dgm:pt modelId="{31414DB9-3917-4DAC-80BA-A1177B553A3B}" type="pres">
      <dgm:prSet presAssocID="{22846B36-79E0-406A-8B27-43D72CD90DB8}" presName="linNode" presStyleCnt="0"/>
      <dgm:spPr/>
    </dgm:pt>
    <dgm:pt modelId="{50970D54-583E-4327-9A5F-0DB13FF4BA50}" type="pres">
      <dgm:prSet presAssocID="{22846B36-79E0-406A-8B27-43D72CD90DB8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474960CC-7FCA-4977-BB42-A2462B4D3D9F}" type="pres">
      <dgm:prSet presAssocID="{22846B36-79E0-406A-8B27-43D72CD90DB8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F73F2000-DE55-49B3-82D2-11808A604023}" type="presOf" srcId="{43A79C2D-F97F-49CC-B184-3602127CB23D}" destId="{31619C8C-6051-40DD-89F3-CE6621395099}" srcOrd="0" destOrd="0" presId="urn:microsoft.com/office/officeart/2016/7/layout/VerticalSolidActionList"/>
    <dgm:cxn modelId="{27397700-FC5E-4DF3-88C6-E4020D751248}" type="presOf" srcId="{39D57FDB-E970-49B0-83F9-32CD3E5063B3}" destId="{FD20C637-56D8-4606-A0F8-657EEFD07776}" srcOrd="0" destOrd="0" presId="urn:microsoft.com/office/officeart/2016/7/layout/VerticalSolidActionList"/>
    <dgm:cxn modelId="{885C0D01-00E7-4D5C-8727-4FE3D0EBE4EB}" srcId="{81923F00-5869-4AD6-980B-FE731BF0C0FC}" destId="{22846B36-79E0-406A-8B27-43D72CD90DB8}" srcOrd="5" destOrd="0" parTransId="{1AD54AD5-1E1C-42F9-BE26-4A2FE9701854}" sibTransId="{E10CDB4B-0014-476F-8C3C-559AA418B744}"/>
    <dgm:cxn modelId="{0C7E120B-7743-4E7F-B854-62DC350CA33F}" type="presOf" srcId="{81923F00-5869-4AD6-980B-FE731BF0C0FC}" destId="{75BE5E19-95E8-45EC-8133-5E28CA812CFC}" srcOrd="0" destOrd="0" presId="urn:microsoft.com/office/officeart/2016/7/layout/VerticalSolidActionList"/>
    <dgm:cxn modelId="{2527B229-30F1-43A0-9323-9C9CBAD0A3C9}" type="presOf" srcId="{5692B938-0011-4E0F-A059-D3E5D34FEDC3}" destId="{A49CF30A-32FE-45BA-8C7C-50E7FB097748}" srcOrd="0" destOrd="0" presId="urn:microsoft.com/office/officeart/2016/7/layout/VerticalSolidActionList"/>
    <dgm:cxn modelId="{BC67A732-ADF3-405B-9DBC-FA9B9BF5D773}" srcId="{81923F00-5869-4AD6-980B-FE731BF0C0FC}" destId="{9570D659-1FBB-402D-A4E7-1D468382679C}" srcOrd="0" destOrd="0" parTransId="{6DF3FE84-99AF-4E62-B72D-A7751EA5F0F9}" sibTransId="{CF7FDAAC-1804-444B-AE2B-710C015F7F17}"/>
    <dgm:cxn modelId="{BB849635-63E0-4B39-8F08-6DED717C5800}" type="presOf" srcId="{9570D659-1FBB-402D-A4E7-1D468382679C}" destId="{D685D8A5-3E16-499B-95FA-88E711100FB4}" srcOrd="0" destOrd="0" presId="urn:microsoft.com/office/officeart/2016/7/layout/VerticalSolidActionList"/>
    <dgm:cxn modelId="{FA64C75C-6734-418B-AB59-68C7A21CEEB5}" type="presOf" srcId="{2AAADD8C-E478-432E-AAFA-4A23F6748994}" destId="{C834BC40-23B1-43DD-AEC9-19F841377B04}" srcOrd="0" destOrd="0" presId="urn:microsoft.com/office/officeart/2016/7/layout/VerticalSolidActionList"/>
    <dgm:cxn modelId="{6AD76B60-92B7-48D5-88A7-AF19E55DDA57}" srcId="{9570D659-1FBB-402D-A4E7-1D468382679C}" destId="{2AAADD8C-E478-432E-AAFA-4A23F6748994}" srcOrd="0" destOrd="0" parTransId="{00CF8045-2A7B-4BD8-96A6-488E5A88FD98}" sibTransId="{3DC31578-45B5-4009-B2E8-97297539A763}"/>
    <dgm:cxn modelId="{52CBA266-5856-4D8B-9770-3C33CAD170C9}" srcId="{81923F00-5869-4AD6-980B-FE731BF0C0FC}" destId="{62156997-F2E9-4923-A549-44FBEEBFBC76}" srcOrd="2" destOrd="0" parTransId="{9D5F72CE-CE27-4125-895B-48C951797473}" sibTransId="{514553DF-7D0B-494D-99B1-0DD34C6AF929}"/>
    <dgm:cxn modelId="{0E23B48A-ADEE-47F0-8737-201C223CB5F1}" srcId="{22846B36-79E0-406A-8B27-43D72CD90DB8}" destId="{051D0BE4-DE4E-4BEA-90D4-5E3DFC580625}" srcOrd="0" destOrd="0" parTransId="{83F1DF3A-404E-49E6-AD80-DDBE8C988ECE}" sibTransId="{1D3D5869-B1F7-4CEF-B782-0142BDCE9208}"/>
    <dgm:cxn modelId="{B6769790-F866-4C4C-B2AA-533BCCAA2B3E}" type="presOf" srcId="{EBD7E1A1-2B14-4248-9C39-312E3FE1947A}" destId="{EA9A2B8A-4900-468A-8E5E-44244094AE6D}" srcOrd="0" destOrd="0" presId="urn:microsoft.com/office/officeart/2016/7/layout/VerticalSolidActionList"/>
    <dgm:cxn modelId="{9E8DC493-2165-4F21-85BB-734F95F64C32}" srcId="{81923F00-5869-4AD6-980B-FE731BF0C0FC}" destId="{5692B938-0011-4E0F-A059-D3E5D34FEDC3}" srcOrd="1" destOrd="0" parTransId="{78BF1F2F-BAE7-4BB9-9A10-BA3E3DC70FF8}" sibTransId="{83C827B1-3966-4B76-8CE5-A4F35C80B89A}"/>
    <dgm:cxn modelId="{4C852295-17AE-4343-B747-1BD01087F474}" type="presOf" srcId="{22846B36-79E0-406A-8B27-43D72CD90DB8}" destId="{50970D54-583E-4327-9A5F-0DB13FF4BA50}" srcOrd="0" destOrd="0" presId="urn:microsoft.com/office/officeart/2016/7/layout/VerticalSolidActionList"/>
    <dgm:cxn modelId="{1E5068A1-E08B-4144-BAD8-912CAC2E89D6}" type="presOf" srcId="{3ACAC6B5-5F50-4870-BE85-BE915F698AEB}" destId="{7D3FB3BC-0989-41E3-A730-0327DE806734}" srcOrd="0" destOrd="0" presId="urn:microsoft.com/office/officeart/2016/7/layout/VerticalSolidActionList"/>
    <dgm:cxn modelId="{B98365A4-9518-4F09-89A9-3065452A83FE}" srcId="{5692B938-0011-4E0F-A059-D3E5D34FEDC3}" destId="{9ED9A822-318B-4EBE-84FA-2BB1C2FA9DB8}" srcOrd="0" destOrd="0" parTransId="{CF5B851F-8303-44ED-AE2D-5318EAA54988}" sibTransId="{7DF00B9E-F281-4DD5-9581-E0BAE9A67346}"/>
    <dgm:cxn modelId="{4BFE81A5-F7EF-4E29-B19F-3C7D1A321291}" srcId="{62156997-F2E9-4923-A549-44FBEEBFBC76}" destId="{EBD7E1A1-2B14-4248-9C39-312E3FE1947A}" srcOrd="0" destOrd="0" parTransId="{6ED370D9-DA30-4D60-804B-3FAB897F6949}" sibTransId="{90403811-8B2C-4678-94DE-5F1809FA5103}"/>
    <dgm:cxn modelId="{AA59C1B1-271D-45A0-A7BB-5A4C51218C83}" type="presOf" srcId="{9ED9A822-318B-4EBE-84FA-2BB1C2FA9DB8}" destId="{758007E6-EBCB-4ADE-AC1D-E2BFB3CBDB14}" srcOrd="0" destOrd="0" presId="urn:microsoft.com/office/officeart/2016/7/layout/VerticalSolidActionList"/>
    <dgm:cxn modelId="{9AFD4CB5-EF5B-4DD4-B8EF-E8003BA5CB92}" type="presOf" srcId="{66A2E7ED-635A-4353-9A46-051BBF33387F}" destId="{B9D09BDD-E7E7-407F-9C29-EBF5ED06E505}" srcOrd="0" destOrd="0" presId="urn:microsoft.com/office/officeart/2016/7/layout/VerticalSolidActionList"/>
    <dgm:cxn modelId="{401E3BBE-443B-4E89-8C06-A206D4EC9A4E}" type="presOf" srcId="{051D0BE4-DE4E-4BEA-90D4-5E3DFC580625}" destId="{474960CC-7FCA-4977-BB42-A2462B4D3D9F}" srcOrd="0" destOrd="0" presId="urn:microsoft.com/office/officeart/2016/7/layout/VerticalSolidActionList"/>
    <dgm:cxn modelId="{95C45CD3-3772-464A-ABD5-913F522F014A}" type="presOf" srcId="{62156997-F2E9-4923-A549-44FBEEBFBC76}" destId="{CC880D34-79C7-4329-8C98-11E90D6BD175}" srcOrd="0" destOrd="0" presId="urn:microsoft.com/office/officeart/2016/7/layout/VerticalSolidActionList"/>
    <dgm:cxn modelId="{D06C7FEA-C293-4FBB-8163-2AA984433597}" srcId="{3ACAC6B5-5F50-4870-BE85-BE915F698AEB}" destId="{43A79C2D-F97F-49CC-B184-3602127CB23D}" srcOrd="0" destOrd="0" parTransId="{A61DF610-B32B-4C02-879B-847E782AD6DC}" sibTransId="{CCB045EC-229C-4F25-A811-DFCA68C27D2F}"/>
    <dgm:cxn modelId="{BF3AA6F0-8326-4DC6-87F2-FEE17CC92437}" srcId="{81923F00-5869-4AD6-980B-FE731BF0C0FC}" destId="{3ACAC6B5-5F50-4870-BE85-BE915F698AEB}" srcOrd="3" destOrd="0" parTransId="{B66F00E0-6199-4F53-AC48-A36FF4E1186F}" sibTransId="{3676E20A-1F2E-44D0-AAA8-20A4C81B7A16}"/>
    <dgm:cxn modelId="{D3BE08F1-B6B1-478B-99BA-BB622DC5F27E}" srcId="{66A2E7ED-635A-4353-9A46-051BBF33387F}" destId="{39D57FDB-E970-49B0-83F9-32CD3E5063B3}" srcOrd="0" destOrd="0" parTransId="{4EA9A653-2BB3-4412-8E8E-2DD6FC775555}" sibTransId="{ACA8904D-B62A-4D98-87E5-24C4AF12EAEE}"/>
    <dgm:cxn modelId="{3FEB09F8-401F-4B01-823B-CCA4DBCD4C10}" srcId="{81923F00-5869-4AD6-980B-FE731BF0C0FC}" destId="{66A2E7ED-635A-4353-9A46-051BBF33387F}" srcOrd="4" destOrd="0" parTransId="{449BC9A9-11C9-411A-89E5-B9FECD8A4889}" sibTransId="{E033798E-A9F3-4800-A776-7E43FA5A0D8D}"/>
    <dgm:cxn modelId="{D5494C5F-814F-4CD0-ACF7-5CCB988DB22E}" type="presParOf" srcId="{75BE5E19-95E8-45EC-8133-5E28CA812CFC}" destId="{AEF9B881-6426-4EE2-B5CE-CE7977443EBC}" srcOrd="0" destOrd="0" presId="urn:microsoft.com/office/officeart/2016/7/layout/VerticalSolidActionList"/>
    <dgm:cxn modelId="{313EDFE7-89B9-4BC9-B547-B18C58364433}" type="presParOf" srcId="{AEF9B881-6426-4EE2-B5CE-CE7977443EBC}" destId="{D685D8A5-3E16-499B-95FA-88E711100FB4}" srcOrd="0" destOrd="0" presId="urn:microsoft.com/office/officeart/2016/7/layout/VerticalSolidActionList"/>
    <dgm:cxn modelId="{BFB0A07F-A375-49E1-A862-D2A7042E4DF7}" type="presParOf" srcId="{AEF9B881-6426-4EE2-B5CE-CE7977443EBC}" destId="{C834BC40-23B1-43DD-AEC9-19F841377B04}" srcOrd="1" destOrd="0" presId="urn:microsoft.com/office/officeart/2016/7/layout/VerticalSolidActionList"/>
    <dgm:cxn modelId="{73767F7D-CF24-4DD9-B658-EAFF1347918E}" type="presParOf" srcId="{75BE5E19-95E8-45EC-8133-5E28CA812CFC}" destId="{62C5C726-2CA4-4730-86ED-FE67B3BE25DC}" srcOrd="1" destOrd="0" presId="urn:microsoft.com/office/officeart/2016/7/layout/VerticalSolidActionList"/>
    <dgm:cxn modelId="{8EE56F94-2C36-45F3-ABC3-B437705EE945}" type="presParOf" srcId="{75BE5E19-95E8-45EC-8133-5E28CA812CFC}" destId="{E2049D71-6098-438E-A7C2-CA2C94942623}" srcOrd="2" destOrd="0" presId="urn:microsoft.com/office/officeart/2016/7/layout/VerticalSolidActionList"/>
    <dgm:cxn modelId="{58260645-DF57-4225-8551-E8B15CCB16AB}" type="presParOf" srcId="{E2049D71-6098-438E-A7C2-CA2C94942623}" destId="{A49CF30A-32FE-45BA-8C7C-50E7FB097748}" srcOrd="0" destOrd="0" presId="urn:microsoft.com/office/officeart/2016/7/layout/VerticalSolidActionList"/>
    <dgm:cxn modelId="{B2154783-015D-4C67-B69E-316C25A5CC54}" type="presParOf" srcId="{E2049D71-6098-438E-A7C2-CA2C94942623}" destId="{758007E6-EBCB-4ADE-AC1D-E2BFB3CBDB14}" srcOrd="1" destOrd="0" presId="urn:microsoft.com/office/officeart/2016/7/layout/VerticalSolidActionList"/>
    <dgm:cxn modelId="{3E4C1F0E-3475-4578-A47C-66CB83A317B3}" type="presParOf" srcId="{75BE5E19-95E8-45EC-8133-5E28CA812CFC}" destId="{35A1912B-7E91-4041-87CC-50183C5980CF}" srcOrd="3" destOrd="0" presId="urn:microsoft.com/office/officeart/2016/7/layout/VerticalSolidActionList"/>
    <dgm:cxn modelId="{7A697BB4-D15F-4E6C-89B2-98F5B7BDB319}" type="presParOf" srcId="{75BE5E19-95E8-45EC-8133-5E28CA812CFC}" destId="{2D3C43DD-2DF5-4ADB-8768-3A3DA3F214BA}" srcOrd="4" destOrd="0" presId="urn:microsoft.com/office/officeart/2016/7/layout/VerticalSolidActionList"/>
    <dgm:cxn modelId="{24A555B6-70FA-4E70-9976-A0B9A25BD5F8}" type="presParOf" srcId="{2D3C43DD-2DF5-4ADB-8768-3A3DA3F214BA}" destId="{CC880D34-79C7-4329-8C98-11E90D6BD175}" srcOrd="0" destOrd="0" presId="urn:microsoft.com/office/officeart/2016/7/layout/VerticalSolidActionList"/>
    <dgm:cxn modelId="{1414E66C-E88B-4866-BD77-A806425C08C8}" type="presParOf" srcId="{2D3C43DD-2DF5-4ADB-8768-3A3DA3F214BA}" destId="{EA9A2B8A-4900-468A-8E5E-44244094AE6D}" srcOrd="1" destOrd="0" presId="urn:microsoft.com/office/officeart/2016/7/layout/VerticalSolidActionList"/>
    <dgm:cxn modelId="{A39414D7-1596-4766-BC8F-3AA58083CFF8}" type="presParOf" srcId="{75BE5E19-95E8-45EC-8133-5E28CA812CFC}" destId="{607AA450-DC6D-4631-A7BE-9605BC222CD3}" srcOrd="5" destOrd="0" presId="urn:microsoft.com/office/officeart/2016/7/layout/VerticalSolidActionList"/>
    <dgm:cxn modelId="{333F050E-F37C-48F0-94BC-49C62A927D1F}" type="presParOf" srcId="{75BE5E19-95E8-45EC-8133-5E28CA812CFC}" destId="{97034F20-D9F7-43FE-AA9B-6436556535BB}" srcOrd="6" destOrd="0" presId="urn:microsoft.com/office/officeart/2016/7/layout/VerticalSolidActionList"/>
    <dgm:cxn modelId="{43761FD3-F6F5-49B8-BFC8-8E1F4205055F}" type="presParOf" srcId="{97034F20-D9F7-43FE-AA9B-6436556535BB}" destId="{7D3FB3BC-0989-41E3-A730-0327DE806734}" srcOrd="0" destOrd="0" presId="urn:microsoft.com/office/officeart/2016/7/layout/VerticalSolidActionList"/>
    <dgm:cxn modelId="{2DB9B012-F995-4EA1-878D-13C652DE464D}" type="presParOf" srcId="{97034F20-D9F7-43FE-AA9B-6436556535BB}" destId="{31619C8C-6051-40DD-89F3-CE6621395099}" srcOrd="1" destOrd="0" presId="urn:microsoft.com/office/officeart/2016/7/layout/VerticalSolidActionList"/>
    <dgm:cxn modelId="{4A6F7635-1A7C-43FC-ADCC-CE3989D33B14}" type="presParOf" srcId="{75BE5E19-95E8-45EC-8133-5E28CA812CFC}" destId="{D9EDE151-E594-456A-AC14-E5A18D2B8318}" srcOrd="7" destOrd="0" presId="urn:microsoft.com/office/officeart/2016/7/layout/VerticalSolidActionList"/>
    <dgm:cxn modelId="{5743C124-80B1-429B-AC03-B8DB4F273055}" type="presParOf" srcId="{75BE5E19-95E8-45EC-8133-5E28CA812CFC}" destId="{174CB751-3B1C-4EAD-908E-E4F6531A270A}" srcOrd="8" destOrd="0" presId="urn:microsoft.com/office/officeart/2016/7/layout/VerticalSolidActionList"/>
    <dgm:cxn modelId="{7D591918-13B1-483C-8735-70F1C40F207E}" type="presParOf" srcId="{174CB751-3B1C-4EAD-908E-E4F6531A270A}" destId="{B9D09BDD-E7E7-407F-9C29-EBF5ED06E505}" srcOrd="0" destOrd="0" presId="urn:microsoft.com/office/officeart/2016/7/layout/VerticalSolidActionList"/>
    <dgm:cxn modelId="{F2E8DE60-9AD6-4D98-9A3F-2D7E800186BA}" type="presParOf" srcId="{174CB751-3B1C-4EAD-908E-E4F6531A270A}" destId="{FD20C637-56D8-4606-A0F8-657EEFD07776}" srcOrd="1" destOrd="0" presId="urn:microsoft.com/office/officeart/2016/7/layout/VerticalSolidActionList"/>
    <dgm:cxn modelId="{B8606876-64B9-4980-9CBE-550F3E0609BC}" type="presParOf" srcId="{75BE5E19-95E8-45EC-8133-5E28CA812CFC}" destId="{9B53E4DE-2531-4EA5-9B14-350FAEBB853D}" srcOrd="9" destOrd="0" presId="urn:microsoft.com/office/officeart/2016/7/layout/VerticalSolidActionList"/>
    <dgm:cxn modelId="{DE32E448-E539-49B1-ADC4-224EB1B6B58D}" type="presParOf" srcId="{75BE5E19-95E8-45EC-8133-5E28CA812CFC}" destId="{31414DB9-3917-4DAC-80BA-A1177B553A3B}" srcOrd="10" destOrd="0" presId="urn:microsoft.com/office/officeart/2016/7/layout/VerticalSolidActionList"/>
    <dgm:cxn modelId="{F0287458-2898-4116-B6F1-BEB78B53446F}" type="presParOf" srcId="{31414DB9-3917-4DAC-80BA-A1177B553A3B}" destId="{50970D54-583E-4327-9A5F-0DB13FF4BA50}" srcOrd="0" destOrd="0" presId="urn:microsoft.com/office/officeart/2016/7/layout/VerticalSolidActionList"/>
    <dgm:cxn modelId="{941E5EB0-3535-43ED-B7E9-45297E08D588}" type="presParOf" srcId="{31414DB9-3917-4DAC-80BA-A1177B553A3B}" destId="{474960CC-7FCA-4977-BB42-A2462B4D3D9F}" srcOrd="1" destOrd="0" presId="urn:microsoft.com/office/officeart/2016/7/layout/VerticalSolidActionList"/>
  </dgm:cxnLst>
  <dgm:bg/>
  <dgm:whole>
    <a:ln>
      <a:solidFill>
        <a:schemeClr val="tx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34BC40-23B1-43DD-AEC9-19F841377B04}">
      <dsp:nvSpPr>
        <dsp:cNvPr id="0" name=""/>
        <dsp:cNvSpPr/>
      </dsp:nvSpPr>
      <dsp:spPr>
        <a:xfrm>
          <a:off x="1645920" y="552"/>
          <a:ext cx="6583680" cy="718231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82431" rIns="127742" bIns="1824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Franklin Gothic Book" panose="020B0503020102020204" pitchFamily="34" charset="0"/>
            </a:rPr>
            <a:t>Put the User First: Solve a range of humanistic user needs with empathy and sensitivity</a:t>
          </a:r>
        </a:p>
      </dsp:txBody>
      <dsp:txXfrm>
        <a:off x="1645920" y="552"/>
        <a:ext cx="6583680" cy="718231"/>
      </dsp:txXfrm>
    </dsp:sp>
    <dsp:sp modelId="{D685D8A5-3E16-499B-95FA-88E711100FB4}">
      <dsp:nvSpPr>
        <dsp:cNvPr id="0" name=""/>
        <dsp:cNvSpPr/>
      </dsp:nvSpPr>
      <dsp:spPr>
        <a:xfrm>
          <a:off x="0" y="552"/>
          <a:ext cx="1645920" cy="718231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97" tIns="70945" rIns="87097" bIns="7094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Franklin Gothic Book" panose="020B0503020102020204" pitchFamily="34" charset="0"/>
            </a:rPr>
            <a:t>Serves</a:t>
          </a:r>
        </a:p>
      </dsp:txBody>
      <dsp:txXfrm>
        <a:off x="0" y="552"/>
        <a:ext cx="1645920" cy="718231"/>
      </dsp:txXfrm>
    </dsp:sp>
    <dsp:sp modelId="{758007E6-EBCB-4ADE-AC1D-E2BFB3CBDB14}">
      <dsp:nvSpPr>
        <dsp:cNvPr id="0" name=""/>
        <dsp:cNvSpPr/>
      </dsp:nvSpPr>
      <dsp:spPr>
        <a:xfrm>
          <a:off x="1645920" y="761877"/>
          <a:ext cx="6583680" cy="718231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82431" rIns="127742" bIns="1824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Franklin Gothic Book" panose="020B0503020102020204" pitchFamily="34" charset="0"/>
            </a:rPr>
            <a:t>Ethics &amp; Privacy: Respect, safety, and no sensitive data collection</a:t>
          </a:r>
        </a:p>
      </dsp:txBody>
      <dsp:txXfrm>
        <a:off x="1645920" y="761877"/>
        <a:ext cx="6583680" cy="718231"/>
      </dsp:txXfrm>
    </dsp:sp>
    <dsp:sp modelId="{A49CF30A-32FE-45BA-8C7C-50E7FB097748}">
      <dsp:nvSpPr>
        <dsp:cNvPr id="0" name=""/>
        <dsp:cNvSpPr/>
      </dsp:nvSpPr>
      <dsp:spPr>
        <a:xfrm>
          <a:off x="0" y="761877"/>
          <a:ext cx="1645920" cy="718231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97" tIns="70945" rIns="87097" bIns="7094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Franklin Gothic Book" panose="020B0503020102020204" pitchFamily="34" charset="0"/>
            </a:rPr>
            <a:t>Respects</a:t>
          </a:r>
        </a:p>
      </dsp:txBody>
      <dsp:txXfrm>
        <a:off x="0" y="761877"/>
        <a:ext cx="1645920" cy="718231"/>
      </dsp:txXfrm>
    </dsp:sp>
    <dsp:sp modelId="{EA9A2B8A-4900-468A-8E5E-44244094AE6D}">
      <dsp:nvSpPr>
        <dsp:cNvPr id="0" name=""/>
        <dsp:cNvSpPr/>
      </dsp:nvSpPr>
      <dsp:spPr>
        <a:xfrm>
          <a:off x="1645920" y="1523203"/>
          <a:ext cx="6583680" cy="718231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82431" rIns="127742" bIns="1824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Franklin Gothic Book" panose="020B0503020102020204" pitchFamily="34" charset="0"/>
            </a:rPr>
            <a:t>Clear Paths: Simple decision-making, easy escalation to speak with humans</a:t>
          </a:r>
        </a:p>
      </dsp:txBody>
      <dsp:txXfrm>
        <a:off x="1645920" y="1523203"/>
        <a:ext cx="6583680" cy="718231"/>
      </dsp:txXfrm>
    </dsp:sp>
    <dsp:sp modelId="{CC880D34-79C7-4329-8C98-11E90D6BD175}">
      <dsp:nvSpPr>
        <dsp:cNvPr id="0" name=""/>
        <dsp:cNvSpPr/>
      </dsp:nvSpPr>
      <dsp:spPr>
        <a:xfrm>
          <a:off x="0" y="1523203"/>
          <a:ext cx="1645920" cy="718231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97" tIns="70945" rIns="87097" bIns="7094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Franklin Gothic Book" panose="020B0503020102020204" pitchFamily="34" charset="0"/>
            </a:rPr>
            <a:t>Direct</a:t>
          </a:r>
        </a:p>
      </dsp:txBody>
      <dsp:txXfrm>
        <a:off x="0" y="1523203"/>
        <a:ext cx="1645920" cy="718231"/>
      </dsp:txXfrm>
    </dsp:sp>
    <dsp:sp modelId="{31619C8C-6051-40DD-89F3-CE6621395099}">
      <dsp:nvSpPr>
        <dsp:cNvPr id="0" name=""/>
        <dsp:cNvSpPr/>
      </dsp:nvSpPr>
      <dsp:spPr>
        <a:xfrm>
          <a:off x="1645920" y="2284528"/>
          <a:ext cx="6583680" cy="718231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82431" rIns="127742" bIns="1824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Franklin Gothic Book" panose="020B0503020102020204" pitchFamily="34" charset="0"/>
            </a:rPr>
            <a:t>Natural Conversations: Plain, warm, jargon-free language</a:t>
          </a:r>
        </a:p>
      </dsp:txBody>
      <dsp:txXfrm>
        <a:off x="1645920" y="2284528"/>
        <a:ext cx="6583680" cy="718231"/>
      </dsp:txXfrm>
    </dsp:sp>
    <dsp:sp modelId="{7D3FB3BC-0989-41E3-A730-0327DE806734}">
      <dsp:nvSpPr>
        <dsp:cNvPr id="0" name=""/>
        <dsp:cNvSpPr/>
      </dsp:nvSpPr>
      <dsp:spPr>
        <a:xfrm>
          <a:off x="0" y="2284528"/>
          <a:ext cx="1645920" cy="718231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97" tIns="70945" rIns="87097" bIns="7094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Franklin Gothic Book" panose="020B0503020102020204" pitchFamily="34" charset="0"/>
            </a:rPr>
            <a:t>Humanistic</a:t>
          </a:r>
        </a:p>
      </dsp:txBody>
      <dsp:txXfrm>
        <a:off x="0" y="2284528"/>
        <a:ext cx="1645920" cy="718231"/>
      </dsp:txXfrm>
    </dsp:sp>
    <dsp:sp modelId="{FD20C637-56D8-4606-A0F8-657EEFD07776}">
      <dsp:nvSpPr>
        <dsp:cNvPr id="0" name=""/>
        <dsp:cNvSpPr/>
      </dsp:nvSpPr>
      <dsp:spPr>
        <a:xfrm>
          <a:off x="1645920" y="3045853"/>
          <a:ext cx="6583680" cy="718231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82431" rIns="127742" bIns="1824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Franklin Gothic Book" panose="020B0503020102020204" pitchFamily="34" charset="0"/>
            </a:rPr>
            <a:t>Speed &amp; Accessibility: Fast responses, mobile and screen-reader friendly</a:t>
          </a:r>
        </a:p>
      </dsp:txBody>
      <dsp:txXfrm>
        <a:off x="1645920" y="3045853"/>
        <a:ext cx="6583680" cy="718231"/>
      </dsp:txXfrm>
    </dsp:sp>
    <dsp:sp modelId="{B9D09BDD-E7E7-407F-9C29-EBF5ED06E505}">
      <dsp:nvSpPr>
        <dsp:cNvPr id="0" name=""/>
        <dsp:cNvSpPr/>
      </dsp:nvSpPr>
      <dsp:spPr>
        <a:xfrm>
          <a:off x="0" y="3045853"/>
          <a:ext cx="1645920" cy="718231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97" tIns="70945" rIns="87097" bIns="7094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Franklin Gothic Book" panose="020B0503020102020204" pitchFamily="34" charset="0"/>
            </a:rPr>
            <a:t>Efficient</a:t>
          </a:r>
        </a:p>
      </dsp:txBody>
      <dsp:txXfrm>
        <a:off x="0" y="3045853"/>
        <a:ext cx="1645920" cy="718231"/>
      </dsp:txXfrm>
    </dsp:sp>
    <dsp:sp modelId="{474960CC-7FCA-4977-BB42-A2462B4D3D9F}">
      <dsp:nvSpPr>
        <dsp:cNvPr id="0" name=""/>
        <dsp:cNvSpPr/>
      </dsp:nvSpPr>
      <dsp:spPr>
        <a:xfrm>
          <a:off x="1645920" y="3807179"/>
          <a:ext cx="6583680" cy="718231"/>
        </a:xfrm>
        <a:prstGeom prst="rect">
          <a:avLst/>
        </a:prstGeom>
        <a:solidFill>
          <a:schemeClr val="bg1">
            <a:lumMod val="95000"/>
            <a:alpha val="90000"/>
          </a:schemeClr>
        </a:solidFill>
        <a:ln w="25400" cap="flat" cmpd="sng" algn="ctr">
          <a:solidFill>
            <a:schemeClr val="tx1"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82431" rIns="127742" bIns="182431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Franklin Gothic Book" panose="020B0503020102020204" pitchFamily="34" charset="0"/>
            </a:rPr>
            <a:t>Continuous Improvement: Learns from user feedback and regular updates</a:t>
          </a:r>
        </a:p>
      </dsp:txBody>
      <dsp:txXfrm>
        <a:off x="1645920" y="3807179"/>
        <a:ext cx="6583680" cy="718231"/>
      </dsp:txXfrm>
    </dsp:sp>
    <dsp:sp modelId="{50970D54-583E-4327-9A5F-0DB13FF4BA50}">
      <dsp:nvSpPr>
        <dsp:cNvPr id="0" name=""/>
        <dsp:cNvSpPr/>
      </dsp:nvSpPr>
      <dsp:spPr>
        <a:xfrm>
          <a:off x="0" y="3807179"/>
          <a:ext cx="1645920" cy="718231"/>
        </a:xfrm>
        <a:prstGeom prst="rect">
          <a:avLst/>
        </a:prstGeom>
        <a:solidFill>
          <a:srgbClr val="C00000"/>
        </a:solidFill>
        <a:ln w="2540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097" tIns="70945" rIns="87097" bIns="7094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Franklin Gothic Book" panose="020B0503020102020204" pitchFamily="34" charset="0"/>
            </a:rPr>
            <a:t>Learns</a:t>
          </a:r>
        </a:p>
      </dsp:txBody>
      <dsp:txXfrm>
        <a:off x="0" y="3807179"/>
        <a:ext cx="1645920" cy="7182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9F07AC-9139-E0CC-37B6-D66D8CEDE65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91"/>
            <a:ext cx="9144000" cy="6861191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7CE581C-1227-8392-B0A2-029B5201D859}"/>
              </a:ext>
            </a:extLst>
          </p:cNvPr>
          <p:cNvSpPr/>
          <p:nvPr/>
        </p:nvSpPr>
        <p:spPr>
          <a:xfrm>
            <a:off x="1115060" y="3637914"/>
            <a:ext cx="6913880" cy="2620646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637914"/>
            <a:ext cx="7772400" cy="1470025"/>
          </a:xfrm>
        </p:spPr>
        <p:txBody>
          <a:bodyPr>
            <a:normAutofit/>
          </a:bodyPr>
          <a:lstStyle/>
          <a:p>
            <a:r>
              <a:rPr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Ethical Chatbot for</a:t>
            </a:r>
            <a:r>
              <a:rPr lang="en-US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Student</a:t>
            </a:r>
            <a:r>
              <a:rPr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</a:t>
            </a:r>
            <a:br>
              <a:rPr lang="en-US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</a:br>
            <a:r>
              <a:rPr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Support</a:t>
            </a:r>
            <a:r>
              <a:rPr lang="en-US" sz="3600" dirty="0">
                <a:solidFill>
                  <a:schemeClr val="bg1"/>
                </a:solidFill>
                <a:latin typeface="Franklin Gothic Book" panose="020B0503020102020204" pitchFamily="34" charset="0"/>
              </a:rPr>
              <a:t> and Belonging</a:t>
            </a:r>
            <a:endParaRPr sz="360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90160"/>
            <a:ext cx="6400800" cy="1198880"/>
          </a:xfrm>
        </p:spPr>
        <p:txBody>
          <a:bodyPr>
            <a:normAutofit/>
          </a:bodyPr>
          <a:lstStyle/>
          <a:p>
            <a:r>
              <a:rPr sz="2000" dirty="0">
                <a:latin typeface="Franklin Gothic Book" panose="020B0503020102020204" pitchFamily="34" charset="0"/>
              </a:rPr>
              <a:t>Helping</a:t>
            </a:r>
            <a:r>
              <a:rPr lang="en-US" sz="2000" dirty="0">
                <a:latin typeface="Franklin Gothic Book" panose="020B0503020102020204" pitchFamily="34" charset="0"/>
              </a:rPr>
              <a:t> all members of the diverse student community to access information, experience greater equity, and find greater inclusion throughout their CGU journey</a:t>
            </a:r>
            <a:r>
              <a:rPr sz="2000" dirty="0">
                <a:latin typeface="Franklin Gothic Book" panose="020B0503020102020204" pitchFamily="34" charset="0"/>
              </a:rPr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41D4BD-9E65-0F0D-4559-E0FD0340F4C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68320" y="568960"/>
            <a:ext cx="2820506" cy="28205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5894" y="274638"/>
            <a:ext cx="5530906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Franklin Gothic Book" panose="020B0503020102020204" pitchFamily="34" charset="0"/>
              </a:rPr>
              <a:t>About CGU Belong</a:t>
            </a:r>
            <a:br>
              <a:rPr lang="en-US" b="1" dirty="0">
                <a:latin typeface="Franklin Gothic Book" panose="020B0503020102020204" pitchFamily="34" charset="0"/>
              </a:rPr>
            </a:br>
            <a:r>
              <a:rPr lang="en-US" sz="3100" b="1" dirty="0">
                <a:latin typeface="Franklin Gothic Book" panose="020B0503020102020204" pitchFamily="34" charset="0"/>
              </a:rPr>
              <a:t>Developed by “The 7s”</a:t>
            </a:r>
            <a:br>
              <a:rPr lang="en-US" sz="3100" b="1" dirty="0">
                <a:latin typeface="Franklin Gothic Book" panose="020B0503020102020204" pitchFamily="34" charset="0"/>
              </a:rPr>
            </a:br>
            <a:r>
              <a:rPr lang="en-US" sz="2200" b="1" dirty="0">
                <a:latin typeface="Franklin Gothic Book" panose="020B0503020102020204" pitchFamily="34" charset="0"/>
              </a:rPr>
              <a:t>(Susan, Fahad, Puttisan, Aimery, and Shweta)</a:t>
            </a:r>
            <a:endParaRPr b="1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3716" y="1695467"/>
            <a:ext cx="4843083" cy="4525963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sz="2800" dirty="0">
                <a:latin typeface="Franklin Gothic Book" panose="020B0503020102020204" pitchFamily="34" charset="0"/>
              </a:rPr>
              <a:t>Overview</a:t>
            </a:r>
            <a:endParaRPr lang="en-US" sz="2800" dirty="0">
              <a:latin typeface="Franklin Gothic Book" panose="020B0503020102020204" pitchFamily="34" charset="0"/>
            </a:endParaRPr>
          </a:p>
          <a:p>
            <a:pPr>
              <a:defRPr sz="2000"/>
            </a:pPr>
            <a:r>
              <a:rPr lang="en-US" sz="2800" dirty="0">
                <a:latin typeface="Franklin Gothic Book" panose="020B0503020102020204" pitchFamily="34" charset="0"/>
              </a:rPr>
              <a:t>Why This Bot Matters</a:t>
            </a:r>
            <a:endParaRPr sz="2800" dirty="0">
              <a:latin typeface="Franklin Gothic Book" panose="020B0503020102020204" pitchFamily="34" charset="0"/>
            </a:endParaRPr>
          </a:p>
          <a:p>
            <a:pPr>
              <a:defRPr sz="2000"/>
            </a:pPr>
            <a:r>
              <a:rPr sz="2800" dirty="0">
                <a:latin typeface="Franklin Gothic Book" panose="020B0503020102020204" pitchFamily="34" charset="0"/>
              </a:rPr>
              <a:t>Ethical Considerations</a:t>
            </a:r>
          </a:p>
          <a:p>
            <a:pPr>
              <a:defRPr sz="2000"/>
            </a:pPr>
            <a:r>
              <a:rPr sz="2800" dirty="0">
                <a:latin typeface="Franklin Gothic Book" panose="020B0503020102020204" pitchFamily="34" charset="0"/>
              </a:rPr>
              <a:t>Design Logic</a:t>
            </a:r>
          </a:p>
          <a:p>
            <a:pPr>
              <a:defRPr sz="2000"/>
            </a:pPr>
            <a:r>
              <a:rPr sz="2800" dirty="0">
                <a:latin typeface="Franklin Gothic Book" panose="020B0503020102020204" pitchFamily="34" charset="0"/>
              </a:rPr>
              <a:t>Design Principles</a:t>
            </a:r>
          </a:p>
          <a:p>
            <a:pPr>
              <a:defRPr sz="2000"/>
            </a:pPr>
            <a:r>
              <a:rPr sz="2800" dirty="0">
                <a:latin typeface="Franklin Gothic Book" panose="020B0503020102020204" pitchFamily="34" charset="0"/>
              </a:rPr>
              <a:t>Live Demo</a:t>
            </a:r>
          </a:p>
          <a:p>
            <a:pPr>
              <a:defRPr sz="2000"/>
            </a:pPr>
            <a:r>
              <a:rPr sz="2800" dirty="0">
                <a:latin typeface="Franklin Gothic Book" panose="020B0503020102020204" pitchFamily="34" charset="0"/>
              </a:rPr>
              <a:t>Future Considerations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90BC8-5F59-6F02-E6B8-CDD29E26316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360" y="-3191"/>
            <a:ext cx="3269182" cy="68611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483" y="274638"/>
            <a:ext cx="5395520" cy="1143000"/>
          </a:xfrm>
        </p:spPr>
        <p:txBody>
          <a:bodyPr/>
          <a:lstStyle/>
          <a:p>
            <a:r>
              <a:rPr lang="en-US" b="1" dirty="0">
                <a:latin typeface="Franklin Gothic Book" panose="020B0503020102020204" pitchFamily="34" charset="0"/>
              </a:rPr>
              <a:t>Why This Bot Matters</a:t>
            </a:r>
            <a:endParaRPr b="1" dirty="0">
              <a:latin typeface="Franklin Gothic Book" panose="020B0503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20" y="1450295"/>
            <a:ext cx="4790661" cy="4525963"/>
          </a:xfrm>
        </p:spPr>
        <p:txBody>
          <a:bodyPr/>
          <a:lstStyle/>
          <a:p>
            <a:pPr marL="0" indent="0">
              <a:buNone/>
              <a:defRPr sz="2000"/>
            </a:pPr>
            <a:r>
              <a:rPr lang="en-US" dirty="0">
                <a:latin typeface="Franklin Gothic Book" panose="020B0503020102020204" pitchFamily="34" charset="0"/>
              </a:rPr>
              <a:t>Diversity and inclusion are under fire in academia in the United States, and there is ethical and moral need to support CGU students in new and innovative ways.</a:t>
            </a:r>
            <a:br>
              <a:rPr lang="en-US" dirty="0">
                <a:latin typeface="Franklin Gothic Book" panose="020B0503020102020204" pitchFamily="34" charset="0"/>
              </a:rPr>
            </a:br>
            <a:endParaRPr lang="en-US" dirty="0">
              <a:latin typeface="Franklin Gothic Book" panose="020B0503020102020204" pitchFamily="34" charset="0"/>
            </a:endParaRPr>
          </a:p>
          <a:p>
            <a:pPr>
              <a:defRPr sz="2000"/>
            </a:pPr>
            <a:r>
              <a:rPr dirty="0">
                <a:latin typeface="Franklin Gothic Book" panose="020B0503020102020204" pitchFamily="34" charset="0"/>
              </a:rPr>
              <a:t>Mission: Support student success across academics and wellbeing</a:t>
            </a:r>
          </a:p>
          <a:p>
            <a:pPr>
              <a:defRPr sz="2000"/>
            </a:pPr>
            <a:r>
              <a:rPr dirty="0">
                <a:latin typeface="Franklin Gothic Book" panose="020B0503020102020204" pitchFamily="34" charset="0"/>
              </a:rPr>
              <a:t>Audience: First-generation and nontraditional learners</a:t>
            </a:r>
          </a:p>
          <a:p>
            <a:pPr>
              <a:defRPr sz="2000"/>
            </a:pPr>
            <a:r>
              <a:rPr dirty="0">
                <a:latin typeface="Franklin Gothic Book" panose="020B0503020102020204" pitchFamily="34" charset="0"/>
              </a:rPr>
              <a:t>Approach: Fast, respectful, easy-to-use chatbot access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3596E2-1466-8709-3028-106C690F0CD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46"/>
          <a:stretch/>
        </p:blipFill>
        <p:spPr>
          <a:xfrm>
            <a:off x="5874818" y="-3191"/>
            <a:ext cx="3269182" cy="68611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9182" y="274638"/>
            <a:ext cx="5573804" cy="1043007"/>
          </a:xfrm>
        </p:spPr>
        <p:txBody>
          <a:bodyPr>
            <a:noAutofit/>
          </a:bodyPr>
          <a:lstStyle/>
          <a:p>
            <a:r>
              <a:rPr sz="4200" b="1" dirty="0">
                <a:latin typeface="Franklin Gothic Book" panose="020B0503020102020204" pitchFamily="34" charset="0"/>
              </a:rP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2520" y="1600200"/>
            <a:ext cx="501724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defRPr sz="2000"/>
            </a:pPr>
            <a:r>
              <a:rPr sz="2400" dirty="0">
                <a:latin typeface="Franklin Gothic Book" panose="020B0503020102020204" pitchFamily="34" charset="0"/>
              </a:rPr>
              <a:t>Respect and fairness: Bias audits and advisory reviews</a:t>
            </a:r>
            <a:endParaRPr lang="en-US" sz="2400" dirty="0">
              <a:latin typeface="Franklin Gothic Book" panose="020B0503020102020204" pitchFamily="34" charset="0"/>
              <a:ea typeface="Calibri"/>
              <a:cs typeface="Calibri"/>
            </a:endParaRPr>
          </a:p>
          <a:p>
            <a:pPr>
              <a:defRPr sz="2000"/>
            </a:pPr>
            <a:r>
              <a:rPr sz="2400" dirty="0">
                <a:latin typeface="Franklin Gothic Book" panose="020B0503020102020204" pitchFamily="34" charset="0"/>
              </a:rPr>
              <a:t>Privacy-first: No sensitive data</a:t>
            </a:r>
            <a:r>
              <a:rPr lang="en-US" sz="2400" dirty="0">
                <a:latin typeface="Franklin Gothic Book" panose="020B0503020102020204" pitchFamily="34" charset="0"/>
              </a:rPr>
              <a:t> collected</a:t>
            </a:r>
            <a:r>
              <a:rPr sz="2400" dirty="0">
                <a:latin typeface="Franklin Gothic Book" panose="020B0503020102020204" pitchFamily="34" charset="0"/>
              </a:rPr>
              <a:t>, opt-in feedback only</a:t>
            </a:r>
            <a:endParaRPr lang="en-US" sz="2400" dirty="0">
              <a:latin typeface="Franklin Gothic Book" panose="020B0503020102020204" pitchFamily="34" charset="0"/>
              <a:ea typeface="Calibri"/>
              <a:cs typeface="Calibri"/>
            </a:endParaRPr>
          </a:p>
          <a:p>
            <a:pPr>
              <a:defRPr sz="2000"/>
            </a:pPr>
            <a:r>
              <a:rPr sz="2400" dirty="0">
                <a:latin typeface="Franklin Gothic Book" panose="020B0503020102020204" pitchFamily="34" charset="0"/>
              </a:rPr>
              <a:t>Accessibility</a:t>
            </a:r>
            <a:r>
              <a:rPr lang="en-US" sz="2400" dirty="0">
                <a:latin typeface="Franklin Gothic Book" panose="020B0503020102020204" pitchFamily="34" charset="0"/>
              </a:rPr>
              <a:t> and inclusion</a:t>
            </a:r>
            <a:r>
              <a:rPr sz="2400" dirty="0">
                <a:latin typeface="Franklin Gothic Book" panose="020B0503020102020204" pitchFamily="34" charset="0"/>
              </a:rPr>
              <a:t>: </a:t>
            </a:r>
            <a:r>
              <a:rPr lang="en-US" sz="2400" dirty="0">
                <a:latin typeface="Franklin Gothic Book" panose="020B0503020102020204" pitchFamily="34" charset="0"/>
              </a:rPr>
              <a:t> Multilingual, s</a:t>
            </a:r>
            <a:r>
              <a:rPr sz="2400" dirty="0">
                <a:latin typeface="Franklin Gothic Book" panose="020B0503020102020204" pitchFamily="34" charset="0"/>
              </a:rPr>
              <a:t>imple language,</a:t>
            </a:r>
            <a:r>
              <a:rPr lang="en-US" sz="2400" dirty="0">
                <a:latin typeface="Franklin Gothic Book" panose="020B0503020102020204" pitchFamily="34" charset="0"/>
              </a:rPr>
              <a:t> and</a:t>
            </a:r>
            <a:r>
              <a:rPr sz="2400" dirty="0">
                <a:latin typeface="Franklin Gothic Book" panose="020B0503020102020204" pitchFamily="34" charset="0"/>
              </a:rPr>
              <a:t> screen-reader support</a:t>
            </a:r>
            <a:endParaRPr sz="2400" dirty="0">
              <a:latin typeface="Franklin Gothic Book" panose="020B0503020102020204" pitchFamily="34" charset="0"/>
              <a:ea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3ED38C-971C-6B13-5E69-1F89C764A5A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3191"/>
            <a:ext cx="3269182" cy="68611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1160" y="274638"/>
            <a:ext cx="3257195" cy="1143000"/>
          </a:xfrm>
        </p:spPr>
        <p:txBody>
          <a:bodyPr>
            <a:normAutofit fontScale="90000"/>
          </a:bodyPr>
          <a:lstStyle/>
          <a:p>
            <a:r>
              <a:rPr b="1" dirty="0">
                <a:latin typeface="Franklin Gothic Book" panose="020B0503020102020204" pitchFamily="34" charset="0"/>
              </a:rPr>
              <a:t>Design Logic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584AA43-AAF1-8F16-F24E-2D65C61E3C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481103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2EDB55FB-A552-2B3B-9F62-F0103F4085C6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330" y="333593"/>
            <a:ext cx="1025089" cy="10250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3C70B-E349-D5EC-A32C-23B94E4F9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55FD-4AE2-335D-F9AF-5A078958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4006889" cy="1143000"/>
          </a:xfrm>
        </p:spPr>
        <p:txBody>
          <a:bodyPr>
            <a:normAutofit fontScale="90000"/>
          </a:bodyPr>
          <a:lstStyle/>
          <a:p>
            <a:r>
              <a:rPr b="1" dirty="0">
                <a:latin typeface="Franklin Gothic Book" panose="020B0503020102020204" pitchFamily="34" charset="0"/>
              </a:rPr>
              <a:t>Design </a:t>
            </a:r>
            <a:r>
              <a:rPr lang="en-US" b="1" dirty="0">
                <a:latin typeface="Franklin Gothic Book" panose="020B0503020102020204" pitchFamily="34" charset="0"/>
              </a:rPr>
              <a:t>Principles</a:t>
            </a:r>
            <a:endParaRPr b="1" dirty="0">
              <a:latin typeface="Franklin Gothic Book" panose="020B05030201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FE36C3C-CF2E-3D53-78B3-82EEFF8D1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20" y="1427798"/>
            <a:ext cx="4688205" cy="2646362"/>
          </a:xfr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2000"/>
            </a:pPr>
            <a:r>
              <a:rPr lang="en-US" sz="2800" dirty="0">
                <a:latin typeface="Franklin Gothic Book" panose="020B0503020102020204" pitchFamily="34" charset="0"/>
              </a:rPr>
              <a:t>Accessibility 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2000"/>
            </a:pPr>
            <a:r>
              <a:rPr lang="en-US" sz="2800" dirty="0">
                <a:latin typeface="Franklin Gothic Book" panose="020B0503020102020204" pitchFamily="34" charset="0"/>
              </a:rPr>
              <a:t>Privacy 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2000"/>
            </a:pPr>
            <a:r>
              <a:rPr lang="en-US" sz="2800" dirty="0">
                <a:latin typeface="Franklin Gothic Book" panose="020B0503020102020204" pitchFamily="34" charset="0"/>
              </a:rPr>
              <a:t>Clarity 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2000"/>
            </a:pPr>
            <a:r>
              <a:rPr lang="en-US" sz="2800" dirty="0">
                <a:latin typeface="Franklin Gothic Book" panose="020B0503020102020204" pitchFamily="34" charset="0"/>
              </a:rPr>
              <a:t>Respect 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2000"/>
            </a:pPr>
            <a:r>
              <a:rPr lang="en-US" sz="2800" dirty="0">
                <a:latin typeface="Franklin Gothic Book" panose="020B0503020102020204" pitchFamily="34" charset="0"/>
              </a:rPr>
              <a:t>Simplicity 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  <a:defRPr sz="2000"/>
            </a:pPr>
            <a:r>
              <a:rPr lang="en-US" sz="2800" dirty="0">
                <a:latin typeface="Franklin Gothic Book" panose="020B0503020102020204" pitchFamily="34" charset="0"/>
              </a:rPr>
              <a:t>Improvement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87F46-8CF5-9006-13E4-ADC338F35B3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972"/>
          <a:stretch/>
        </p:blipFill>
        <p:spPr>
          <a:xfrm>
            <a:off x="5874818" y="-3191"/>
            <a:ext cx="3269182" cy="686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677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5226" y="274638"/>
            <a:ext cx="5341573" cy="1143000"/>
          </a:xfrm>
        </p:spPr>
        <p:txBody>
          <a:bodyPr/>
          <a:lstStyle/>
          <a:p>
            <a:r>
              <a:rPr dirty="0">
                <a:latin typeface="Franklin Gothic Book" panose="020B0503020102020204" pitchFamily="34" charset="0"/>
              </a:rPr>
              <a:t>Live Demo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7862" y="1515007"/>
            <a:ext cx="4838937" cy="4525963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sz="2400" b="1" dirty="0">
                <a:latin typeface="Franklin Gothic Book" panose="020B0503020102020204" pitchFamily="34" charset="0"/>
              </a:rPr>
              <a:t>Example 1: </a:t>
            </a:r>
            <a:br>
              <a:rPr lang="en-US" sz="2400" dirty="0">
                <a:latin typeface="Franklin Gothic Book" panose="020B0503020102020204" pitchFamily="34" charset="0"/>
              </a:rPr>
            </a:br>
            <a:r>
              <a:rPr sz="2400" dirty="0">
                <a:latin typeface="Franklin Gothic Book" panose="020B0503020102020204" pitchFamily="34" charset="0"/>
              </a:rPr>
              <a:t>Academic support request</a:t>
            </a:r>
            <a:endParaRPr lang="en-US" sz="2400" dirty="0">
              <a:latin typeface="Franklin Gothic Book" panose="020B0503020102020204" pitchFamily="34" charset="0"/>
            </a:endParaRPr>
          </a:p>
          <a:p>
            <a:pPr>
              <a:defRPr sz="2000"/>
            </a:pPr>
            <a:r>
              <a:rPr sz="2400" b="1" dirty="0">
                <a:latin typeface="Franklin Gothic Book" panose="020B0503020102020204" pitchFamily="34" charset="0"/>
              </a:rPr>
              <a:t>Example 2: </a:t>
            </a:r>
            <a:br>
              <a:rPr lang="en-US" sz="2400" dirty="0">
                <a:latin typeface="Franklin Gothic Book" panose="020B0503020102020204" pitchFamily="34" charset="0"/>
              </a:rPr>
            </a:br>
            <a:r>
              <a:rPr sz="2400" dirty="0">
                <a:latin typeface="Franklin Gothic Book" panose="020B0503020102020204" pitchFamily="34" charset="0"/>
              </a:rPr>
              <a:t>Sensitive topic—gentle redirection</a:t>
            </a:r>
          </a:p>
          <a:p>
            <a:pPr>
              <a:defRPr sz="2000"/>
            </a:pPr>
            <a:r>
              <a:rPr sz="2400" b="1" dirty="0">
                <a:latin typeface="Franklin Gothic Book" panose="020B0503020102020204" pitchFamily="34" charset="0"/>
              </a:rPr>
              <a:t>Example 3: </a:t>
            </a:r>
            <a:br>
              <a:rPr lang="en-US" sz="2400" dirty="0">
                <a:latin typeface="Franklin Gothic Book" panose="020B0503020102020204" pitchFamily="34" charset="0"/>
              </a:rPr>
            </a:br>
            <a:r>
              <a:rPr sz="2400" dirty="0">
                <a:latin typeface="Franklin Gothic Book" panose="020B0503020102020204" pitchFamily="34" charset="0"/>
              </a:rPr>
              <a:t>Emergency—connect to human services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56A1A8-8DC2-C12A-C69E-47AF23878E0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360" y="-3191"/>
            <a:ext cx="3269182" cy="68611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591471" cy="1143000"/>
          </a:xfrm>
        </p:spPr>
        <p:txBody>
          <a:bodyPr>
            <a:normAutofit fontScale="90000"/>
          </a:bodyPr>
          <a:lstStyle/>
          <a:p>
            <a:r>
              <a:rPr b="1" dirty="0">
                <a:latin typeface="Franklin Gothic Book" panose="020B0503020102020204" pitchFamily="34" charset="0"/>
              </a:rPr>
              <a:t>Future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114800" cy="4525963"/>
          </a:xfrm>
        </p:spPr>
        <p:txBody>
          <a:bodyPr>
            <a:normAutofit fontScale="62500" lnSpcReduction="20000"/>
          </a:bodyPr>
          <a:lstStyle/>
          <a:p>
            <a:pPr>
              <a:defRPr sz="2000"/>
            </a:pPr>
            <a:r>
              <a:rPr lang="en-US" sz="2800" dirty="0">
                <a:latin typeface="Franklin Gothic Book" panose="020B0503020102020204" pitchFamily="34" charset="0"/>
              </a:rPr>
              <a:t>Define cost benefit analysis including acquisition, maintenance costs and funding model </a:t>
            </a:r>
          </a:p>
          <a:p>
            <a:pPr>
              <a:defRPr sz="2000"/>
            </a:pPr>
            <a:r>
              <a:rPr lang="en-US" sz="2800" dirty="0">
                <a:latin typeface="Franklin Gothic Book" panose="020B0503020102020204" pitchFamily="34" charset="0"/>
              </a:rPr>
              <a:t>Refine chatbot Lifecyle, maintenance upgrades,  data storage, security, hosting and sunset schedule. </a:t>
            </a:r>
          </a:p>
          <a:p>
            <a:pPr>
              <a:defRPr sz="2000"/>
            </a:pPr>
            <a:r>
              <a:rPr lang="en-US" sz="2800" dirty="0">
                <a:latin typeface="Franklin Gothic Book" panose="020B0503020102020204" pitchFamily="34" charset="0"/>
              </a:rPr>
              <a:t>Expand resource directory.</a:t>
            </a:r>
          </a:p>
          <a:p>
            <a:pPr>
              <a:defRPr sz="2000"/>
            </a:pPr>
            <a:r>
              <a:rPr lang="en-US" sz="2800" dirty="0">
                <a:latin typeface="Franklin Gothic Book" panose="020B0503020102020204" pitchFamily="34" charset="0"/>
              </a:rPr>
              <a:t>Add links and buttons for further direction </a:t>
            </a:r>
          </a:p>
          <a:p>
            <a:pPr>
              <a:defRPr sz="2000"/>
            </a:pPr>
            <a:r>
              <a:rPr lang="en-US" sz="2800" dirty="0">
                <a:latin typeface="Franklin Gothic Book" panose="020B0503020102020204" pitchFamily="34" charset="0"/>
              </a:rPr>
              <a:t>Success Metrics –Further refine.</a:t>
            </a:r>
          </a:p>
          <a:p>
            <a:pPr>
              <a:defRPr sz="2000"/>
            </a:pPr>
            <a:r>
              <a:rPr lang="en-US" sz="2800" dirty="0">
                <a:latin typeface="Franklin Gothic Book" panose="020B0503020102020204" pitchFamily="34" charset="0"/>
              </a:rPr>
              <a:t>Future client experience metrics to expand in Qualtrics</a:t>
            </a:r>
          </a:p>
          <a:p>
            <a:pPr>
              <a:defRPr sz="2000"/>
            </a:pPr>
            <a:r>
              <a:rPr lang="en-US" sz="2800" dirty="0">
                <a:latin typeface="Franklin Gothic Book" panose="020B0503020102020204" pitchFamily="34" charset="0"/>
              </a:rPr>
              <a:t>Refine ethics safeguards with continuous feedback</a:t>
            </a:r>
          </a:p>
          <a:p>
            <a:pPr>
              <a:defRPr sz="2000"/>
            </a:pPr>
            <a:r>
              <a:rPr sz="2800" dirty="0">
                <a:latin typeface="Franklin Gothic Book" panose="020B0503020102020204" pitchFamily="34" charset="0"/>
              </a:rPr>
              <a:t>Implement proactive outreach triggers</a:t>
            </a:r>
            <a:r>
              <a:rPr lang="en-US" sz="2800" dirty="0">
                <a:latin typeface="Franklin Gothic Book" panose="020B0503020102020204" pitchFamily="34" charset="0"/>
              </a:rPr>
              <a:t>.</a:t>
            </a:r>
            <a:endParaRPr sz="2800" dirty="0">
              <a:latin typeface="Franklin Gothic Book" panose="020B0503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1445E-427D-7AEA-81FC-2A52FCA98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450" y="1784151"/>
            <a:ext cx="3619579" cy="361957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439DE-B04A-ABDE-0CFC-12E6977D6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EAB8-9FB2-9375-52CB-D05D1E9D1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103" y="311270"/>
            <a:ext cx="5591471" cy="1143000"/>
          </a:xfrm>
        </p:spPr>
        <p:txBody>
          <a:bodyPr/>
          <a:lstStyle/>
          <a:p>
            <a:r>
              <a:rPr lang="en-US" b="1" dirty="0">
                <a:latin typeface="Franklin Gothic Book" panose="020B0503020102020204" pitchFamily="34" charset="0"/>
              </a:rPr>
              <a:t>Your Questions</a:t>
            </a:r>
            <a:endParaRPr b="1" dirty="0">
              <a:latin typeface="Franklin Gothic Book" panose="020B05030201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017BA3-D31F-65AF-9F5E-D3640630338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0850" y="1784151"/>
            <a:ext cx="3619579" cy="361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6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349</Words>
  <Application>Microsoft Macintosh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Franklin Gothic Book</vt:lpstr>
      <vt:lpstr>Office Theme</vt:lpstr>
      <vt:lpstr>Ethical Chatbot for Student  Support and Belonging</vt:lpstr>
      <vt:lpstr>About CGU Belong Developed by “The 7s” (Susan, Fahad, Puttisan, Aimery, and Shweta)</vt:lpstr>
      <vt:lpstr>Why This Bot Matters</vt:lpstr>
      <vt:lpstr>Ethical Considerations</vt:lpstr>
      <vt:lpstr>Design Logic</vt:lpstr>
      <vt:lpstr>Design Principles</vt:lpstr>
      <vt:lpstr>Live Demo Highlights</vt:lpstr>
      <vt:lpstr>Future Considerations</vt:lpstr>
      <vt:lpstr>Your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Aimery Thomas</dc:creator>
  <cp:keywords/>
  <dc:description>generated using python-pptx</dc:description>
  <cp:lastModifiedBy>Susan Kivila</cp:lastModifiedBy>
  <cp:revision>41</cp:revision>
  <dcterms:created xsi:type="dcterms:W3CDTF">2013-01-27T09:14:16Z</dcterms:created>
  <dcterms:modified xsi:type="dcterms:W3CDTF">2025-04-27T00:55:56Z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86a3520-2f75-449a-9647-37aa285e138c_SiteId">
    <vt:lpwstr>19afb2c8-5efd-4718-a107-530ed963d11e</vt:lpwstr>
  </property>
  <property fmtid="{D5CDD505-2E9C-101B-9397-08002B2CF9AE}" pid="3" name="MSIP_Label_186a3520-2f75-449a-9647-37aa285e138c_Tag">
    <vt:lpwstr>10, 3, 0, 2</vt:lpwstr>
  </property>
  <property fmtid="{D5CDD505-2E9C-101B-9397-08002B2CF9AE}" pid="4" name="MSIP_Label_186a3520-2f75-449a-9647-37aa285e138c_Enabled">
    <vt:lpwstr>true</vt:lpwstr>
  </property>
  <property fmtid="{D5CDD505-2E9C-101B-9397-08002B2CF9AE}" pid="5" name="MSIP_Label_186a3520-2f75-449a-9647-37aa285e138c_Method">
    <vt:lpwstr>Standard</vt:lpwstr>
  </property>
  <property fmtid="{D5CDD505-2E9C-101B-9397-08002B2CF9AE}" pid="6" name="MSIP_Label_186a3520-2f75-449a-9647-37aa285e138c_SetDate">
    <vt:lpwstr>2025-04-26T22:09:20Z</vt:lpwstr>
  </property>
  <property fmtid="{D5CDD505-2E9C-101B-9397-08002B2CF9AE}" pid="7" name="MSIP_Label_186a3520-2f75-449a-9647-37aa285e138c_Name">
    <vt:lpwstr>defa4170-0d19-0005-0004-bc88714345d2</vt:lpwstr>
  </property>
  <property fmtid="{D5CDD505-2E9C-101B-9397-08002B2CF9AE}" pid="8" name="MSIP_Label_186a3520-2f75-449a-9647-37aa285e138c_ContentBits">
    <vt:lpwstr>0</vt:lpwstr>
  </property>
  <property fmtid="{D5CDD505-2E9C-101B-9397-08002B2CF9AE}" pid="9" name="MSIP_Label_186a3520-2f75-449a-9647-37aa285e138c_ActionId">
    <vt:lpwstr>0a9ca027-f018-4c61-a50b-170b172006b6</vt:lpwstr>
  </property>
</Properties>
</file>