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How can Crescent Moon expand into this new, crowded market of Chinese restaurants?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First we need to have a way to differentiate Crescent Moon from the dozens of Chinese restaurants nearby</a:t>
            </a:r>
          </a:p>
          <a:p>
            <a:pPr lvl="0" rtl="0">
              <a:spcBef>
                <a:spcPts val="0"/>
              </a:spcBef>
              <a:buNone/>
            </a:pPr>
            <a:r>
              <a:rPr lang="en"/>
              <a:t>We already have talked about the food being authentic instead of being a fusion of other cultures</a:t>
            </a:r>
          </a:p>
          <a:p>
            <a:pPr lvl="0" rtl="0">
              <a:spcBef>
                <a:spcPts val="0"/>
              </a:spcBef>
              <a:buNone/>
            </a:pPr>
            <a:r>
              <a:rPr lang="en"/>
              <a:t>We were fortunate that Mr. Chang shared with us some info on future plans he had which we were able to basically work backward from</a:t>
            </a:r>
          </a:p>
          <a:p>
            <a:pPr lvl="0" rtl="0">
              <a:spcBef>
                <a:spcPts val="0"/>
              </a:spcBef>
              <a:buNone/>
            </a:pPr>
            <a:r>
              <a:rPr lang="en"/>
              <a:t>By starting with what makes Crescent Moon stand out we can easily find our target segments</a:t>
            </a:r>
          </a:p>
          <a:p>
            <a:pPr lvl="0" rtl="0">
              <a:spcBef>
                <a:spcPts val="0"/>
              </a:spcBef>
              <a:buNone/>
            </a:pPr>
            <a:r>
              <a:rPr lang="en"/>
              <a:t>Chinese breakfast is a concept that practically doesn't exist in most of America</a:t>
            </a:r>
          </a:p>
          <a:p>
            <a:pPr lvl="0" rtl="0">
              <a:spcBef>
                <a:spcPts val="0"/>
              </a:spcBef>
              <a:buNone/>
            </a:pPr>
            <a:r>
              <a:rPr lang="en"/>
              <a:t>I can't even find a Chinese restaurant that opens before 10 or 11</a:t>
            </a:r>
          </a:p>
          <a:p>
            <a:pPr lvl="0" rtl="0">
              <a:spcBef>
                <a:spcPts val="0"/>
              </a:spcBef>
              <a:buNone/>
            </a:pPr>
            <a:r>
              <a:rPr lang="en"/>
              <a:t>Being open early benefits Muslim customers.</a:t>
            </a:r>
          </a:p>
          <a:p>
            <a:pPr lvl="0" rtl="0">
              <a:spcBef>
                <a:spcPts val="0"/>
              </a:spcBef>
              <a:buNone/>
            </a:pPr>
            <a:r>
              <a:rPr lang="en"/>
              <a:t>Halal restaurants are usually open for lunch and dinner.</a:t>
            </a:r>
          </a:p>
          <a:p>
            <a:pPr lvl="0" rtl="0">
              <a:spcBef>
                <a:spcPts val="0"/>
              </a:spcBef>
              <a:buNone/>
            </a:pPr>
            <a:r>
              <a:rPr lang="en"/>
              <a:t>Crescent Moon recently changed their hours so that they're open until midnight on weekends</a:t>
            </a:r>
          </a:p>
          <a:p>
            <a:pPr lvl="0" rtl="0">
              <a:spcBef>
                <a:spcPts val="0"/>
              </a:spcBef>
              <a:buNone/>
            </a:pPr>
            <a:r>
              <a:rPr lang="en"/>
              <a:t>Again, this just isn't common for Chinese restaurants</a:t>
            </a:r>
          </a:p>
          <a:p>
            <a:pPr lvl="0" rtl="0">
              <a:spcBef>
                <a:spcPts val="0"/>
              </a:spcBef>
              <a:buNone/>
            </a:pPr>
            <a:r>
              <a:rPr lang="en"/>
              <a:t>Finally, they have plans to offer gourmet Chinese tea and coffee, which we think works well with the late night crowd especially</a:t>
            </a:r>
          </a:p>
          <a:p>
            <a:pPr lvl="0" rtl="0">
              <a:spcBef>
                <a:spcPts val="0"/>
              </a:spcBef>
              <a:buNone/>
            </a:pPr>
            <a:r>
              <a:t/>
            </a:r>
            <a:endParaRPr/>
          </a:p>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First, we'll have to admit that going after the standard lunch and dinner crowd is going to be extremely difficult.</a:t>
            </a:r>
          </a:p>
          <a:p>
            <a:pPr lvl="0" rtl="0">
              <a:spcBef>
                <a:spcPts val="0"/>
              </a:spcBef>
              <a:buNone/>
            </a:pPr>
            <a:r>
              <a:rPr lang="en"/>
              <a:t>Instead, we'll use the differentiation as a framework for our restaurant</a:t>
            </a:r>
          </a:p>
          <a:p>
            <a:pPr lvl="0" rtl="0">
              <a:spcBef>
                <a:spcPts val="0"/>
              </a:spcBef>
              <a:buNone/>
            </a:pPr>
            <a:r>
              <a:rPr lang="en"/>
              <a:t>Early morning workers, people who wake up early, like to eat breakfast before work or school</a:t>
            </a:r>
          </a:p>
          <a:p>
            <a:pPr lvl="0" rtl="0">
              <a:spcBef>
                <a:spcPts val="0"/>
              </a:spcBef>
              <a:buNone/>
            </a:pPr>
            <a:r>
              <a:rPr lang="en"/>
              <a:t>Late night is going to concentrate mostly on students and young adults</a:t>
            </a:r>
          </a:p>
          <a:p>
            <a:pPr lvl="0" rtl="0">
              <a:spcBef>
                <a:spcPts val="0"/>
              </a:spcBef>
              <a:buNone/>
            </a:pPr>
            <a:r>
              <a:rPr lang="en"/>
              <a:t>About 35% of Plano is under 24, which provides for the late night crowd.</a:t>
            </a:r>
          </a:p>
          <a:p>
            <a:pPr lvl="0" rtl="0">
              <a:spcBef>
                <a:spcPts val="0"/>
              </a:spcBef>
              <a:buNone/>
            </a:pPr>
            <a:r>
              <a:rPr lang="en"/>
              <a:t>Finally, Asian-Americans</a:t>
            </a:r>
          </a:p>
          <a:p>
            <a:pPr lvl="0" rtl="0">
              <a:spcBef>
                <a:spcPts val="0"/>
              </a:spcBef>
              <a:buNone/>
            </a:pPr>
            <a:r>
              <a:rPr lang="en"/>
              <a:t>This is normally not a Psychographic segment, however we think the authenticity of Crescent Moon's food will attract people who are either immigrants or simply raised in the Chinese culture</a:t>
            </a:r>
          </a:p>
          <a:p>
            <a:pPr lvl="0" rtl="0">
              <a:spcBef>
                <a:spcPts val="0"/>
              </a:spcBef>
              <a:buNone/>
            </a:pPr>
            <a:r>
              <a:rPr lang="en"/>
              <a:t>And culture and beliefs are part of Psychographics</a:t>
            </a:r>
          </a:p>
          <a:p>
            <a:pPr lvl="0" rtl="0">
              <a:spcBef>
                <a:spcPts val="0"/>
              </a:spcBef>
              <a:buNone/>
            </a:pPr>
            <a:r>
              <a:rPr lang="en"/>
              <a:t>By having an authentic Chinese breakfast which is basically not served anywhere else, we can introduce these people to Crescent Moon</a:t>
            </a:r>
          </a:p>
          <a:p>
            <a:pPr lvl="0" rtl="0">
              <a:spcBef>
                <a:spcPts val="0"/>
              </a:spcBef>
              <a:buNone/>
            </a:pPr>
            <a:r>
              <a:rPr lang="en"/>
              <a:t>Hopefully they will come in later for lunch and dinner</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Belly is a loyalty program that Crescent Moon uses.</a:t>
            </a:r>
          </a:p>
          <a:p>
            <a:pPr lvl="0" rtl="0">
              <a:spcBef>
                <a:spcPts val="0"/>
              </a:spcBef>
              <a:buNone/>
            </a:pPr>
            <a:r>
              <a:rPr lang="en"/>
              <a:t>You sign up either through their phone app or using a small card available in the store.</a:t>
            </a:r>
          </a:p>
          <a:p>
            <a:pPr lvl="0" rtl="0">
              <a:spcBef>
                <a:spcPts val="0"/>
              </a:spcBef>
              <a:buNone/>
            </a:pPr>
            <a:r>
              <a:rPr lang="en"/>
              <a:t>Every time you come in, you hold your card up to this iPad at the desk and you accumulate points. </a:t>
            </a:r>
          </a:p>
          <a:p>
            <a:pPr lvl="0" rtl="0">
              <a:spcBef>
                <a:spcPts val="0"/>
              </a:spcBef>
              <a:buNone/>
            </a:pPr>
            <a:r>
              <a:rPr lang="en"/>
              <a:t>After so many points, you can redeem them for free stuff, such as small entrees or desserts.</a:t>
            </a:r>
          </a:p>
          <a:p>
            <a:pPr lvl="0" rtl="0">
              <a:spcBef>
                <a:spcPts val="0"/>
              </a:spcBef>
              <a:buNone/>
            </a:pPr>
            <a:r>
              <a:rPr lang="en"/>
              <a:t>However, we think the power behind Belly comes not from getting your customers to return but from its ability to provide data on your customers and market to them via email</a:t>
            </a:r>
          </a:p>
          <a:p>
            <a:pPr lvl="0" rtl="0">
              <a:spcBef>
                <a:spcPts val="0"/>
              </a:spcBef>
              <a:buNone/>
            </a:pPr>
            <a:r>
              <a:rPr lang="en"/>
              <a:t>Every time someone uses Belly it reports that and provides info on whether this was a new customer or a return customer among other things</a:t>
            </a:r>
          </a:p>
          <a:p>
            <a:pPr lvl="0" rtl="0">
              <a:spcBef>
                <a:spcPts val="0"/>
              </a:spcBef>
              <a:buNone/>
            </a:pPr>
            <a:r>
              <a:rPr lang="en"/>
              <a:t>Because Crescent Moon still uses paper for transactions, this provides valuable info on whether the promotional strategies are working without having to spend thousands on a Point of Sale system</a:t>
            </a:r>
          </a:p>
          <a:p>
            <a:pPr lvl="0" rtl="0">
              <a:spcBef>
                <a:spcPts val="0"/>
              </a:spcBef>
              <a:buNone/>
            </a:pPr>
            <a:r>
              <a:rPr lang="en"/>
              <a:t>We can also send emails to customers through Belly, for example sending coupons to a customer that hasn't checked in recently to convince them to come back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part of our promotion mix, we want to encourage customers to use Belly more so that we can get better data and use the email marketing feature</a:t>
            </a:r>
          </a:p>
          <a:p>
            <a:pPr lvl="0" rtl="0">
              <a:spcBef>
                <a:spcPts val="0"/>
              </a:spcBef>
              <a:buNone/>
            </a:pPr>
            <a:r>
              <a:rPr lang="en"/>
              <a:t>When checking out, a waiter could ask if the customer has used the Belly loyalty program, and give them instructions on how to use it</a:t>
            </a:r>
          </a:p>
          <a:p>
            <a:pPr lvl="0" rtl="0">
              <a:spcBef>
                <a:spcPts val="0"/>
              </a:spcBef>
              <a:buNone/>
            </a:pPr>
            <a:r>
              <a:rPr lang="en"/>
              <a:t>Don't state the big rewards up front, it diminishes the feeling of having accrued enough points to get the normal rewards</a:t>
            </a:r>
          </a:p>
          <a:p>
            <a:pPr lvl="0" rtl="0">
              <a:spcBef>
                <a:spcPts val="0"/>
              </a:spcBef>
              <a:buNone/>
            </a:pPr>
            <a:r>
              <a:rPr lang="en"/>
              <a:t>I've been to a burrito restaurant called Freebirds plenty of times and racked up tons of points on their in-house loyalty program, but I rarely redeem them</a:t>
            </a:r>
          </a:p>
          <a:p>
            <a:pPr lvl="0" rtl="0">
              <a:spcBef>
                <a:spcPts val="0"/>
              </a:spcBef>
              <a:buNone/>
            </a:pPr>
            <a:r>
              <a:rPr lang="en"/>
              <a:t>It's a bit of pride honestly to save them, and when the cashier rings me up and sees I'm a regular customer next time they often recognize me and treat me better</a:t>
            </a:r>
          </a:p>
          <a:p>
            <a:pPr lvl="0" rtl="0">
              <a:spcBef>
                <a:spcPts val="0"/>
              </a:spcBef>
              <a:buNone/>
            </a:pPr>
            <a:r>
              <a:rPr lang="en"/>
              <a:t>Instead, make the rewards low and relatively attainable</a:t>
            </a:r>
          </a:p>
          <a:p>
            <a:pPr lvl="0" rtl="0">
              <a:spcBef>
                <a:spcPts val="0"/>
              </a:spcBef>
              <a:buNone/>
            </a:pPr>
            <a:r>
              <a:rPr lang="en"/>
              <a:t>250 points here means you've visited 50 times, and at that point you should instead be inviting your customers personally and offer them these incentives at no cost just for being good customers</a:t>
            </a:r>
          </a:p>
          <a:p>
            <a:pPr lvl="0" rtl="0">
              <a:spcBef>
                <a:spcPts val="0"/>
              </a:spcBef>
              <a:buNone/>
            </a:pPr>
            <a:r>
              <a:rPr lang="en"/>
              <a:t>And finally, we suggest having table signs, which I'll get to in a bit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menu is pretty standard for a Chinese restaurant</a:t>
            </a:r>
          </a:p>
          <a:p>
            <a:pPr lvl="0" rtl="0">
              <a:spcBef>
                <a:spcPts val="0"/>
              </a:spcBef>
              <a:buNone/>
            </a:pPr>
            <a:r>
              <a:rPr lang="en"/>
              <a:t>There's a lot of entrees with the usual "B1", "C2" designation but no pictures!</a:t>
            </a:r>
          </a:p>
          <a:p>
            <a:pPr lvl="0" rtl="0">
              <a:spcBef>
                <a:spcPts val="0"/>
              </a:spcBef>
              <a:buNone/>
            </a:pPr>
            <a:r>
              <a:rPr lang="en"/>
              <a:t>Pictures would really help your customers choose what they want, especially if they're new</a:t>
            </a:r>
          </a:p>
          <a:p>
            <a:pPr lvl="0" rtl="0">
              <a:spcBef>
                <a:spcPts val="0"/>
              </a:spcBef>
              <a:buNone/>
            </a:pPr>
            <a:r>
              <a:rPr lang="en"/>
              <a:t>If the pictures are good, it's also very likely more people will buy those items</a:t>
            </a:r>
          </a:p>
          <a:p>
            <a:pPr lvl="0" rtl="0">
              <a:spcBef>
                <a:spcPts val="0"/>
              </a:spcBef>
              <a:buNone/>
            </a:pPr>
            <a:r>
              <a:rPr lang="en"/>
              <a:t>Use this to your advantage and put pictures for the high margin items!</a:t>
            </a:r>
          </a:p>
          <a:p>
            <a:pPr lvl="0" rtl="0">
              <a:spcBef>
                <a:spcPts val="0"/>
              </a:spcBef>
              <a:buNone/>
            </a:pPr>
            <a:r>
              <a:rPr lang="en"/>
              <a:t>We think there should be a small section on what Halal is</a:t>
            </a:r>
          </a:p>
          <a:p>
            <a:pPr lvl="0" rtl="0">
              <a:spcBef>
                <a:spcPts val="0"/>
              </a:spcBef>
              <a:buNone/>
            </a:pPr>
            <a:r>
              <a:rPr lang="en"/>
              <a:t>It's not just about educating your clients about what your restaurant offers, but helping them understand the different cultures of other customers</a:t>
            </a:r>
          </a:p>
          <a:p>
            <a:pPr lvl="0" rtl="0">
              <a:spcBef>
                <a:spcPts val="0"/>
              </a:spcBef>
              <a:buNone/>
            </a:pPr>
            <a:r>
              <a:rPr lang="en"/>
              <a:t>One thing about Halal meat is that sometimes there's shortages of certain types because there's less supply</a:t>
            </a:r>
          </a:p>
          <a:p>
            <a:pPr lvl="0" rtl="0">
              <a:spcBef>
                <a:spcPts val="0"/>
              </a:spcBef>
              <a:buNone/>
            </a:pPr>
            <a:r>
              <a:rPr lang="en"/>
              <a:t>It's really pretty jarring for a waiter to come up to your table to take your order, you ask for say "sesame chicken" but then they say "oh, sorry, we don't have chicken"</a:t>
            </a:r>
          </a:p>
          <a:p>
            <a:pPr>
              <a:spcBef>
                <a:spcPts val="0"/>
              </a:spcBef>
              <a:buNone/>
            </a:pPr>
            <a:r>
              <a:rPr lang="en"/>
              <a:t>We recommend having some kind of alternate menu, or some kind of insert you can put in your menu that has an apology, says "we're out of chicken," and maybe suggests popular items in other meats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 love to watch Food network and be an armchair judge of course, but the dishes at Crescent Moon honestly look good, they're very artfully arranged</a:t>
            </a:r>
          </a:p>
          <a:p>
            <a:pPr lvl="0" rtl="0">
              <a:spcBef>
                <a:spcPts val="0"/>
              </a:spcBef>
              <a:buNone/>
            </a:pPr>
            <a:r>
              <a:rPr lang="en"/>
              <a:t>The chef at Crescent Moon seems like a good chef, so I recommend giving him the option to come up with new menu items</a:t>
            </a:r>
          </a:p>
          <a:p>
            <a:pPr lvl="0" rtl="0">
              <a:spcBef>
                <a:spcPts val="0"/>
              </a:spcBef>
              <a:buNone/>
            </a:pPr>
            <a:r>
              <a:rPr lang="en"/>
              <a:t>If he's a good chef he'll definitely appreciate it and hopefully will come up with entrees that customers may love</a:t>
            </a:r>
          </a:p>
          <a:p>
            <a:pPr lvl="0" rtl="0">
              <a:spcBef>
                <a:spcPts val="0"/>
              </a:spcBef>
              <a:buNone/>
            </a:pPr>
            <a:r>
              <a:rPr lang="en"/>
              <a:t>Once you have these specials, you have to inform your customers</a:t>
            </a:r>
          </a:p>
          <a:p>
            <a:pPr lvl="0" rtl="0">
              <a:spcBef>
                <a:spcPts val="0"/>
              </a:spcBef>
              <a:buNone/>
            </a:pPr>
            <a:r>
              <a:rPr lang="en"/>
              <a:t>A common method is through menu inserts, where the normal menu has a smaller piece of paper inside</a:t>
            </a:r>
          </a:p>
          <a:p>
            <a:pPr lvl="0" rtl="0">
              <a:spcBef>
                <a:spcPts val="0"/>
              </a:spcBef>
              <a:buNone/>
            </a:pPr>
            <a:r>
              <a:rPr lang="en"/>
              <a:t>Table signs, which we'll talk about next</a:t>
            </a:r>
          </a:p>
          <a:p>
            <a:pPr lvl="0" rtl="0">
              <a:spcBef>
                <a:spcPts val="0"/>
              </a:spcBef>
              <a:buNone/>
            </a:pPr>
            <a:r>
              <a:rPr lang="en"/>
              <a:t>And training the waiters and waitresses to suggest these specials to customers</a:t>
            </a:r>
          </a:p>
          <a:p>
            <a:pPr lvl="0" rtl="0">
              <a:spcBef>
                <a:spcPts val="0"/>
              </a:spcBef>
              <a:buNone/>
            </a:pPr>
            <a:r>
              <a:rPr lang="en"/>
              <a:t>Finally, even with paper, record how many specials you sell, have the waiters tick off on a steno pad every time someone orders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I've mentioned table signs a few times, so I want to make sure we all know what they are</a:t>
            </a:r>
          </a:p>
          <a:p>
            <a:pPr lvl="0" rtl="0">
              <a:spcBef>
                <a:spcPts val="0"/>
              </a:spcBef>
              <a:buNone/>
            </a:pPr>
            <a:r>
              <a:rPr lang="en"/>
              <a:t>They're these little things that a lot of restaurants have</a:t>
            </a:r>
          </a:p>
          <a:p>
            <a:pPr lvl="0" rtl="0">
              <a:spcBef>
                <a:spcPts val="0"/>
              </a:spcBef>
              <a:buNone/>
            </a:pPr>
            <a:r>
              <a:rPr lang="en"/>
              <a:t>These are pretty critical to make the rest of the promotion mix work well</a:t>
            </a:r>
          </a:p>
          <a:p>
            <a:pPr lvl="0" rtl="0">
              <a:spcBef>
                <a:spcPts val="0"/>
              </a:spcBef>
              <a:buNone/>
            </a:pPr>
            <a:r>
              <a:rPr lang="en"/>
              <a:t>For example, when your customers are waiting for their food they could go like your Facebook page, or download the Belly app and sign in</a:t>
            </a:r>
          </a:p>
          <a:p>
            <a:pPr lvl="0" rtl="0">
              <a:spcBef>
                <a:spcPts val="0"/>
              </a:spcBef>
              <a:buNone/>
            </a:pPr>
            <a:r>
              <a:rPr lang="en"/>
              <a:t>It also keeps your customers a little less bored if the wait is long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Gourmet tea and coffee is itself its own promotion</a:t>
            </a:r>
          </a:p>
          <a:p>
            <a:pPr lvl="0" rtl="0">
              <a:spcBef>
                <a:spcPts val="0"/>
              </a:spcBef>
              <a:buNone/>
            </a:pPr>
            <a:r>
              <a:rPr lang="en"/>
              <a:t>We recommend a happy hour promotion</a:t>
            </a:r>
          </a:p>
          <a:p>
            <a:pPr lvl="0" rtl="0">
              <a:spcBef>
                <a:spcPts val="0"/>
              </a:spcBef>
              <a:buNone/>
            </a:pPr>
            <a:r>
              <a:rPr lang="en"/>
              <a:t>If customers are coming in and buying lots of food late at night, the happy hour deals could be even better</a:t>
            </a:r>
          </a:p>
          <a:p>
            <a:pPr lvl="0" rtl="0">
              <a:spcBef>
                <a:spcPts val="0"/>
              </a:spcBef>
              <a:buClr>
                <a:srgbClr val="000000"/>
              </a:buClr>
              <a:buSzPct val="100000"/>
              <a:buFont typeface="Arial"/>
              <a:buNone/>
            </a:pPr>
            <a:r>
              <a:rPr lang="en"/>
              <a:t>½ off drinks after 10</a:t>
            </a:r>
          </a:p>
          <a:p>
            <a:pPr lvl="0" rtl="0">
              <a:spcBef>
                <a:spcPts val="0"/>
              </a:spcBef>
              <a:buClr>
                <a:srgbClr val="000000"/>
              </a:buClr>
              <a:buSzPct val="100000"/>
              <a:buFont typeface="Arial"/>
              <a:buNone/>
            </a:pPr>
            <a:r>
              <a:rPr lang="en"/>
              <a:t>2$ off if you buy 2 drinks after 10</a:t>
            </a:r>
          </a:p>
          <a:p>
            <a:pPr lvl="0" rtl="0">
              <a:spcBef>
                <a:spcPts val="0"/>
              </a:spcBef>
              <a:buNone/>
            </a:pPr>
            <a:r>
              <a:rPr lang="en"/>
              <a:t>Free coffee with tea, vice versa</a:t>
            </a:r>
          </a:p>
          <a:p>
            <a:pPr lvl="0" rtl="0">
              <a:spcBef>
                <a:spcPts val="0"/>
              </a:spcBef>
              <a:buNone/>
            </a:pPr>
            <a:r>
              <a:rPr lang="en"/>
              <a:t>However, one key thing is to price drinks high enough that you still make profit or at least come close</a:t>
            </a:r>
          </a:p>
          <a:p>
            <a:pPr lvl="0" rtl="0">
              <a:spcBef>
                <a:spcPts val="0"/>
              </a:spcBef>
              <a:buNone/>
            </a:pPr>
            <a:r>
              <a:rPr lang="en"/>
              <a:t>This way you can keep the promotion going for a long time and your regulars will appreciate it</a:t>
            </a:r>
          </a:p>
          <a:p>
            <a:pPr lvl="0" rtl="0">
              <a:spcBef>
                <a:spcPts val="0"/>
              </a:spcBef>
              <a:buNone/>
            </a:pPr>
            <a:r>
              <a:rPr lang="en"/>
              <a:t>For example, Sonic runs a happy hour from 2 to 4 pm where drinks are half off</a:t>
            </a:r>
          </a:p>
          <a:p>
            <a:pPr lvl="0" rtl="0">
              <a:spcBef>
                <a:spcPts val="0"/>
              </a:spcBef>
              <a:buNone/>
            </a:pPr>
            <a:r>
              <a:rPr lang="en"/>
              <a:t>They get a nonstop stream of customers during this period yet the drinks are still priced to make a tidy profit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approach Crescent Moon is lacking is their online presence.</a:t>
            </a:r>
          </a:p>
          <a:p>
            <a:pPr lvl="0" rtl="0">
              <a:spcBef>
                <a:spcPts val="0"/>
              </a:spcBef>
              <a:buNone/>
            </a:pPr>
            <a:r>
              <a:rPr lang="en"/>
              <a:t>For example, the website still has the Richardson location listed, which closed down a few months ago</a:t>
            </a:r>
          </a:p>
          <a:p>
            <a:pPr lvl="0" rtl="0">
              <a:spcBef>
                <a:spcPts val="0"/>
              </a:spcBef>
              <a:buNone/>
            </a:pPr>
            <a:r>
              <a:rPr lang="en"/>
              <a:t>Definitely not good if a customer tries to go there!</a:t>
            </a:r>
          </a:p>
          <a:p>
            <a:pPr lvl="0" rtl="0">
              <a:spcBef>
                <a:spcPts val="0"/>
              </a:spcBef>
              <a:buNone/>
            </a:pPr>
            <a:r>
              <a:rPr lang="en"/>
              <a:t>The hours are also out of date</a:t>
            </a:r>
          </a:p>
          <a:p>
            <a:pPr lvl="0" rtl="0">
              <a:spcBef>
                <a:spcPts val="0"/>
              </a:spcBef>
              <a:buNone/>
            </a:pPr>
            <a:r>
              <a:rPr lang="en"/>
              <a:t>95% of the time I go to a restaurant's website to find their locations and hours</a:t>
            </a:r>
          </a:p>
          <a:p>
            <a:pPr lvl="0" rtl="0">
              <a:spcBef>
                <a:spcPts val="0"/>
              </a:spcBef>
              <a:buNone/>
            </a:pPr>
            <a:r>
              <a:rPr lang="en"/>
              <a:t>The other 5% I go to see the menu</a:t>
            </a:r>
          </a:p>
          <a:p>
            <a:pPr lvl="0" rtl="0">
              <a:spcBef>
                <a:spcPts val="0"/>
              </a:spcBef>
              <a:buNone/>
            </a:pPr>
            <a:r>
              <a:t/>
            </a:r>
            <a:endParaRPr/>
          </a:p>
          <a:p>
            <a:pPr lvl="0" rtl="0">
              <a:spcBef>
                <a:spcPts val="0"/>
              </a:spcBef>
              <a:buNone/>
            </a:pPr>
            <a:r>
              <a:rPr lang="en"/>
              <a:t>On Facebook, there's two automatically-generated pages for the Plano and Richardson location.</a:t>
            </a:r>
          </a:p>
          <a:p>
            <a:pPr lvl="0" rtl="0">
              <a:spcBef>
                <a:spcPts val="0"/>
              </a:spcBef>
              <a:buNone/>
            </a:pPr>
            <a:r>
              <a:rPr lang="en"/>
              <a:t>These places have over a thousand different people who've checked in to the restaurant</a:t>
            </a:r>
          </a:p>
          <a:p>
            <a:pPr lvl="0" rtl="0">
              <a:spcBef>
                <a:spcPts val="0"/>
              </a:spcBef>
              <a:buNone/>
            </a:pPr>
            <a:r>
              <a:rPr lang="en"/>
              <a:t>There's an official page, but it hasn't been updated since 2011</a:t>
            </a:r>
          </a:p>
          <a:p>
            <a:pPr lvl="0" rtl="0">
              <a:spcBef>
                <a:spcPts val="0"/>
              </a:spcBef>
              <a:buNone/>
            </a:pPr>
            <a:r>
              <a:rPr lang="en"/>
              <a:t>All these opportunities are being missed</a:t>
            </a:r>
          </a:p>
          <a:p>
            <a:pPr lvl="0" rtl="0">
              <a:spcBef>
                <a:spcPts val="0"/>
              </a:spcBef>
              <a:buNone/>
            </a:pPr>
            <a:r>
              <a:t/>
            </a:r>
            <a:endParaRPr/>
          </a:p>
          <a:p>
            <a:pPr lvl="0" rtl="0">
              <a:spcBef>
                <a:spcPts val="0"/>
              </a:spcBef>
              <a:buNone/>
            </a:pPr>
            <a:r>
              <a:rPr lang="en"/>
              <a:t>Crescent Moon does have a Twitter that has some updates, but they're pretty infrequent</a:t>
            </a:r>
          </a:p>
          <a:p>
            <a:pPr lvl="0" rtl="0">
              <a:spcBef>
                <a:spcPts val="0"/>
              </a:spcBef>
              <a:buNone/>
            </a:pPr>
            <a:r>
              <a:rPr lang="en"/>
              <a:t>If you don't have a smartphone Mr. Chang, get one and put it as a business expense</a:t>
            </a:r>
          </a:p>
          <a:p>
            <a:pPr lvl="0" rtl="0">
              <a:spcBef>
                <a:spcPts val="0"/>
              </a:spcBef>
              <a:buNone/>
            </a:pPr>
            <a:r>
              <a:rPr lang="en"/>
              <a:t>If a really good-looking plate of food goes out the kitchen, take a picture real quick and post it online</a:t>
            </a:r>
          </a:p>
          <a:p>
            <a:pPr lvl="0" rtl="0">
              <a:spcBef>
                <a:spcPts val="0"/>
              </a:spcBef>
              <a:buNone/>
            </a:pPr>
            <a:r>
              <a:rPr lang="en"/>
              <a:t>I'm sure we've all had the experience where we're wondering what to eat when we see something on Facebook and thank "man, that sounds good"</a:t>
            </a:r>
          </a:p>
          <a:p>
            <a:pPr lvl="0" rtl="0">
              <a:spcBef>
                <a:spcPts val="0"/>
              </a:spcBef>
              <a:buNone/>
            </a:pPr>
            <a:r>
              <a:rPr lang="en"/>
              <a:t>Make the page more active and people will notice it!</a:t>
            </a:r>
          </a:p>
          <a:p>
            <a:pPr lvl="0" rtl="0">
              <a:spcBef>
                <a:spcPts val="0"/>
              </a:spcBef>
              <a:buNone/>
            </a:pPr>
            <a:r>
              <a:t/>
            </a:r>
            <a:endParaRPr/>
          </a:p>
          <a:p>
            <a:pPr lvl="0" rtl="0">
              <a:spcBef>
                <a:spcPts val="0"/>
              </a:spcBef>
              <a:buNone/>
            </a:pPr>
            <a:r>
              <a:rPr lang="en"/>
              <a:t>As for Yelp, Zabihah, and all the other restaurant aggregation websites,</a:t>
            </a:r>
          </a:p>
          <a:p>
            <a:pPr lvl="0" rtl="0">
              <a:spcBef>
                <a:spcPts val="0"/>
              </a:spcBef>
              <a:buNone/>
            </a:pPr>
            <a:r>
              <a:rPr lang="en"/>
              <a:t>Google Crescent Moon every month and make sure that all these websites have the right hours, the right location, the right menu</a:t>
            </a:r>
          </a:p>
          <a:p>
            <a:pPr>
              <a:spcBef>
                <a:spcPts val="0"/>
              </a:spcBef>
              <a:buNone/>
            </a:pPr>
            <a:r>
              <a:rPr lang="en"/>
              <a:t>Make sure that your customers can easily find out about your restaurant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Located in Plano, previously Richardson at Spring Creek and Independence</a:t>
            </a:r>
          </a:p>
          <a:p>
            <a:pPr lvl="0" rtl="0">
              <a:spcBef>
                <a:spcPts val="0"/>
              </a:spcBef>
              <a:buNone/>
            </a:pPr>
            <a:r>
              <a:rPr lang="en"/>
              <a:t>Serves Northern Chinese food</a:t>
            </a:r>
          </a:p>
          <a:p>
            <a:pPr lvl="0" rtl="0">
              <a:spcBef>
                <a:spcPts val="0"/>
              </a:spcBef>
              <a:buNone/>
            </a:pPr>
            <a:r>
              <a:rPr lang="en"/>
              <a:t>Founded by Mr. Chang and his wife </a:t>
            </a:r>
          </a:p>
          <a:p>
            <a:pPr lvl="0" rtl="0">
              <a:spcBef>
                <a:spcPts val="0"/>
              </a:spcBef>
              <a:buNone/>
            </a:pPr>
            <a:r>
              <a:rPr lang="en"/>
              <a:t>Mr. Chang worked in IT for 30 years, layoffs caused them to consider starting a restaurant</a:t>
            </a:r>
          </a:p>
          <a:p>
            <a:pPr lvl="0" rtl="0">
              <a:spcBef>
                <a:spcPts val="0"/>
              </a:spcBef>
              <a:buNone/>
            </a:pPr>
            <a:r>
              <a:rPr lang="en"/>
              <a:t>Mr. Chang and his wife are both Muslim, wanted to serve Muslim-friendly meats</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Everything before has been stuff that is either very cheap or free</a:t>
            </a:r>
          </a:p>
          <a:p>
            <a:pPr lvl="0" rtl="0">
              <a:spcBef>
                <a:spcPts val="0"/>
              </a:spcBef>
              <a:buNone/>
            </a:pPr>
            <a:r>
              <a:rPr lang="en"/>
              <a:t>Just a matter of mitigating risk, entering a new market </a:t>
            </a:r>
          </a:p>
          <a:p>
            <a:pPr lvl="0" rtl="0">
              <a:spcBef>
                <a:spcPts val="0"/>
              </a:spcBef>
              <a:buNone/>
            </a:pPr>
            <a:r>
              <a:rPr lang="en"/>
              <a:t>CoffeeNews, a weekly publication</a:t>
            </a:r>
          </a:p>
          <a:p>
            <a:pPr lvl="0" rtl="0">
              <a:spcBef>
                <a:spcPts val="0"/>
              </a:spcBef>
              <a:buNone/>
            </a:pPr>
            <a:r>
              <a:rPr lang="en"/>
              <a:t>Unique qualities, like the gourmet tea and coffee, Chinese breakfast, or late night food</a:t>
            </a:r>
          </a:p>
          <a:p>
            <a:pPr lvl="0" rtl="0">
              <a:spcBef>
                <a:spcPts val="0"/>
              </a:spcBef>
              <a:buNone/>
            </a:pPr>
            <a:r>
              <a:rPr lang="en"/>
              <a:t>Don't want people to look at the ad and think "oh, another Chinese place"</a:t>
            </a: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Short-term</a:t>
            </a:r>
          </a:p>
          <a:p>
            <a:pPr lvl="0" rtl="0">
              <a:spcBef>
                <a:spcPts val="0"/>
              </a:spcBef>
              <a:buClr>
                <a:srgbClr val="000000"/>
              </a:buClr>
              <a:buSzPct val="100000"/>
              <a:buFont typeface="Arial"/>
              <a:buNone/>
            </a:pPr>
            <a:r>
              <a:rPr lang="en"/>
              <a:t>Regular customers come in more often</a:t>
            </a:r>
          </a:p>
          <a:p>
            <a:pPr lvl="0" rtl="0">
              <a:spcBef>
                <a:spcPts val="0"/>
              </a:spcBef>
              <a:buClr>
                <a:srgbClr val="000000"/>
              </a:buClr>
              <a:buSzPct val="100000"/>
              <a:buFont typeface="Arial"/>
              <a:buNone/>
            </a:pPr>
            <a:r>
              <a:rPr lang="en"/>
              <a:t>Few new customers</a:t>
            </a:r>
          </a:p>
          <a:p>
            <a:pPr lvl="0" rtl="0">
              <a:spcBef>
                <a:spcPts val="0"/>
              </a:spcBef>
              <a:buClr>
                <a:srgbClr val="000000"/>
              </a:buClr>
              <a:buSzPct val="100000"/>
              <a:buFont typeface="Arial"/>
              <a:buNone/>
            </a:pPr>
            <a:r>
              <a:rPr lang="en"/>
              <a:t>Minimal financial impact</a:t>
            </a:r>
          </a:p>
          <a:p>
            <a:pPr lvl="0" rtl="0">
              <a:spcBef>
                <a:spcPts val="0"/>
              </a:spcBef>
              <a:buClr>
                <a:srgbClr val="000000"/>
              </a:buClr>
              <a:buSzPct val="100000"/>
              <a:buFont typeface="Arial"/>
              <a:buNone/>
            </a:pPr>
            <a:r>
              <a:rPr lang="en"/>
              <a:t>Long-term</a:t>
            </a:r>
          </a:p>
          <a:p>
            <a:pPr lvl="0" rtl="0">
              <a:spcBef>
                <a:spcPts val="0"/>
              </a:spcBef>
              <a:buClr>
                <a:srgbClr val="000000"/>
              </a:buClr>
              <a:buSzPct val="100000"/>
              <a:buFont typeface="Arial"/>
              <a:buNone/>
            </a:pPr>
            <a:r>
              <a:rPr lang="en"/>
              <a:t>Regular customers as normal</a:t>
            </a:r>
          </a:p>
          <a:p>
            <a:pPr lvl="0" rtl="0">
              <a:spcBef>
                <a:spcPts val="0"/>
              </a:spcBef>
              <a:buNone/>
            </a:pPr>
            <a:r>
              <a:rPr lang="en"/>
              <a:t>Many new customers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Monitor customer feedback</a:t>
            </a:r>
          </a:p>
          <a:p>
            <a:pPr lvl="0" rtl="0">
              <a:spcBef>
                <a:spcPts val="0"/>
              </a:spcBef>
              <a:buClr>
                <a:srgbClr val="000000"/>
              </a:buClr>
              <a:buSzPct val="100000"/>
              <a:buFont typeface="Arial"/>
              <a:buNone/>
            </a:pPr>
            <a:r>
              <a:rPr lang="en"/>
              <a:t>Analyze repeat/new customer data</a:t>
            </a:r>
          </a:p>
          <a:p>
            <a:pPr lvl="0" rtl="0">
              <a:spcBef>
                <a:spcPts val="0"/>
              </a:spcBef>
              <a:buClr>
                <a:srgbClr val="000000"/>
              </a:buClr>
              <a:buSzPct val="100000"/>
              <a:buFont typeface="Arial"/>
              <a:buNone/>
            </a:pPr>
            <a:r>
              <a:rPr lang="en"/>
              <a:t>Find what works through experimenting</a:t>
            </a:r>
          </a:p>
          <a:p>
            <a:pPr lvl="0" rtl="0">
              <a:spcBef>
                <a:spcPts val="0"/>
              </a:spcBef>
              <a:buNone/>
            </a:pPr>
            <a:r>
              <a:rPr lang="en"/>
              <a:t>Look at the restaurant like and how a customer would and see what can be improved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Islamic law</a:t>
            </a:r>
          </a:p>
          <a:p>
            <a:pPr lvl="0" rtl="0">
              <a:spcBef>
                <a:spcPts val="0"/>
              </a:spcBef>
              <a:buNone/>
            </a:pPr>
            <a:r>
              <a:rPr lang="en"/>
              <a:t>Similar to Kosher</a:t>
            </a:r>
          </a:p>
          <a:p>
            <a:pPr lvl="0" rtl="0">
              <a:spcBef>
                <a:spcPts val="0"/>
              </a:spcBef>
              <a:buNone/>
            </a:pPr>
            <a:r>
              <a:rPr lang="en"/>
              <a:t>In cases where Halal meat is not available it's possible for a Muslim to eat Kosher</a:t>
            </a:r>
          </a:p>
          <a:p>
            <a:pPr lvl="0" rtl="0">
              <a:spcBef>
                <a:spcPts val="0"/>
              </a:spcBef>
              <a:buNone/>
            </a:pPr>
            <a:r>
              <a:rPr lang="en"/>
              <a:t>No port</a:t>
            </a:r>
          </a:p>
          <a:p>
            <a:pPr lvl="0" rtl="0">
              <a:spcBef>
                <a:spcPts val="0"/>
              </a:spcBef>
              <a:buNone/>
            </a:pPr>
            <a:r>
              <a:rPr lang="en"/>
              <a:t>Specifies how animals slaughtered</a:t>
            </a:r>
          </a:p>
          <a:p>
            <a:pPr lvl="0" rtl="0">
              <a:spcBef>
                <a:spcPts val="0"/>
              </a:spcBef>
              <a:buNone/>
            </a:pPr>
            <a:r>
              <a:rPr lang="en"/>
              <a:t>Methods used</a:t>
            </a:r>
          </a:p>
          <a:p>
            <a:pPr>
              <a:spcBef>
                <a:spcPts val="0"/>
              </a:spcBef>
              <a:buNone/>
            </a:pPr>
            <a:r>
              <a:rPr lang="en"/>
              <a:t>How the meat is processed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Hard to find data on religion with existing market data</a:t>
            </a:r>
          </a:p>
          <a:p>
            <a:pPr lvl="0" rtl="0">
              <a:spcBef>
                <a:spcPts val="0"/>
              </a:spcBef>
              <a:buNone/>
            </a:pPr>
            <a:r>
              <a:rPr lang="en"/>
              <a:t>Mr. Change estimates about 90% of clients are Muslim</a:t>
            </a:r>
            <a:br>
              <a:rPr lang="en"/>
            </a:br>
            <a:r>
              <a:rPr lang="en"/>
              <a:t>Muslim population is small enough in Plano that there isn't a lot of research</a:t>
            </a:r>
          </a:p>
          <a:p>
            <a:pPr lvl="0" rtl="0">
              <a:spcBef>
                <a:spcPts val="0"/>
              </a:spcBef>
              <a:buNone/>
            </a:pPr>
            <a:r>
              <a:rPr lang="en"/>
              <a:t>Found 2 mosques in Plano, one West, one East (others not in Plano)</a:t>
            </a:r>
          </a:p>
          <a:p>
            <a:pPr lvl="0" rtl="0">
              <a:spcBef>
                <a:spcPts val="0"/>
              </a:spcBef>
              <a:buNone/>
            </a:pPr>
            <a:r>
              <a:rPr lang="en"/>
              <a:t>Best info we found gave 80% Christian (Catholic + Protestant) and 20% "other" without breaking down other</a:t>
            </a:r>
          </a:p>
          <a:p>
            <a:pPr lvl="0" rtl="0">
              <a:spcBef>
                <a:spcPts val="0"/>
              </a:spcBef>
              <a:buNone/>
            </a:pPr>
            <a:r>
              <a:rPr lang="en"/>
              <a:t>5% is a close estimate</a:t>
            </a:r>
          </a:p>
          <a:p>
            <a:pPr lvl="0" rtl="0">
              <a:spcBef>
                <a:spcPts val="0"/>
              </a:spcBef>
              <a:buNone/>
            </a:pPr>
            <a:r>
              <a:rPr lang="en"/>
              <a:t>In comparison there are so many Christian churches in Plano there's almost one on every corner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you can see, Muslims usually have to drive far to get food to eat</a:t>
            </a:r>
          </a:p>
          <a:p>
            <a:pPr lvl="0" rtl="0">
              <a:spcBef>
                <a:spcPts val="0"/>
              </a:spcBef>
              <a:buNone/>
            </a:pPr>
            <a:r>
              <a:rPr lang="en"/>
              <a:t>However, these restaurants are all generally Indian-Chinese fusion</a:t>
            </a:r>
          </a:p>
          <a:p>
            <a:pPr lvl="0" rtl="0">
              <a:spcBef>
                <a:spcPts val="0"/>
              </a:spcBef>
              <a:buNone/>
            </a:pPr>
            <a:r>
              <a:rPr lang="en"/>
              <a:t>Incorporating things like curry into traditional Chinese menus</a:t>
            </a:r>
          </a:p>
          <a:p>
            <a:pPr lvl="0" rtl="0">
              <a:spcBef>
                <a:spcPts val="0"/>
              </a:spcBef>
              <a:buNone/>
            </a:pPr>
            <a:r>
              <a:rPr lang="en"/>
              <a:t>Crescent Moon, however, is as traditional Chinese as possible</a:t>
            </a:r>
          </a:p>
          <a:p>
            <a:pPr lvl="0" rtl="0">
              <a:spcBef>
                <a:spcPts val="0"/>
              </a:spcBef>
              <a:buNone/>
            </a:pPr>
            <a:r>
              <a:rPr lang="en"/>
              <a:t>Normally, traditional Chinese food incorporates pork</a:t>
            </a:r>
          </a:p>
          <a:p>
            <a:pPr lvl="0" rtl="0">
              <a:spcBef>
                <a:spcPts val="0"/>
              </a:spcBef>
              <a:buNone/>
            </a:pPr>
            <a:r>
              <a:rPr lang="en"/>
              <a:t>Had to change many entrees to make them Muslim-friendly</a:t>
            </a:r>
          </a:p>
          <a:p>
            <a:pPr lvl="0" rtl="0">
              <a:spcBef>
                <a:spcPts val="0"/>
              </a:spcBef>
              <a:buNone/>
            </a:pPr>
            <a:r>
              <a:rPr lang="en"/>
              <a:t>Can't mix non-Halal meat with Halal meat</a:t>
            </a:r>
          </a:p>
          <a:p>
            <a:pPr lvl="0" rtl="0">
              <a:spcBef>
                <a:spcPts val="0"/>
              </a:spcBef>
              <a:buNone/>
            </a:pPr>
            <a:r>
              <a:rPr lang="en"/>
              <a:t>This is a weakness, compared to say, normal Chinese restaurants.</a:t>
            </a:r>
          </a:p>
          <a:p>
            <a:pPr lvl="0" rtl="0">
              <a:spcBef>
                <a:spcPts val="0"/>
              </a:spcBef>
              <a:buNone/>
            </a:pPr>
            <a:r>
              <a:rPr lang="en"/>
              <a:t>They simply can't offer pork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Niche market</a:t>
            </a:r>
          </a:p>
          <a:p>
            <a:pPr lvl="0" rtl="0">
              <a:spcBef>
                <a:spcPts val="0"/>
              </a:spcBef>
              <a:buClr>
                <a:srgbClr val="000000"/>
              </a:buClr>
              <a:buSzPct val="100000"/>
              <a:buFont typeface="Arial"/>
              <a:buNone/>
            </a:pPr>
            <a:r>
              <a:rPr lang="en"/>
              <a:t>Close to mosque</a:t>
            </a:r>
          </a:p>
          <a:p>
            <a:pPr lvl="0" rtl="0">
              <a:spcBef>
                <a:spcPts val="0"/>
              </a:spcBef>
              <a:buClr>
                <a:srgbClr val="000000"/>
              </a:buClr>
              <a:buSzPct val="100000"/>
              <a:buFont typeface="Arial"/>
              <a:buNone/>
            </a:pPr>
            <a:r>
              <a:rPr lang="en"/>
              <a:t>Mosque parking lot in back of restaurant, there's even a sign saying the restaurant is Halal</a:t>
            </a:r>
          </a:p>
          <a:p>
            <a:pPr lvl="0" rtl="0">
              <a:spcBef>
                <a:spcPts val="0"/>
              </a:spcBef>
              <a:buClr>
                <a:srgbClr val="000000"/>
              </a:buClr>
              <a:buSzPct val="100000"/>
              <a:buFont typeface="Arial"/>
              <a:buNone/>
            </a:pPr>
            <a:r>
              <a:rPr lang="en"/>
              <a:t>Restaurant runs volunteer activities at mosque</a:t>
            </a:r>
          </a:p>
          <a:p>
            <a:pPr lvl="0" rtl="0">
              <a:spcBef>
                <a:spcPts val="0"/>
              </a:spcBef>
              <a:buClr>
                <a:srgbClr val="000000"/>
              </a:buClr>
              <a:buSzPct val="100000"/>
              <a:buFont typeface="Arial"/>
              <a:buNone/>
            </a:pPr>
            <a:r>
              <a:rPr lang="en"/>
              <a:t>Mosques function as social centers like churches especially for a smaller community</a:t>
            </a:r>
          </a:p>
          <a:p>
            <a:pPr lvl="0" rtl="0">
              <a:spcBef>
                <a:spcPts val="0"/>
              </a:spcBef>
              <a:buClr>
                <a:srgbClr val="000000"/>
              </a:buClr>
              <a:buSzPct val="100000"/>
              <a:buFont typeface="Arial"/>
              <a:buNone/>
            </a:pPr>
            <a:r>
              <a:rPr lang="en"/>
              <a:t>Primarily word of mouth</a:t>
            </a:r>
          </a:p>
          <a:p>
            <a:pPr lvl="0" rtl="0">
              <a:spcBef>
                <a:spcPts val="0"/>
              </a:spcBef>
              <a:buClr>
                <a:srgbClr val="000000"/>
              </a:buClr>
              <a:buSzPct val="100000"/>
              <a:buFont typeface="Arial"/>
              <a:buNone/>
            </a:pPr>
            <a:r>
              <a:rPr lang="en"/>
              <a:t>Important in Muslim community</a:t>
            </a:r>
          </a:p>
          <a:p>
            <a:pPr lvl="0" rtl="0">
              <a:spcBef>
                <a:spcPts val="0"/>
              </a:spcBef>
              <a:buNone/>
            </a:pPr>
            <a:r>
              <a:rPr lang="en"/>
              <a:t>Saturated market?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All transactions, receipts in paper</a:t>
            </a:r>
          </a:p>
          <a:p>
            <a:pPr lvl="0" rtl="0">
              <a:spcBef>
                <a:spcPts val="0"/>
              </a:spcBef>
              <a:buNone/>
            </a:pPr>
            <a:r>
              <a:rPr lang="en"/>
              <a:t>Hard to measure Number of clients, Repeat clients vs. new clients, Change over time and day to day</a:t>
            </a:r>
          </a:p>
          <a:p>
            <a:pPr lvl="0" rtl="0">
              <a:spcBef>
                <a:spcPts val="0"/>
              </a:spcBef>
              <a:buNone/>
            </a:pPr>
            <a:r>
              <a:rPr lang="en"/>
              <a:t>Lack understanding in market position</a:t>
            </a:r>
          </a:p>
          <a:p>
            <a:pPr lvl="0" rtl="0">
              <a:spcBef>
                <a:spcPts val="0"/>
              </a:spcBef>
              <a:buNone/>
            </a:pPr>
            <a:r>
              <a:rPr lang="en"/>
              <a:t>What we do know is that, currently business is profitable, stable</a:t>
            </a:r>
          </a:p>
          <a:p>
            <a:pPr lvl="0" rtl="0">
              <a:spcBef>
                <a:spcPts val="0"/>
              </a:spcBef>
              <a:buClr>
                <a:srgbClr val="000000"/>
              </a:buClr>
              <a:buFont typeface="Arial"/>
              <a:buNone/>
            </a:pPr>
            <a:r>
              <a:t/>
            </a:r>
            <a:endParaRP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Going after the Muslim market may face diminishing returns</a:t>
            </a:r>
          </a:p>
          <a:p>
            <a:pPr lvl="0" rtl="0">
              <a:spcBef>
                <a:spcPts val="0"/>
              </a:spcBef>
              <a:buNone/>
            </a:pPr>
            <a:r>
              <a:rPr lang="en"/>
              <a:t>It will be a lot of work to go after who is left, and there will be less benefit</a:t>
            </a:r>
          </a:p>
          <a:p>
            <a:pPr lvl="0" rtl="0">
              <a:spcBef>
                <a:spcPts val="0"/>
              </a:spcBef>
              <a:buNone/>
            </a:pPr>
            <a:r>
              <a:rPr lang="en"/>
              <a:t>Plus it'll be more expensive, the last few people left are going to be the hardest to reach</a:t>
            </a:r>
          </a:p>
          <a:p>
            <a:pPr lvl="0" rtl="0">
              <a:spcBef>
                <a:spcPts val="0"/>
              </a:spcBef>
              <a:buNone/>
            </a:pPr>
            <a:r>
              <a:rPr lang="en"/>
              <a:t>So instead, why not go after the bigger slice of the pie?</a:t>
            </a:r>
          </a:p>
          <a:p>
            <a:pPr lvl="0" rtl="0">
              <a:spcBef>
                <a:spcPts val="0"/>
              </a:spcBef>
              <a:buNone/>
            </a:pPr>
            <a:r>
              <a:rPr lang="en"/>
              <a:t>Of course, our segment isn't just "non-Muslims," that's a bit too big to work with</a:t>
            </a:r>
          </a:p>
          <a:p>
            <a:pPr lvl="0" rtl="0">
              <a:spcBef>
                <a:spcPts val="0"/>
              </a:spcBef>
              <a:buNone/>
            </a:pPr>
            <a:r>
              <a:rPr lang="en"/>
              <a:t>We'll tailor our plan so that any promotions aimed at non-Muslims will still work as a reminder for Muslims</a:t>
            </a:r>
          </a:p>
          <a:p>
            <a:pPr lvl="0" rtl="0">
              <a:spcBef>
                <a:spcPts val="0"/>
              </a:spcBef>
              <a:buNone/>
            </a:pPr>
            <a:r>
              <a:rPr lang="en"/>
              <a:t>By making improvements to measuring our customers, not only will we know if this works, we'll gain useful info along the way about what customers want</a:t>
            </a:r>
          </a:p>
          <a:p>
            <a:pPr lvl="0" rtl="0">
              <a:spcBef>
                <a:spcPts val="0"/>
              </a:spcBef>
              <a:buNone/>
            </a:pPr>
            <a:r>
              <a:rPr lang="en"/>
              <a:t>So even if we fail, we still gained very useful data we don't have now</a:t>
            </a:r>
          </a:p>
          <a:p>
            <a:pPr lvl="0" rtl="0">
              <a:spcBef>
                <a:spcPts val="0"/>
              </a:spcBef>
              <a:buNone/>
            </a:pPr>
            <a:r>
              <a:rPr lang="en"/>
              <a:t>Throughout we'll still have the normal Muslim crowd to bring home the bacon, or in this case the beef, chicken, and shrimp</a:t>
            </a:r>
          </a:p>
          <a:p>
            <a:pPr>
              <a:spcBef>
                <a:spcPts val="0"/>
              </a:spcBef>
              <a:buNone/>
            </a:pPr>
            <a:r>
              <a:rPr lang="en"/>
              <a:t>Alright, that's the plan. Now, let's look at the competition.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(pause)</a:t>
            </a:r>
          </a:p>
          <a:p>
            <a:pPr lvl="0" rtl="0">
              <a:spcBef>
                <a:spcPts val="0"/>
              </a:spcBef>
              <a:buNone/>
            </a:pPr>
            <a:r>
              <a:rPr lang="en"/>
              <a:t>Well, there's just a few Chinese restaurants out there.</a:t>
            </a:r>
          </a:p>
          <a:p>
            <a:pPr lvl="0" rtl="0">
              <a:spcBef>
                <a:spcPts val="0"/>
              </a:spcBef>
              <a:buNone/>
            </a:pPr>
            <a:r>
              <a:rPr lang="en"/>
              <a:t>As you can see, there's a lot of competition.</a:t>
            </a:r>
          </a:p>
          <a:p>
            <a:pPr lvl="0" rtl="0">
              <a:spcBef>
                <a:spcPts val="0"/>
              </a:spcBef>
              <a:buNone/>
            </a:pPr>
            <a:r>
              <a:rPr lang="en"/>
              <a:t>This leads us to our problem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2914648"/>
            <a:ext cx="9144000" cy="2228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9" name="Shape 9"/>
          <p:cNvCxnSpPr/>
          <p:nvPr/>
        </p:nvCxnSpPr>
        <p:spPr>
          <a:xfrm>
            <a:off x="0" y="2914649"/>
            <a:ext cx="9144000" cy="0"/>
          </a:xfrm>
          <a:prstGeom prst="straightConnector1">
            <a:avLst/>
          </a:prstGeom>
          <a:noFill/>
          <a:ln cap="flat" w="28575">
            <a:solidFill>
              <a:schemeClr val="dk1"/>
            </a:solidFill>
            <a:prstDash val="solid"/>
            <a:round/>
            <a:headEnd len="med" w="med" type="none"/>
            <a:tailEnd len="med" w="med" type="none"/>
          </a:ln>
        </p:spPr>
      </p:cxnSp>
      <p:sp>
        <p:nvSpPr>
          <p:cNvPr id="10" name="Shape 10"/>
          <p:cNvSpPr txBox="1"/>
          <p:nvPr>
            <p:ph type="ctrTitle"/>
          </p:nvPr>
        </p:nvSpPr>
        <p:spPr>
          <a:xfrm>
            <a:off x="685800" y="1618313"/>
            <a:ext cx="7772400" cy="1238099"/>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1" name="Shape 11"/>
          <p:cNvSpPr txBox="1"/>
          <p:nvPr>
            <p:ph idx="1" type="subTitle"/>
          </p:nvPr>
        </p:nvSpPr>
        <p:spPr>
          <a:xfrm>
            <a:off x="685800" y="2964777"/>
            <a:ext cx="7772400" cy="944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4" name="Shape 14"/>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9" name="Shape 19"/>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20" name="Shape 2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5" name="Shape 25"/>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26" name="Shape 2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x="0" y="0"/>
          <a:ext cx="0" cy="0"/>
          <a:chOff x="0" y="0"/>
          <a:chExt cx="0" cy="0"/>
        </a:xfrm>
      </p:grpSpPr>
      <p:sp>
        <p:nvSpPr>
          <p:cNvPr id="28" name="Shape 28"/>
          <p:cNvSpPr/>
          <p:nvPr/>
        </p:nvSpPr>
        <p:spPr>
          <a:xfrm>
            <a:off x="0" y="4225081"/>
            <a:ext cx="9144000" cy="918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422508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 Id="rId3" Type="http://schemas.openxmlformats.org/officeDocument/2006/relationships/image" Target="../media/image0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youtube.com/v/7kcxrE0OxY8" TargetMode="External"/><Relationship Id="rId5" Type="http://schemas.openxmlformats.org/officeDocument/2006/relationships/image" Target="../media/image0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 Id="rId3" Type="http://schemas.openxmlformats.org/officeDocument/2006/relationships/image" Target="../media/image07.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85800" y="2964777"/>
            <a:ext cx="7772400" cy="944700"/>
          </a:xfrm>
          <a:prstGeom prst="rect">
            <a:avLst/>
          </a:prstGeom>
        </p:spPr>
        <p:txBody>
          <a:bodyPr anchorCtr="0" anchor="t" bIns="91425" lIns="91425" rIns="91425" tIns="91425">
            <a:noAutofit/>
          </a:bodyPr>
          <a:lstStyle/>
          <a:p>
            <a:pPr algn="ctr">
              <a:spcBef>
                <a:spcPts val="0"/>
              </a:spcBef>
              <a:buNone/>
            </a:pPr>
            <a:r>
              <a:rPr lang="en"/>
              <a:t>Scotty, Mike, Michael, Janet, Giovani, Seana</a:t>
            </a:r>
          </a:p>
        </p:txBody>
      </p:sp>
      <p:pic>
        <p:nvPicPr>
          <p:cNvPr id="34" name="Shape 34"/>
          <p:cNvPicPr preferRelativeResize="0"/>
          <p:nvPr/>
        </p:nvPicPr>
        <p:blipFill>
          <a:blip r:embed="rId3">
            <a:alphaModFix/>
          </a:blip>
          <a:stretch>
            <a:fillRect/>
          </a:stretch>
        </p:blipFill>
        <p:spPr>
          <a:xfrm>
            <a:off x="975437" y="490815"/>
            <a:ext cx="7193124" cy="22050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a:t>
            </a:r>
          </a:p>
        </p:txBody>
      </p:sp>
      <p:sp>
        <p:nvSpPr>
          <p:cNvPr id="94" name="Shape 94"/>
          <p:cNvSpPr txBox="1"/>
          <p:nvPr>
            <p:ph idx="1" type="body"/>
          </p:nvPr>
        </p:nvSpPr>
        <p:spPr>
          <a:xfrm>
            <a:off x="457200" y="1200150"/>
            <a:ext cx="8229600" cy="3725699"/>
          </a:xfrm>
          <a:prstGeom prst="rect">
            <a:avLst/>
          </a:prstGeom>
        </p:spPr>
        <p:txBody>
          <a:bodyPr anchorCtr="0" anchor="ctr" bIns="91425" lIns="91425" rIns="91425" tIns="91425">
            <a:noAutofit/>
          </a:bodyPr>
          <a:lstStyle/>
          <a:p>
            <a:pPr algn="ctr">
              <a:spcBef>
                <a:spcPts val="0"/>
              </a:spcBef>
              <a:buNone/>
            </a:pPr>
            <a:r>
              <a:rPr lang="en"/>
              <a:t>How can Crescent Moon, a restaurant normally focused on Northern Chinese meals with Muslim-friendly practices, expand into a crowded market of Chinese restaurants?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Differentiation</a:t>
            </a:r>
          </a:p>
        </p:txBody>
      </p:sp>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Authentic Northern Chinese</a:t>
            </a:r>
          </a:p>
          <a:p>
            <a:pPr indent="-381000" lvl="1" marL="914400" rtl="0">
              <a:spcBef>
                <a:spcPts val="0"/>
              </a:spcBef>
              <a:buClr>
                <a:schemeClr val="dk2"/>
              </a:buClr>
              <a:buSzPct val="80000"/>
              <a:buFont typeface="Courier New"/>
              <a:buChar char="o"/>
            </a:pPr>
            <a:r>
              <a:rPr lang="en"/>
              <a:t>Sans pork</a:t>
            </a:r>
          </a:p>
          <a:p>
            <a:pPr indent="-419100" lvl="0" marL="457200" rtl="0">
              <a:spcBef>
                <a:spcPts val="0"/>
              </a:spcBef>
              <a:buClr>
                <a:schemeClr val="dk2"/>
              </a:buClr>
              <a:buSzPct val="100000"/>
              <a:buFont typeface="Arial"/>
              <a:buChar char="●"/>
            </a:pPr>
            <a:r>
              <a:rPr lang="en"/>
              <a:t>Chinese breakfast</a:t>
            </a:r>
          </a:p>
          <a:p>
            <a:pPr indent="-381000" lvl="1" marL="914400" rtl="0">
              <a:spcBef>
                <a:spcPts val="0"/>
              </a:spcBef>
              <a:buClr>
                <a:schemeClr val="dk2"/>
              </a:buClr>
              <a:buSzPct val="80000"/>
              <a:buFont typeface="Courier New"/>
              <a:buChar char="o"/>
            </a:pPr>
            <a:r>
              <a:rPr lang="en"/>
              <a:t>Good for Muslim customers too</a:t>
            </a:r>
          </a:p>
          <a:p>
            <a:pPr indent="-419100" lvl="0" marL="457200" rtl="0">
              <a:spcBef>
                <a:spcPts val="0"/>
              </a:spcBef>
              <a:buClr>
                <a:schemeClr val="dk2"/>
              </a:buClr>
              <a:buSzPct val="100000"/>
              <a:buFont typeface="Arial"/>
              <a:buChar char="●"/>
            </a:pPr>
            <a:r>
              <a:rPr lang="en"/>
              <a:t>Open late</a:t>
            </a:r>
          </a:p>
          <a:p>
            <a:pPr indent="-419100" lvl="0" marL="457200">
              <a:spcBef>
                <a:spcPts val="0"/>
              </a:spcBef>
              <a:buClr>
                <a:schemeClr val="dk2"/>
              </a:buClr>
              <a:buSzPct val="100000"/>
              <a:buFont typeface="Arial"/>
              <a:buChar char="●"/>
            </a:pPr>
            <a:r>
              <a:rPr lang="en"/>
              <a:t>Gourmet Chinese tea and coffee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Target Segments (Psychographic)</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Early morning workers</a:t>
            </a:r>
          </a:p>
          <a:p>
            <a:pPr indent="-381000" lvl="1" marL="914400" rtl="0">
              <a:spcBef>
                <a:spcPts val="0"/>
              </a:spcBef>
              <a:buClr>
                <a:schemeClr val="dk2"/>
              </a:buClr>
              <a:buSzPct val="80000"/>
              <a:buFont typeface="Courier New"/>
              <a:buChar char="o"/>
            </a:pPr>
            <a:r>
              <a:rPr lang="en"/>
              <a:t>Breakfast before work</a:t>
            </a:r>
          </a:p>
          <a:p>
            <a:pPr indent="-419100" lvl="0" marL="457200" rtl="0">
              <a:spcBef>
                <a:spcPts val="0"/>
              </a:spcBef>
              <a:buClr>
                <a:schemeClr val="dk2"/>
              </a:buClr>
              <a:buSzPct val="100000"/>
              <a:buFont typeface="Arial"/>
              <a:buChar char="●"/>
            </a:pPr>
            <a:r>
              <a:rPr lang="en"/>
              <a:t>Late-night</a:t>
            </a:r>
          </a:p>
          <a:p>
            <a:pPr indent="-381000" lvl="1" marL="914400" rtl="0">
              <a:spcBef>
                <a:spcPts val="0"/>
              </a:spcBef>
              <a:buClr>
                <a:schemeClr val="dk2"/>
              </a:buClr>
              <a:buSzPct val="80000"/>
              <a:buFont typeface="Courier New"/>
              <a:buChar char="o"/>
            </a:pPr>
            <a:r>
              <a:rPr lang="en"/>
              <a:t>Students, young adults</a:t>
            </a:r>
          </a:p>
          <a:p>
            <a:pPr indent="-419100" lvl="0" marL="457200" rtl="0">
              <a:spcBef>
                <a:spcPts val="600"/>
              </a:spcBef>
              <a:buClr>
                <a:schemeClr val="dk2"/>
              </a:buClr>
              <a:buSzPct val="100000"/>
              <a:buFont typeface="Arial"/>
              <a:buChar char="●"/>
            </a:pPr>
            <a:r>
              <a:rPr lang="en" sz="3000"/>
              <a:t>Asian-Americans</a:t>
            </a:r>
          </a:p>
          <a:p>
            <a:pPr indent="-381000" lvl="1" marL="914400" rtl="0">
              <a:spcBef>
                <a:spcPts val="0"/>
              </a:spcBef>
              <a:buClr>
                <a:schemeClr val="dk2"/>
              </a:buClr>
              <a:buSzPct val="80000"/>
              <a:buFont typeface="Courier New"/>
              <a:buChar char="o"/>
            </a:pPr>
            <a:r>
              <a:rPr lang="en"/>
              <a:t>Especially immigrants and Chinese</a:t>
            </a:r>
          </a:p>
          <a:p>
            <a:pPr indent="-381000" lvl="1" marL="914400" rtl="0">
              <a:spcBef>
                <a:spcPts val="0"/>
              </a:spcBef>
              <a:buClr>
                <a:schemeClr val="dk2"/>
              </a:buClr>
              <a:buSzPct val="80000"/>
              <a:buFont typeface="Courier New"/>
              <a:buChar char="o"/>
            </a:pPr>
            <a:r>
              <a:rPr lang="en"/>
              <a:t>Respond to authenticity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Belly</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13" name="Shape 113"/>
          <p:cNvPicPr preferRelativeResize="0"/>
          <p:nvPr/>
        </p:nvPicPr>
        <p:blipFill>
          <a:blip r:embed="rId3">
            <a:alphaModFix/>
          </a:blip>
          <a:stretch>
            <a:fillRect/>
          </a:stretch>
        </p:blipFill>
        <p:spPr>
          <a:xfrm>
            <a:off x="1379057" y="1232262"/>
            <a:ext cx="6385884" cy="38300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4692273" y="1200150"/>
            <a:ext cx="3994500" cy="3725699"/>
          </a:xfrm>
          <a:prstGeom prst="rect">
            <a:avLst/>
          </a:prstGeom>
        </p:spPr>
        <p:txBody>
          <a:bodyPr anchorCtr="0" anchor="t" bIns="91425" lIns="91425" rIns="91425" tIns="91425">
            <a:noAutofit/>
          </a:bodyPr>
          <a:lstStyle/>
          <a:p>
            <a:pPr>
              <a:spcBef>
                <a:spcPts val="0"/>
              </a:spcBef>
              <a:buNone/>
            </a:pPr>
            <a:r>
              <a:t/>
            </a:r>
            <a:endParaRPr/>
          </a:p>
        </p:txBody>
      </p:sp>
      <p:sp>
        <p:nvSpPr>
          <p:cNvPr id="119" name="Shape 1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Belly</a:t>
            </a:r>
          </a:p>
        </p:txBody>
      </p:sp>
      <p:sp>
        <p:nvSpPr>
          <p:cNvPr id="120" name="Shape 120"/>
          <p:cNvSpPr txBox="1"/>
          <p:nvPr>
            <p:ph idx="2" type="body"/>
          </p:nvPr>
        </p:nvSpPr>
        <p:spPr>
          <a:xfrm>
            <a:off x="457200" y="1200150"/>
            <a:ext cx="39945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Have staff tell customers</a:t>
            </a:r>
          </a:p>
          <a:p>
            <a:pPr indent="-419100" lvl="0" marL="457200" rtl="0">
              <a:spcBef>
                <a:spcPts val="0"/>
              </a:spcBef>
              <a:buClr>
                <a:schemeClr val="dk2"/>
              </a:buClr>
              <a:buSzPct val="100000"/>
              <a:buFont typeface="Arial"/>
              <a:buChar char="●"/>
            </a:pPr>
            <a:r>
              <a:rPr lang="en"/>
              <a:t>More small rewards</a:t>
            </a:r>
          </a:p>
          <a:p>
            <a:pPr indent="-419100" lvl="0" marL="457200" rtl="0">
              <a:spcBef>
                <a:spcPts val="0"/>
              </a:spcBef>
              <a:buClr>
                <a:schemeClr val="dk2"/>
              </a:buClr>
              <a:buSzPct val="100000"/>
              <a:buFont typeface="Arial"/>
              <a:buChar char="●"/>
            </a:pPr>
            <a:r>
              <a:rPr lang="en"/>
              <a:t>Less big rewards, make them personal</a:t>
            </a:r>
          </a:p>
          <a:p>
            <a:pPr indent="-419100" lvl="0" marL="457200">
              <a:spcBef>
                <a:spcPts val="0"/>
              </a:spcBef>
              <a:buClr>
                <a:schemeClr val="dk2"/>
              </a:buClr>
              <a:buSzPct val="100000"/>
              <a:buFont typeface="Arial"/>
              <a:buChar char="●"/>
            </a:pPr>
            <a:r>
              <a:rPr lang="en"/>
              <a:t>Table signs</a:t>
            </a:r>
          </a:p>
        </p:txBody>
      </p:sp>
      <p:pic>
        <p:nvPicPr>
          <p:cNvPr id="121" name="Shape 121"/>
          <p:cNvPicPr preferRelativeResize="0"/>
          <p:nvPr/>
        </p:nvPicPr>
        <p:blipFill>
          <a:blip r:embed="rId3">
            <a:alphaModFix/>
          </a:blip>
          <a:stretch>
            <a:fillRect/>
          </a:stretch>
        </p:blipFill>
        <p:spPr>
          <a:xfrm>
            <a:off x="4808237" y="1200150"/>
            <a:ext cx="3762570" cy="37257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Menu</a:t>
            </a:r>
          </a:p>
        </p:txBody>
      </p:sp>
      <p:sp>
        <p:nvSpPr>
          <p:cNvPr id="127" name="Shape 127"/>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Incorporate pictures into menu</a:t>
            </a:r>
          </a:p>
          <a:p>
            <a:pPr indent="-419100" lvl="0" marL="457200" rtl="0">
              <a:spcBef>
                <a:spcPts val="0"/>
              </a:spcBef>
              <a:buClr>
                <a:schemeClr val="dk2"/>
              </a:buClr>
              <a:buSzPct val="100000"/>
              <a:buFont typeface="Arial"/>
              <a:buChar char="●"/>
            </a:pPr>
            <a:r>
              <a:rPr lang="en"/>
              <a:t>Include small section on what Halal is</a:t>
            </a:r>
          </a:p>
          <a:p>
            <a:pPr indent="-419100" lvl="0" marL="457200">
              <a:spcBef>
                <a:spcPts val="0"/>
              </a:spcBef>
              <a:buClr>
                <a:schemeClr val="dk2"/>
              </a:buClr>
              <a:buSzPct val="100000"/>
              <a:buFont typeface="Arial"/>
              <a:buChar char="●"/>
            </a:pPr>
            <a:r>
              <a:rPr lang="en"/>
              <a:t>Contingencies for shortages</a:t>
            </a:r>
          </a:p>
        </p:txBody>
      </p:sp>
      <p:sp>
        <p:nvSpPr>
          <p:cNvPr id="128" name="Shape 128"/>
          <p:cNvSpPr txBox="1"/>
          <p:nvPr>
            <p:ph idx="2" type="body"/>
          </p:nvPr>
        </p:nvSpPr>
        <p:spPr>
          <a:xfrm>
            <a:off x="4692273" y="1200150"/>
            <a:ext cx="3994500" cy="3725699"/>
          </a:xfrm>
          <a:prstGeom prst="rect">
            <a:avLst/>
          </a:prstGeom>
        </p:spPr>
        <p:txBody>
          <a:bodyPr anchorCtr="0" anchor="t" bIns="91425" lIns="91425" rIns="91425" tIns="91425">
            <a:noAutofit/>
          </a:bodyPr>
          <a:lstStyle/>
          <a:p>
            <a:pPr>
              <a:spcBef>
                <a:spcPts val="0"/>
              </a:spcBef>
              <a:buNone/>
            </a:pPr>
            <a:r>
              <a:rPr lang="en"/>
              <a:t>"Sesame Chicken"</a:t>
            </a:r>
          </a:p>
        </p:txBody>
      </p:sp>
      <p:pic>
        <p:nvPicPr>
          <p:cNvPr id="129" name="Shape 129"/>
          <p:cNvPicPr preferRelativeResize="0"/>
          <p:nvPr/>
        </p:nvPicPr>
        <p:blipFill>
          <a:blip r:embed="rId3">
            <a:alphaModFix/>
          </a:blip>
          <a:stretch>
            <a:fillRect/>
          </a:stretch>
        </p:blipFill>
        <p:spPr>
          <a:xfrm>
            <a:off x="4726000" y="1916737"/>
            <a:ext cx="3927049" cy="28863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Specials</a:t>
            </a:r>
          </a:p>
        </p:txBody>
      </p:sp>
      <p:sp>
        <p:nvSpPr>
          <p:cNvPr id="135" name="Shape 135"/>
          <p:cNvSpPr txBox="1"/>
          <p:nvPr>
            <p:ph idx="1" type="body"/>
          </p:nvPr>
        </p:nvSpPr>
        <p:spPr>
          <a:xfrm>
            <a:off x="457200" y="13525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Try new menu items</a:t>
            </a:r>
          </a:p>
          <a:p>
            <a:pPr indent="-419100" lvl="0" marL="457200" rtl="0">
              <a:spcBef>
                <a:spcPts val="0"/>
              </a:spcBef>
              <a:buClr>
                <a:schemeClr val="dk2"/>
              </a:buClr>
              <a:buSzPct val="100000"/>
              <a:buFont typeface="Arial"/>
              <a:buChar char="●"/>
            </a:pPr>
            <a:r>
              <a:rPr lang="en"/>
              <a:t>Inform customers</a:t>
            </a:r>
          </a:p>
          <a:p>
            <a:pPr indent="-381000" lvl="1" marL="914400" rtl="0">
              <a:spcBef>
                <a:spcPts val="0"/>
              </a:spcBef>
              <a:buClr>
                <a:schemeClr val="dk2"/>
              </a:buClr>
              <a:buSzPct val="80000"/>
              <a:buFont typeface="Courier New"/>
              <a:buChar char="o"/>
            </a:pPr>
            <a:r>
              <a:rPr lang="en"/>
              <a:t>Menu insert</a:t>
            </a:r>
          </a:p>
          <a:p>
            <a:pPr indent="-381000" lvl="1" marL="914400" rtl="0">
              <a:spcBef>
                <a:spcPts val="0"/>
              </a:spcBef>
              <a:buClr>
                <a:schemeClr val="dk2"/>
              </a:buClr>
              <a:buSzPct val="80000"/>
              <a:buFont typeface="Courier New"/>
              <a:buChar char="o"/>
            </a:pPr>
            <a:r>
              <a:rPr lang="en"/>
              <a:t>Table sign</a:t>
            </a:r>
          </a:p>
          <a:p>
            <a:pPr indent="-381000" lvl="1" marL="914400" rtl="0">
              <a:spcBef>
                <a:spcPts val="0"/>
              </a:spcBef>
              <a:buClr>
                <a:schemeClr val="dk2"/>
              </a:buClr>
              <a:buSzPct val="80000"/>
              <a:buFont typeface="Courier New"/>
              <a:buChar char="o"/>
            </a:pPr>
            <a:r>
              <a:rPr lang="en"/>
              <a:t>Waiter/waitress</a:t>
            </a:r>
          </a:p>
          <a:p>
            <a:pPr indent="-419100" lvl="0" marL="457200">
              <a:spcBef>
                <a:spcPts val="0"/>
              </a:spcBef>
              <a:buClr>
                <a:schemeClr val="dk2"/>
              </a:buClr>
              <a:buSzPct val="100000"/>
              <a:buFont typeface="Arial"/>
              <a:buChar char="●"/>
            </a:pPr>
            <a:r>
              <a:rPr lang="en"/>
              <a:t>Record customer interest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Table Signs</a:t>
            </a:r>
          </a:p>
        </p:txBody>
      </p:sp>
      <p:sp>
        <p:nvSpPr>
          <p:cNvPr id="141" name="Shape 141"/>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Specials</a:t>
            </a:r>
          </a:p>
          <a:p>
            <a:pPr indent="-419100" lvl="0" marL="457200" rtl="0">
              <a:spcBef>
                <a:spcPts val="0"/>
              </a:spcBef>
              <a:buClr>
                <a:schemeClr val="dk2"/>
              </a:buClr>
              <a:buSzPct val="100000"/>
              <a:buFont typeface="Arial"/>
              <a:buChar char="●"/>
            </a:pPr>
            <a:r>
              <a:rPr lang="en"/>
              <a:t>Facebook</a:t>
            </a:r>
          </a:p>
          <a:p>
            <a:pPr indent="-419100" lvl="0" marL="457200" rtl="0">
              <a:spcBef>
                <a:spcPts val="0"/>
              </a:spcBef>
              <a:buClr>
                <a:schemeClr val="dk2"/>
              </a:buClr>
              <a:buSzPct val="100000"/>
              <a:buFont typeface="Arial"/>
              <a:buChar char="●"/>
            </a:pPr>
            <a:r>
              <a:rPr lang="en"/>
              <a:t>Twitter</a:t>
            </a:r>
          </a:p>
          <a:p>
            <a:pPr indent="-419100" lvl="0" marL="457200" rtl="0">
              <a:spcBef>
                <a:spcPts val="0"/>
              </a:spcBef>
              <a:buClr>
                <a:schemeClr val="dk2"/>
              </a:buClr>
              <a:buSzPct val="100000"/>
              <a:buFont typeface="Arial"/>
              <a:buChar char="●"/>
            </a:pPr>
            <a:r>
              <a:rPr lang="en"/>
              <a:t>Belly</a:t>
            </a:r>
          </a:p>
          <a:p>
            <a:pPr indent="-419100" lvl="0" marL="457200" rtl="0">
              <a:spcBef>
                <a:spcPts val="0"/>
              </a:spcBef>
              <a:buClr>
                <a:schemeClr val="dk2"/>
              </a:buClr>
              <a:buSzPct val="100000"/>
              <a:buFont typeface="Arial"/>
              <a:buChar char="●"/>
            </a:pPr>
            <a:r>
              <a:rPr lang="en"/>
              <a:t>Shortages</a:t>
            </a:r>
          </a:p>
          <a:p>
            <a:pPr indent="-419100" lvl="0" marL="457200" rtl="0">
              <a:spcBef>
                <a:spcPts val="0"/>
              </a:spcBef>
              <a:buClr>
                <a:schemeClr val="dk2"/>
              </a:buClr>
              <a:buSzPct val="100000"/>
              <a:buFont typeface="Arial"/>
              <a:buChar char="●"/>
            </a:pPr>
            <a:r>
              <a:rPr lang="en"/>
              <a:t>Menu changes</a:t>
            </a:r>
          </a:p>
          <a:p>
            <a:pPr indent="-419100" lvl="0" marL="457200">
              <a:spcBef>
                <a:spcPts val="0"/>
              </a:spcBef>
              <a:buClr>
                <a:schemeClr val="dk2"/>
              </a:buClr>
              <a:buSzPct val="100000"/>
              <a:buFont typeface="Arial"/>
              <a:buChar char="●"/>
            </a:pPr>
            <a:r>
              <a:rPr lang="en"/>
              <a:t>Etc</a:t>
            </a:r>
          </a:p>
        </p:txBody>
      </p:sp>
      <p:sp>
        <p:nvSpPr>
          <p:cNvPr id="142" name="Shape 142"/>
          <p:cNvSpPr txBox="1"/>
          <p:nvPr>
            <p:ph idx="2" type="body"/>
          </p:nvPr>
        </p:nvSpPr>
        <p:spPr>
          <a:xfrm>
            <a:off x="4692273" y="1200150"/>
            <a:ext cx="3994500" cy="3725699"/>
          </a:xfrm>
          <a:prstGeom prst="rect">
            <a:avLst/>
          </a:prstGeom>
        </p:spPr>
        <p:txBody>
          <a:bodyPr anchorCtr="0" anchor="t" bIns="91425" lIns="91425" rIns="91425" tIns="91425">
            <a:noAutofit/>
          </a:bodyPr>
          <a:lstStyle/>
          <a:p>
            <a:pPr>
              <a:spcBef>
                <a:spcPts val="0"/>
              </a:spcBef>
              <a:buNone/>
            </a:pPr>
            <a:r>
              <a:t/>
            </a:r>
            <a:endParaRPr/>
          </a:p>
        </p:txBody>
      </p:sp>
      <p:pic>
        <p:nvPicPr>
          <p:cNvPr id="143" name="Shape 143"/>
          <p:cNvPicPr preferRelativeResize="0"/>
          <p:nvPr/>
        </p:nvPicPr>
        <p:blipFill>
          <a:blip r:embed="rId3">
            <a:alphaModFix/>
          </a:blip>
          <a:stretch>
            <a:fillRect/>
          </a:stretch>
        </p:blipFill>
        <p:spPr>
          <a:xfrm>
            <a:off x="4244797" y="1914035"/>
            <a:ext cx="4776249" cy="22979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Late-night</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Gourmet tea and coffee</a:t>
            </a:r>
          </a:p>
          <a:p>
            <a:pPr indent="-419100" lvl="0" marL="457200" rtl="0">
              <a:spcBef>
                <a:spcPts val="0"/>
              </a:spcBef>
              <a:buClr>
                <a:schemeClr val="dk2"/>
              </a:buClr>
              <a:buSzPct val="100000"/>
              <a:buFont typeface="Arial"/>
              <a:buChar char="●"/>
            </a:pPr>
            <a:r>
              <a:rPr lang="en"/>
              <a:t>Happy Hour</a:t>
            </a:r>
          </a:p>
          <a:p>
            <a:pPr indent="-381000" lvl="1" marL="914400" rtl="0">
              <a:spcBef>
                <a:spcPts val="0"/>
              </a:spcBef>
              <a:buClr>
                <a:schemeClr val="dk2"/>
              </a:buClr>
              <a:buSzPct val="80000"/>
              <a:buFont typeface="Courier New"/>
              <a:buChar char="o"/>
            </a:pPr>
            <a:r>
              <a:rPr lang="en"/>
              <a:t>½ off drinks after 10</a:t>
            </a:r>
          </a:p>
          <a:p>
            <a:pPr indent="-381000" lvl="1" marL="914400" rtl="0">
              <a:spcBef>
                <a:spcPts val="0"/>
              </a:spcBef>
              <a:buClr>
                <a:schemeClr val="dk2"/>
              </a:buClr>
              <a:buSzPct val="80000"/>
              <a:buFont typeface="Courier New"/>
              <a:buChar char="o"/>
            </a:pPr>
            <a:r>
              <a:rPr lang="en"/>
              <a:t>2$ off if you buy 2 drinks after 10</a:t>
            </a:r>
          </a:p>
          <a:p>
            <a:pPr indent="-381000" lvl="1" marL="914400" rtl="0">
              <a:spcBef>
                <a:spcPts val="0"/>
              </a:spcBef>
              <a:buClr>
                <a:schemeClr val="dk2"/>
              </a:buClr>
              <a:buSzPct val="80000"/>
              <a:buFont typeface="Courier New"/>
              <a:buChar char="o"/>
            </a:pPr>
            <a:r>
              <a:rPr lang="en"/>
              <a:t>Free coffee with tea, vice versa</a:t>
            </a:r>
          </a:p>
          <a:p>
            <a:pPr indent="-419100" lvl="0" marL="457200" rtl="0">
              <a:spcBef>
                <a:spcPts val="0"/>
              </a:spcBef>
              <a:buClr>
                <a:schemeClr val="dk2"/>
              </a:buClr>
              <a:buSzPct val="100000"/>
              <a:buFont typeface="Arial"/>
              <a:buChar char="●"/>
            </a:pPr>
            <a:r>
              <a:rPr lang="en"/>
              <a:t>Price drinks high enough that you still make profit or come close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Internet</a:t>
            </a:r>
          </a:p>
        </p:txBody>
      </p:sp>
      <p:sp>
        <p:nvSpPr>
          <p:cNvPr id="155" name="Shape 155"/>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Website</a:t>
            </a:r>
          </a:p>
          <a:p>
            <a:pPr indent="-419100" lvl="0" marL="457200" rtl="0">
              <a:spcBef>
                <a:spcPts val="0"/>
              </a:spcBef>
              <a:buClr>
                <a:schemeClr val="dk2"/>
              </a:buClr>
              <a:buSzPct val="100000"/>
              <a:buFont typeface="Arial"/>
              <a:buChar char="●"/>
            </a:pPr>
            <a:r>
              <a:rPr lang="en"/>
              <a:t>Facebook</a:t>
            </a:r>
          </a:p>
          <a:p>
            <a:pPr indent="-419100" lvl="0" marL="457200" rtl="0">
              <a:spcBef>
                <a:spcPts val="0"/>
              </a:spcBef>
              <a:buClr>
                <a:schemeClr val="dk2"/>
              </a:buClr>
              <a:buSzPct val="100000"/>
              <a:buFont typeface="Arial"/>
              <a:buChar char="●"/>
            </a:pPr>
            <a:r>
              <a:rPr lang="en"/>
              <a:t>Twitter</a:t>
            </a:r>
          </a:p>
          <a:p>
            <a:pPr indent="-419100" lvl="0" marL="457200">
              <a:spcBef>
                <a:spcPts val="0"/>
              </a:spcBef>
              <a:buClr>
                <a:schemeClr val="dk2"/>
              </a:buClr>
              <a:buSzPct val="100000"/>
              <a:buFont typeface="Arial"/>
              <a:buChar char="●"/>
            </a:pPr>
            <a:r>
              <a:rPr lang="en"/>
              <a:t>Yelp/Zabihah/etc</a:t>
            </a:r>
          </a:p>
        </p:txBody>
      </p:sp>
      <p:sp>
        <p:nvSpPr>
          <p:cNvPr id="156" name="Shape 156"/>
          <p:cNvSpPr txBox="1"/>
          <p:nvPr>
            <p:ph idx="2" type="body"/>
          </p:nvPr>
        </p:nvSpPr>
        <p:spPr>
          <a:xfrm>
            <a:off x="4692273" y="1200150"/>
            <a:ext cx="3994500" cy="3725699"/>
          </a:xfrm>
          <a:prstGeom prst="rect">
            <a:avLst/>
          </a:prstGeom>
        </p:spPr>
        <p:txBody>
          <a:bodyPr anchorCtr="0" anchor="t" bIns="91425" lIns="91425" rIns="91425" tIns="91425">
            <a:noAutofit/>
          </a:bodyPr>
          <a:lstStyle/>
          <a:p>
            <a:pPr>
              <a:spcBef>
                <a:spcPts val="0"/>
              </a:spcBef>
              <a:buNone/>
            </a:pPr>
            <a:r>
              <a:rPr lang="en"/>
              <a:t>@CrescentMPlano ?</a:t>
            </a:r>
          </a:p>
        </p:txBody>
      </p:sp>
      <p:pic>
        <p:nvPicPr>
          <p:cNvPr id="157" name="Shape 157"/>
          <p:cNvPicPr preferRelativeResize="0"/>
          <p:nvPr/>
        </p:nvPicPr>
        <p:blipFill>
          <a:blip r:embed="rId3">
            <a:alphaModFix/>
          </a:blip>
          <a:stretch>
            <a:fillRect/>
          </a:stretch>
        </p:blipFill>
        <p:spPr>
          <a:xfrm>
            <a:off x="4565548" y="1868787"/>
            <a:ext cx="4247949" cy="25408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ctrTitle"/>
          </p:nvPr>
        </p:nvSpPr>
        <p:spPr>
          <a:xfrm>
            <a:off x="685800" y="1618313"/>
            <a:ext cx="7772400" cy="1238099"/>
          </a:xfrm>
          <a:prstGeom prst="rect">
            <a:avLst/>
          </a:prstGeom>
        </p:spPr>
        <p:txBody>
          <a:bodyPr anchorCtr="0" anchor="b" bIns="91425" lIns="91425" rIns="91425" tIns="91425">
            <a:noAutofit/>
          </a:bodyPr>
          <a:lstStyle/>
          <a:p>
            <a:pPr>
              <a:spcBef>
                <a:spcPts val="0"/>
              </a:spcBef>
              <a:buNone/>
            </a:pPr>
            <a:r>
              <a:t/>
            </a:r>
            <a:endParaRPr/>
          </a:p>
        </p:txBody>
      </p:sp>
      <p:sp>
        <p:nvSpPr>
          <p:cNvPr id="40" name="Shape 40"/>
          <p:cNvSpPr txBox="1"/>
          <p:nvPr>
            <p:ph idx="1" type="subTitle"/>
          </p:nvPr>
        </p:nvSpPr>
        <p:spPr>
          <a:xfrm>
            <a:off x="685800" y="2964777"/>
            <a:ext cx="7772400" cy="944700"/>
          </a:xfrm>
          <a:prstGeom prst="rect">
            <a:avLst/>
          </a:prstGeom>
        </p:spPr>
        <p:txBody>
          <a:bodyPr anchorCtr="0" anchor="t" bIns="91425" lIns="91425" rIns="91425" tIns="91425">
            <a:noAutofit/>
          </a:bodyPr>
          <a:lstStyle/>
          <a:p>
            <a:pPr>
              <a:spcBef>
                <a:spcPts val="0"/>
              </a:spcBef>
              <a:buNone/>
            </a:pPr>
            <a:r>
              <a:t/>
            </a:r>
            <a:endParaRPr/>
          </a:p>
        </p:txBody>
      </p:sp>
      <p:sp>
        <p:nvSpPr>
          <p:cNvPr id="41" name="Shape 41">
            <a:hlinkClick r:id="rId4"/>
          </p:cNvPr>
          <p:cNvSpPr/>
          <p:nvPr/>
        </p:nvSpPr>
        <p:spPr>
          <a:xfrm>
            <a:off x="0" y="0"/>
            <a:ext cx="9144000" cy="5143500"/>
          </a:xfrm>
          <a:prstGeom prst="rect">
            <a:avLst/>
          </a:prstGeom>
          <a:blipFill>
            <a:blip r:embed="rId5">
              <a:alphaModFix/>
            </a:blip>
            <a:stretch>
              <a:fillRect/>
            </a:stretch>
          </a:blipFill>
          <a:ln>
            <a:noFill/>
          </a:ln>
        </p:spPr>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Advertisement</a:t>
            </a:r>
          </a:p>
        </p:txBody>
      </p:sp>
      <p:sp>
        <p:nvSpPr>
          <p:cNvPr id="163" name="Shape 163"/>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Small and local</a:t>
            </a:r>
          </a:p>
          <a:p>
            <a:pPr indent="-419100" lvl="0" marL="457200" rtl="0">
              <a:spcBef>
                <a:spcPts val="0"/>
              </a:spcBef>
              <a:buClr>
                <a:schemeClr val="dk2"/>
              </a:buClr>
              <a:buSzPct val="100000"/>
              <a:buFont typeface="Arial"/>
              <a:buChar char="●"/>
            </a:pPr>
            <a:r>
              <a:rPr lang="en"/>
              <a:t>Plano newspaper:</a:t>
            </a:r>
            <a:br>
              <a:rPr lang="en"/>
            </a:br>
            <a:r>
              <a:rPr lang="en"/>
              <a:t>Plano Star Courier</a:t>
            </a:r>
          </a:p>
          <a:p>
            <a:pPr indent="-419100" lvl="0" marL="457200" rtl="0">
              <a:spcBef>
                <a:spcPts val="0"/>
              </a:spcBef>
              <a:buClr>
                <a:schemeClr val="dk2"/>
              </a:buClr>
              <a:buSzPct val="100000"/>
              <a:buFont typeface="Arial"/>
              <a:buChar char="●"/>
            </a:pPr>
            <a:r>
              <a:rPr lang="en"/>
              <a:t>CoffeeNews</a:t>
            </a:r>
          </a:p>
          <a:p>
            <a:pPr indent="-419100" lvl="0" marL="457200">
              <a:spcBef>
                <a:spcPts val="0"/>
              </a:spcBef>
              <a:buClr>
                <a:schemeClr val="dk2"/>
              </a:buClr>
              <a:buSzPct val="100000"/>
              <a:buFont typeface="Arial"/>
              <a:buChar char="●"/>
            </a:pPr>
            <a:r>
              <a:rPr lang="en"/>
              <a:t>Stress unique qualities, promotions</a:t>
            </a:r>
          </a:p>
        </p:txBody>
      </p:sp>
      <p:sp>
        <p:nvSpPr>
          <p:cNvPr id="164" name="Shape 164"/>
          <p:cNvSpPr txBox="1"/>
          <p:nvPr>
            <p:ph idx="2" type="body"/>
          </p:nvPr>
        </p:nvSpPr>
        <p:spPr>
          <a:xfrm>
            <a:off x="4692273" y="1200150"/>
            <a:ext cx="3994500" cy="3725699"/>
          </a:xfrm>
          <a:prstGeom prst="rect">
            <a:avLst/>
          </a:prstGeom>
        </p:spPr>
        <p:txBody>
          <a:bodyPr anchorCtr="0" anchor="t" bIns="91425" lIns="91425" rIns="91425" tIns="91425">
            <a:noAutofit/>
          </a:bodyPr>
          <a:lstStyle/>
          <a:p>
            <a:pPr>
              <a:spcBef>
                <a:spcPts val="0"/>
              </a:spcBef>
              <a:buNone/>
            </a:pPr>
            <a:r>
              <a:t/>
            </a:r>
            <a:endParaRPr/>
          </a:p>
        </p:txBody>
      </p:sp>
      <p:pic>
        <p:nvPicPr>
          <p:cNvPr id="165" name="Shape 165"/>
          <p:cNvPicPr preferRelativeResize="0"/>
          <p:nvPr/>
        </p:nvPicPr>
        <p:blipFill>
          <a:blip r:embed="rId3">
            <a:alphaModFix/>
          </a:blip>
          <a:stretch>
            <a:fillRect/>
          </a:stretch>
        </p:blipFill>
        <p:spPr>
          <a:xfrm>
            <a:off x="4463675" y="1409500"/>
            <a:ext cx="4451700" cy="330698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Projections</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Short-term</a:t>
            </a:r>
          </a:p>
          <a:p>
            <a:pPr indent="-381000" lvl="1" marL="914400" rtl="0">
              <a:spcBef>
                <a:spcPts val="0"/>
              </a:spcBef>
              <a:buClr>
                <a:schemeClr val="dk2"/>
              </a:buClr>
              <a:buSzPct val="80000"/>
              <a:buFont typeface="Courier New"/>
              <a:buChar char="o"/>
            </a:pPr>
            <a:r>
              <a:rPr lang="en"/>
              <a:t>Regular customers come in more often</a:t>
            </a:r>
          </a:p>
          <a:p>
            <a:pPr indent="-381000" lvl="1" marL="914400" rtl="0">
              <a:spcBef>
                <a:spcPts val="0"/>
              </a:spcBef>
              <a:buClr>
                <a:schemeClr val="dk2"/>
              </a:buClr>
              <a:buSzPct val="80000"/>
              <a:buFont typeface="Courier New"/>
              <a:buChar char="o"/>
            </a:pPr>
            <a:r>
              <a:rPr lang="en"/>
              <a:t>Few new customers</a:t>
            </a:r>
          </a:p>
          <a:p>
            <a:pPr indent="-381000" lvl="1" marL="914400" rtl="0">
              <a:spcBef>
                <a:spcPts val="0"/>
              </a:spcBef>
              <a:buClr>
                <a:schemeClr val="dk2"/>
              </a:buClr>
              <a:buSzPct val="80000"/>
              <a:buFont typeface="Courier New"/>
              <a:buChar char="o"/>
            </a:pPr>
            <a:r>
              <a:rPr lang="en"/>
              <a:t>Minimal financial impact</a:t>
            </a:r>
          </a:p>
          <a:p>
            <a:pPr indent="-419100" lvl="0" marL="457200" rtl="0">
              <a:spcBef>
                <a:spcPts val="0"/>
              </a:spcBef>
              <a:buClr>
                <a:schemeClr val="dk2"/>
              </a:buClr>
              <a:buSzPct val="100000"/>
              <a:buFont typeface="Arial"/>
              <a:buChar char="●"/>
            </a:pPr>
            <a:r>
              <a:rPr lang="en"/>
              <a:t>Long-term</a:t>
            </a:r>
          </a:p>
          <a:p>
            <a:pPr indent="-381000" lvl="1" marL="914400" rtl="0">
              <a:spcBef>
                <a:spcPts val="0"/>
              </a:spcBef>
              <a:buClr>
                <a:schemeClr val="dk2"/>
              </a:buClr>
              <a:buSzPct val="80000"/>
              <a:buFont typeface="Courier New"/>
              <a:buChar char="o"/>
            </a:pPr>
            <a:r>
              <a:rPr lang="en"/>
              <a:t>Regular customers as normal</a:t>
            </a:r>
          </a:p>
          <a:p>
            <a:pPr indent="-381000" lvl="1" marL="914400" rtl="0">
              <a:spcBef>
                <a:spcPts val="0"/>
              </a:spcBef>
              <a:buClr>
                <a:schemeClr val="dk2"/>
              </a:buClr>
              <a:buSzPct val="80000"/>
              <a:buFont typeface="Courier New"/>
              <a:buChar char="o"/>
            </a:pPr>
            <a:r>
              <a:rPr lang="en"/>
              <a:t>Many new customers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Implementation</a:t>
            </a:r>
          </a:p>
        </p:txBody>
      </p:sp>
      <p:sp>
        <p:nvSpPr>
          <p:cNvPr id="177" name="Shape 1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Monitor customer feedback</a:t>
            </a:r>
          </a:p>
          <a:p>
            <a:pPr indent="-419100" lvl="0" marL="457200" rtl="0">
              <a:spcBef>
                <a:spcPts val="0"/>
              </a:spcBef>
              <a:buClr>
                <a:schemeClr val="dk2"/>
              </a:buClr>
              <a:buSzPct val="100000"/>
              <a:buFont typeface="Arial"/>
              <a:buChar char="●"/>
            </a:pPr>
            <a:r>
              <a:rPr lang="en"/>
              <a:t>Analyze repeat/new customer data</a:t>
            </a:r>
          </a:p>
          <a:p>
            <a:pPr indent="-419100" lvl="0" marL="457200" rtl="0">
              <a:spcBef>
                <a:spcPts val="0"/>
              </a:spcBef>
              <a:buClr>
                <a:schemeClr val="dk2"/>
              </a:buClr>
              <a:buSzPct val="100000"/>
              <a:buFont typeface="Arial"/>
              <a:buChar char="●"/>
            </a:pPr>
            <a:r>
              <a:rPr lang="en"/>
              <a:t>Find what works through experimenting</a:t>
            </a:r>
          </a:p>
          <a:p>
            <a:pPr indent="-419100" lvl="0" marL="457200">
              <a:spcBef>
                <a:spcPts val="0"/>
              </a:spcBef>
              <a:buClr>
                <a:schemeClr val="dk2"/>
              </a:buClr>
              <a:buSzPct val="100000"/>
              <a:buFont typeface="Arial"/>
              <a:buChar char="●"/>
            </a:pPr>
            <a:r>
              <a:rPr lang="en"/>
              <a:t>Look at the restaurant like and how a customer would and see what can be improved</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ctrTitle"/>
          </p:nvPr>
        </p:nvSpPr>
        <p:spPr>
          <a:xfrm>
            <a:off x="685800" y="1618313"/>
            <a:ext cx="7772400" cy="1238099"/>
          </a:xfrm>
          <a:prstGeom prst="rect">
            <a:avLst/>
          </a:prstGeom>
        </p:spPr>
        <p:txBody>
          <a:bodyPr anchorCtr="0" anchor="b" bIns="91425" lIns="91425" rIns="91425" tIns="91425">
            <a:noAutofit/>
          </a:bodyPr>
          <a:lstStyle/>
          <a:p>
            <a:pPr lvl="0" rtl="0">
              <a:spcBef>
                <a:spcPts val="0"/>
              </a:spcBef>
              <a:buNone/>
            </a:pPr>
            <a:r>
              <a:rPr lang="en"/>
              <a:t>Looking Back</a:t>
            </a:r>
          </a:p>
        </p:txBody>
      </p:sp>
      <p:sp>
        <p:nvSpPr>
          <p:cNvPr id="183" name="Shape 183"/>
          <p:cNvSpPr txBox="1"/>
          <p:nvPr>
            <p:ph idx="1" type="subTitle"/>
          </p:nvPr>
        </p:nvSpPr>
        <p:spPr>
          <a:xfrm>
            <a:off x="685800" y="2964777"/>
            <a:ext cx="7772400" cy="944700"/>
          </a:xfrm>
          <a:prstGeom prst="rect">
            <a:avLst/>
          </a:prstGeom>
        </p:spPr>
        <p:txBody>
          <a:bodyPr anchorCtr="0" anchor="t" bIns="91425" lIns="91425" rIns="91425" tIns="91425">
            <a:noAutofit/>
          </a:bodyPr>
          <a:lstStyle/>
          <a:p>
            <a:pPr lvl="0" rtl="0">
              <a:spcBef>
                <a:spcPts val="0"/>
              </a:spcBef>
              <a:buNone/>
            </a:pPr>
            <a:r>
              <a:rPr lang="en"/>
              <a:t>Effects on Crescent Moon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 Food</a:t>
            </a:r>
          </a:p>
        </p:txBody>
      </p:sp>
      <p:sp>
        <p:nvSpPr>
          <p:cNvPr id="189" name="Shape 18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New coffee bar and espresso machine</a:t>
            </a:r>
          </a:p>
          <a:p>
            <a:pPr indent="-381000" lvl="1" marL="914400" rtl="0">
              <a:spcBef>
                <a:spcPts val="0"/>
              </a:spcBef>
              <a:buClr>
                <a:schemeClr val="dk2"/>
              </a:buClr>
              <a:buSzPct val="80000"/>
              <a:buFont typeface="Courier New"/>
              <a:buChar char="o"/>
            </a:pPr>
            <a:r>
              <a:rPr lang="en"/>
              <a:t>Serves many types of coffee</a:t>
            </a:r>
          </a:p>
          <a:p>
            <a:pPr indent="-381000" lvl="1" marL="914400" rtl="0">
              <a:spcBef>
                <a:spcPts val="0"/>
              </a:spcBef>
              <a:buClr>
                <a:schemeClr val="dk2"/>
              </a:buClr>
              <a:buSzPct val="80000"/>
              <a:buFont typeface="Courier New"/>
              <a:buChar char="o"/>
            </a:pPr>
            <a:r>
              <a:rPr lang="en"/>
              <a:t>Not Chinese-focused, instead</a:t>
            </a:r>
            <a:br>
              <a:rPr lang="en"/>
            </a:br>
            <a:r>
              <a:rPr lang="en"/>
              <a:t>more Americanized coffee</a:t>
            </a:r>
          </a:p>
          <a:p>
            <a:pPr indent="-419100" lvl="0" marL="457200" rtl="0">
              <a:spcBef>
                <a:spcPts val="0"/>
              </a:spcBef>
              <a:buClr>
                <a:schemeClr val="dk2"/>
              </a:buClr>
              <a:buSzPct val="100000"/>
              <a:buFont typeface="Arial"/>
              <a:buChar char="●"/>
            </a:pPr>
            <a:r>
              <a:rPr lang="en"/>
              <a:t>New sushi bar, open on certain days</a:t>
            </a:r>
          </a:p>
          <a:p>
            <a:pPr indent="-381000" lvl="1" marL="914400" rtl="0">
              <a:spcBef>
                <a:spcPts val="0"/>
              </a:spcBef>
              <a:buClr>
                <a:schemeClr val="dk2"/>
              </a:buClr>
              <a:buSzPct val="80000"/>
              <a:buFont typeface="Courier New"/>
              <a:buChar char="o"/>
            </a:pPr>
            <a:r>
              <a:rPr lang="en"/>
              <a:t>New staff hired to run this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Late-night</a:t>
            </a:r>
          </a:p>
        </p:txBody>
      </p:sp>
      <p:sp>
        <p:nvSpPr>
          <p:cNvPr id="195" name="Shape 19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Restaurant now closes later</a:t>
            </a:r>
          </a:p>
          <a:p>
            <a:pPr indent="-381000" lvl="1" marL="914400" rtl="0">
              <a:spcBef>
                <a:spcPts val="0"/>
              </a:spcBef>
              <a:buClr>
                <a:schemeClr val="dk2"/>
              </a:buClr>
              <a:buSzPct val="80000"/>
              <a:buFont typeface="Courier New"/>
              <a:buChar char="o"/>
            </a:pPr>
            <a:r>
              <a:rPr lang="en"/>
              <a:t>Midnight on most days</a:t>
            </a:r>
          </a:p>
          <a:p>
            <a:pPr indent="-381000" lvl="1" marL="914400" rtl="0">
              <a:spcBef>
                <a:spcPts val="0"/>
              </a:spcBef>
              <a:buClr>
                <a:schemeClr val="dk2"/>
              </a:buClr>
              <a:buSzPct val="80000"/>
              <a:buFont typeface="Courier New"/>
              <a:buChar char="o"/>
            </a:pPr>
            <a:r>
              <a:rPr lang="en"/>
              <a:t>Kitchen closes at 11 p.m.</a:t>
            </a:r>
          </a:p>
          <a:p>
            <a:pPr indent="-419100" lvl="0" marL="457200" rtl="0">
              <a:spcBef>
                <a:spcPts val="0"/>
              </a:spcBef>
              <a:buClr>
                <a:schemeClr val="dk2"/>
              </a:buClr>
              <a:buSzPct val="100000"/>
              <a:buFont typeface="Arial"/>
              <a:buChar char="●"/>
            </a:pPr>
            <a:r>
              <a:rPr lang="en"/>
              <a:t>Reduced staff at night</a:t>
            </a:r>
          </a:p>
          <a:p>
            <a:pPr indent="-419100" lvl="0" marL="457200">
              <a:spcBef>
                <a:spcPts val="0"/>
              </a:spcBef>
              <a:buClr>
                <a:schemeClr val="dk2"/>
              </a:buClr>
              <a:buSzPct val="100000"/>
              <a:buFont typeface="Arial"/>
              <a:buChar char="●"/>
            </a:pPr>
            <a:r>
              <a:rPr lang="en"/>
              <a:t>Still hard to find hours without asking</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 Menu</a:t>
            </a:r>
          </a:p>
        </p:txBody>
      </p:sp>
      <p:sp>
        <p:nvSpPr>
          <p:cNvPr id="201" name="Shape 20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Menus are improved</a:t>
            </a:r>
          </a:p>
          <a:p>
            <a:pPr indent="-419100" lvl="0" marL="457200" rtl="0">
              <a:spcBef>
                <a:spcPts val="0"/>
              </a:spcBef>
              <a:buClr>
                <a:schemeClr val="dk2"/>
              </a:buClr>
              <a:buSzPct val="100000"/>
              <a:buFont typeface="Arial"/>
              <a:buChar char="●"/>
            </a:pPr>
            <a:r>
              <a:rPr lang="en"/>
              <a:t>Contains new selections like coffee</a:t>
            </a:r>
          </a:p>
          <a:p>
            <a:pPr indent="-419100" lvl="0" marL="457200" rtl="0">
              <a:spcBef>
                <a:spcPts val="0"/>
              </a:spcBef>
              <a:buClr>
                <a:schemeClr val="dk2"/>
              </a:buClr>
              <a:buSzPct val="100000"/>
              <a:buFont typeface="Arial"/>
              <a:buChar char="●"/>
            </a:pPr>
            <a:r>
              <a:rPr lang="en"/>
              <a:t>Sushi insert, only put it on sushi days</a:t>
            </a:r>
          </a:p>
          <a:p>
            <a:pPr indent="-419100" lvl="0" marL="457200" rtl="0">
              <a:spcBef>
                <a:spcPts val="0"/>
              </a:spcBef>
              <a:buClr>
                <a:schemeClr val="dk2"/>
              </a:buClr>
              <a:buSzPct val="100000"/>
              <a:buFont typeface="Arial"/>
              <a:buChar char="●"/>
            </a:pPr>
            <a:r>
              <a:rPr lang="en"/>
              <a:t>Better layout</a:t>
            </a:r>
          </a:p>
          <a:p>
            <a:pPr indent="-419100" lvl="0" marL="457200" rtl="0">
              <a:spcBef>
                <a:spcPts val="0"/>
              </a:spcBef>
              <a:buClr>
                <a:schemeClr val="dk2"/>
              </a:buClr>
              <a:buSzPct val="100000"/>
              <a:buFont typeface="Arial"/>
              <a:buChar char="●"/>
            </a:pPr>
            <a:r>
              <a:rPr lang="en"/>
              <a:t>Less spelling mistakes</a:t>
            </a:r>
          </a:p>
          <a:p>
            <a:pPr indent="-419100" lvl="0" marL="457200" rtl="0">
              <a:spcBef>
                <a:spcPts val="0"/>
              </a:spcBef>
              <a:buClr>
                <a:schemeClr val="dk2"/>
              </a:buClr>
              <a:buSzPct val="100000"/>
              <a:buFont typeface="Arial"/>
              <a:buChar char="●"/>
            </a:pPr>
            <a:r>
              <a:rPr lang="en"/>
              <a:t>Still not many pictures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Unimplemented</a:t>
            </a:r>
          </a:p>
        </p:txBody>
      </p:sp>
      <p:sp>
        <p:nvSpPr>
          <p:cNvPr id="207" name="Shape 2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Belly</a:t>
            </a:r>
          </a:p>
          <a:p>
            <a:pPr indent="-381000" lvl="1" marL="914400" rtl="0">
              <a:spcBef>
                <a:spcPts val="0"/>
              </a:spcBef>
              <a:buClr>
                <a:schemeClr val="dk2"/>
              </a:buClr>
              <a:buSzPct val="80000"/>
              <a:buFont typeface="Courier New"/>
              <a:buChar char="o"/>
            </a:pPr>
            <a:r>
              <a:rPr lang="en"/>
              <a:t>Belly was not more prominently featured</a:t>
            </a:r>
          </a:p>
          <a:p>
            <a:pPr indent="-419100" lvl="0" marL="457200" rtl="0">
              <a:spcBef>
                <a:spcPts val="0"/>
              </a:spcBef>
              <a:buClr>
                <a:schemeClr val="dk2"/>
              </a:buClr>
              <a:buSzPct val="100000"/>
              <a:buFont typeface="Arial"/>
              <a:buChar char="●"/>
            </a:pPr>
            <a:r>
              <a:rPr lang="en"/>
              <a:t>Paper receipts</a:t>
            </a:r>
          </a:p>
          <a:p>
            <a:pPr indent="-381000" lvl="1" marL="914400" rtl="0">
              <a:spcBef>
                <a:spcPts val="0"/>
              </a:spcBef>
              <a:buClr>
                <a:schemeClr val="dk2"/>
              </a:buClr>
              <a:buSzPct val="80000"/>
              <a:buFont typeface="Courier New"/>
              <a:buChar char="o"/>
            </a:pPr>
            <a:r>
              <a:rPr lang="en"/>
              <a:t>Still missing customer data</a:t>
            </a:r>
          </a:p>
          <a:p>
            <a:pPr indent="-419100" lvl="0" marL="457200" rtl="0">
              <a:spcBef>
                <a:spcPts val="0"/>
              </a:spcBef>
              <a:buClr>
                <a:schemeClr val="dk2"/>
              </a:buClr>
              <a:buSzPct val="100000"/>
              <a:buFont typeface="Arial"/>
              <a:buChar char="●"/>
            </a:pPr>
            <a:r>
              <a:rPr lang="en"/>
              <a:t>Website</a:t>
            </a:r>
          </a:p>
          <a:p>
            <a:pPr indent="-381000" lvl="1" marL="914400" rtl="0">
              <a:spcBef>
                <a:spcPts val="0"/>
              </a:spcBef>
              <a:buClr>
                <a:schemeClr val="dk2"/>
              </a:buClr>
              <a:buSzPct val="80000"/>
              <a:buFont typeface="Courier New"/>
              <a:buChar char="o"/>
            </a:pPr>
            <a:r>
              <a:rPr lang="en"/>
              <a:t>Still has closed Richardson restaurant listed</a:t>
            </a:r>
          </a:p>
          <a:p>
            <a:pPr indent="-381000" lvl="1" marL="914400" rtl="0">
              <a:spcBef>
                <a:spcPts val="0"/>
              </a:spcBef>
              <a:buClr>
                <a:schemeClr val="dk2"/>
              </a:buClr>
              <a:buSzPct val="80000"/>
              <a:buFont typeface="Courier New"/>
              <a:buChar char="o"/>
            </a:pPr>
            <a:r>
              <a:rPr lang="en"/>
              <a:t>Old hours</a:t>
            </a:r>
          </a:p>
          <a:p>
            <a:pPr indent="-419100" lvl="0" marL="457200" rtl="0">
              <a:spcBef>
                <a:spcPts val="0"/>
              </a:spcBef>
              <a:buClr>
                <a:schemeClr val="dk2"/>
              </a:buClr>
              <a:buSzPct val="100000"/>
              <a:buFont typeface="Arial"/>
              <a:buChar char="●"/>
            </a:pPr>
            <a:r>
              <a:rPr lang="en"/>
              <a:t>Advertising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Effects</a:t>
            </a:r>
          </a:p>
        </p:txBody>
      </p:sp>
      <p:sp>
        <p:nvSpPr>
          <p:cNvPr id="213" name="Shape 21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Business is still great</a:t>
            </a:r>
          </a:p>
          <a:p>
            <a:pPr indent="-419100" lvl="0" marL="457200" rtl="0">
              <a:spcBef>
                <a:spcPts val="0"/>
              </a:spcBef>
              <a:buClr>
                <a:schemeClr val="dk2"/>
              </a:buClr>
              <a:buSzPct val="100000"/>
              <a:buFont typeface="Arial"/>
              <a:buChar char="●"/>
            </a:pPr>
            <a:r>
              <a:rPr lang="en"/>
              <a:t>Hard to find a table most days</a:t>
            </a:r>
          </a:p>
          <a:p>
            <a:pPr indent="-419100" lvl="0" marL="457200" rtl="0">
              <a:spcBef>
                <a:spcPts val="0"/>
              </a:spcBef>
              <a:buClr>
                <a:schemeClr val="dk2"/>
              </a:buClr>
              <a:buSzPct val="100000"/>
              <a:buFont typeface="Arial"/>
              <a:buChar char="●"/>
            </a:pPr>
            <a:r>
              <a:rPr lang="en"/>
              <a:t>Focus seems to be on adding higher margin items for existing customer base</a:t>
            </a:r>
          </a:p>
          <a:p>
            <a:pPr indent="-419100" lvl="0" marL="457200">
              <a:spcBef>
                <a:spcPts val="0"/>
              </a:spcBef>
              <a:buClr>
                <a:schemeClr val="dk2"/>
              </a:buClr>
              <a:buSzPct val="100000"/>
              <a:buFont typeface="Arial"/>
              <a:buChar char="●"/>
            </a:pPr>
            <a:r>
              <a:rPr lang="en"/>
              <a:t>Working well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Halal</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Islamic law</a:t>
            </a:r>
          </a:p>
          <a:p>
            <a:pPr indent="-419100" lvl="0" marL="457200" rtl="0">
              <a:spcBef>
                <a:spcPts val="0"/>
              </a:spcBef>
              <a:buClr>
                <a:schemeClr val="dk2"/>
              </a:buClr>
              <a:buSzPct val="100000"/>
              <a:buFont typeface="Arial"/>
              <a:buChar char="●"/>
            </a:pPr>
            <a:r>
              <a:rPr lang="en"/>
              <a:t>Similar to Kosher</a:t>
            </a:r>
          </a:p>
          <a:p>
            <a:pPr indent="-419100" lvl="0" marL="457200" rtl="0">
              <a:spcBef>
                <a:spcPts val="0"/>
              </a:spcBef>
              <a:buClr>
                <a:schemeClr val="dk2"/>
              </a:buClr>
              <a:buSzPct val="100000"/>
              <a:buFont typeface="Arial"/>
              <a:buChar char="●"/>
            </a:pPr>
            <a:r>
              <a:rPr lang="en"/>
              <a:t>No pork</a:t>
            </a:r>
          </a:p>
          <a:p>
            <a:pPr indent="-419100" lvl="0" marL="457200" rtl="0">
              <a:spcBef>
                <a:spcPts val="0"/>
              </a:spcBef>
              <a:buClr>
                <a:schemeClr val="dk2"/>
              </a:buClr>
              <a:buSzPct val="100000"/>
              <a:buFont typeface="Arial"/>
              <a:buChar char="●"/>
            </a:pPr>
            <a:r>
              <a:rPr lang="en"/>
              <a:t>Specifies:</a:t>
            </a:r>
          </a:p>
          <a:p>
            <a:pPr indent="-381000" lvl="1" marL="914400" rtl="0">
              <a:spcBef>
                <a:spcPts val="0"/>
              </a:spcBef>
              <a:buClr>
                <a:schemeClr val="dk2"/>
              </a:buClr>
              <a:buSzPct val="80000"/>
              <a:buFont typeface="Courier New"/>
              <a:buChar char="o"/>
            </a:pPr>
            <a:r>
              <a:rPr lang="en"/>
              <a:t>How animals slaughtered</a:t>
            </a:r>
          </a:p>
          <a:p>
            <a:pPr indent="-381000" lvl="1" marL="914400" rtl="0">
              <a:spcBef>
                <a:spcPts val="0"/>
              </a:spcBef>
              <a:buClr>
                <a:schemeClr val="dk2"/>
              </a:buClr>
              <a:buSzPct val="80000"/>
              <a:buFont typeface="Courier New"/>
              <a:buChar char="o"/>
            </a:pPr>
            <a:r>
              <a:rPr lang="en"/>
              <a:t>Methods used</a:t>
            </a:r>
          </a:p>
          <a:p>
            <a:pPr indent="-381000" lvl="1" marL="914400">
              <a:spcBef>
                <a:spcPts val="0"/>
              </a:spcBef>
              <a:buClr>
                <a:schemeClr val="dk2"/>
              </a:buClr>
              <a:buSzPct val="80000"/>
              <a:buFont typeface="Courier New"/>
              <a:buChar char="o"/>
            </a:pPr>
            <a:r>
              <a:rPr lang="en"/>
              <a:t>Processing of meat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Clientele Estimates</a:t>
            </a:r>
          </a:p>
        </p:txBody>
      </p:sp>
      <p:sp>
        <p:nvSpPr>
          <p:cNvPr id="53" name="Shape 53"/>
          <p:cNvSpPr txBox="1"/>
          <p:nvPr>
            <p:ph idx="1" type="body"/>
          </p:nvPr>
        </p:nvSpPr>
        <p:spPr>
          <a:xfrm>
            <a:off x="457200" y="1200150"/>
            <a:ext cx="29412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90% clients</a:t>
            </a:r>
            <a:br>
              <a:rPr lang="en"/>
            </a:br>
            <a:r>
              <a:rPr lang="en"/>
              <a:t>Muslim</a:t>
            </a:r>
          </a:p>
          <a:p>
            <a:pPr indent="-419100" lvl="0" marL="457200" rtl="0">
              <a:spcBef>
                <a:spcPts val="0"/>
              </a:spcBef>
              <a:buClr>
                <a:schemeClr val="dk2"/>
              </a:buClr>
              <a:buSzPct val="100000"/>
              <a:buFont typeface="Arial"/>
              <a:buChar char="●"/>
            </a:pPr>
            <a:r>
              <a:rPr lang="en"/>
              <a:t>5% Muslims</a:t>
            </a:r>
            <a:br>
              <a:rPr lang="en"/>
            </a:br>
            <a:r>
              <a:rPr lang="en"/>
              <a:t>in Plano</a:t>
            </a:r>
          </a:p>
          <a:p>
            <a:pPr indent="-419100" lvl="0" marL="457200" rtl="0">
              <a:spcBef>
                <a:spcPts val="0"/>
              </a:spcBef>
              <a:buClr>
                <a:schemeClr val="dk2"/>
              </a:buClr>
              <a:buSzPct val="100000"/>
              <a:buFont typeface="Arial"/>
              <a:buChar char="●"/>
            </a:pPr>
            <a:r>
              <a:rPr lang="en"/>
              <a:t>Many non-Muslims nearby</a:t>
            </a:r>
          </a:p>
        </p:txBody>
      </p:sp>
      <p:pic>
        <p:nvPicPr>
          <p:cNvPr id="54" name="Shape 54"/>
          <p:cNvPicPr preferRelativeResize="0"/>
          <p:nvPr/>
        </p:nvPicPr>
        <p:blipFill>
          <a:blip r:embed="rId3">
            <a:alphaModFix/>
          </a:blip>
          <a:stretch>
            <a:fillRect/>
          </a:stretch>
        </p:blipFill>
        <p:spPr>
          <a:xfrm>
            <a:off x="3398421" y="1285225"/>
            <a:ext cx="5595660" cy="3725700"/>
          </a:xfrm>
          <a:prstGeom prst="rect">
            <a:avLst/>
          </a:prstGeom>
          <a:noFill/>
          <a:ln>
            <a:noFill/>
          </a:ln>
        </p:spPr>
      </p:pic>
      <p:sp>
        <p:nvSpPr>
          <p:cNvPr id="55" name="Shape 55"/>
          <p:cNvSpPr/>
          <p:nvPr/>
        </p:nvSpPr>
        <p:spPr>
          <a:xfrm>
            <a:off x="5985299" y="3643823"/>
            <a:ext cx="368099" cy="368099"/>
          </a:xfrm>
          <a:prstGeom prst="ellipse">
            <a:avLst/>
          </a:prstGeom>
          <a:noFill/>
          <a:ln cap="flat"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 name="Shape 56"/>
          <p:cNvSpPr/>
          <p:nvPr/>
        </p:nvSpPr>
        <p:spPr>
          <a:xfrm>
            <a:off x="4837829" y="1433697"/>
            <a:ext cx="2512799" cy="998699"/>
          </a:xfrm>
          <a:prstGeom prst="ellipse">
            <a:avLst/>
          </a:prstGeom>
          <a:noFill/>
          <a:ln cap="flat"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Competition (Halal Chinese)</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Bamboo Garden (4.9 mi)</a:t>
            </a:r>
          </a:p>
          <a:p>
            <a:pPr indent="-419100" lvl="0" marL="457200" rtl="0">
              <a:spcBef>
                <a:spcPts val="0"/>
              </a:spcBef>
              <a:buClr>
                <a:schemeClr val="dk2"/>
              </a:buClr>
              <a:buSzPct val="100000"/>
              <a:buFont typeface="Arial"/>
              <a:buChar char="●"/>
            </a:pPr>
            <a:r>
              <a:rPr lang="en"/>
              <a:t>Masala Wok (4.9 mi)</a:t>
            </a:r>
          </a:p>
          <a:p>
            <a:pPr indent="-419100" lvl="0" marL="457200" rtl="0">
              <a:spcBef>
                <a:spcPts val="0"/>
              </a:spcBef>
              <a:buClr>
                <a:schemeClr val="dk2"/>
              </a:buClr>
              <a:buSzPct val="100000"/>
              <a:buFont typeface="Arial"/>
              <a:buChar char="●"/>
            </a:pPr>
            <a:r>
              <a:rPr lang="en"/>
              <a:t>Bombay Chopstix (6.8 mi)</a:t>
            </a:r>
          </a:p>
          <a:p>
            <a:pPr indent="-419100" lvl="0" marL="457200" rtl="0">
              <a:spcBef>
                <a:spcPts val="0"/>
              </a:spcBef>
              <a:buClr>
                <a:schemeClr val="dk2"/>
              </a:buClr>
              <a:buSzPct val="100000"/>
              <a:buFont typeface="Arial"/>
              <a:buChar char="●"/>
            </a:pPr>
            <a:r>
              <a:rPr lang="en"/>
              <a:t>Kung Pow Asian Diner (11.3 mi)</a:t>
            </a:r>
          </a:p>
          <a:p>
            <a:pPr lvl="0" rtl="0">
              <a:spcBef>
                <a:spcPts val="0"/>
              </a:spcBef>
              <a:buNone/>
            </a:pPr>
            <a:r>
              <a:t/>
            </a:r>
            <a:endParaRPr/>
          </a:p>
          <a:p>
            <a:pPr indent="-419100" lvl="0" marL="457200" rtl="0">
              <a:spcBef>
                <a:spcPts val="0"/>
              </a:spcBef>
              <a:buClr>
                <a:schemeClr val="dk2"/>
              </a:buClr>
              <a:buSzPct val="100000"/>
              <a:buFont typeface="Arial"/>
              <a:buChar char="●"/>
            </a:pPr>
            <a:r>
              <a:rPr lang="en"/>
              <a:t>Many focus on Indian-Chinese fusion</a:t>
            </a:r>
          </a:p>
          <a:p>
            <a:pPr indent="-419100" lvl="0" marL="457200" rtl="0">
              <a:spcBef>
                <a:spcPts val="0"/>
              </a:spcBef>
              <a:buClr>
                <a:schemeClr val="dk2"/>
              </a:buClr>
              <a:buSzPct val="100000"/>
              <a:buFont typeface="Arial"/>
              <a:buChar char="●"/>
            </a:pPr>
            <a:r>
              <a:rPr lang="en"/>
              <a:t>Crescent Moon is traditional Chinese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Analysis</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Niche market</a:t>
            </a:r>
          </a:p>
          <a:p>
            <a:pPr indent="-419100" lvl="0" marL="457200" rtl="0">
              <a:spcBef>
                <a:spcPts val="0"/>
              </a:spcBef>
              <a:buClr>
                <a:schemeClr val="dk2"/>
              </a:buClr>
              <a:buSzPct val="100000"/>
              <a:buFont typeface="Arial"/>
              <a:buChar char="●"/>
            </a:pPr>
            <a:r>
              <a:rPr lang="en"/>
              <a:t>Close to mosque</a:t>
            </a:r>
          </a:p>
          <a:p>
            <a:pPr indent="-381000" lvl="1" marL="914400" rtl="0">
              <a:spcBef>
                <a:spcPts val="0"/>
              </a:spcBef>
              <a:buClr>
                <a:schemeClr val="dk2"/>
              </a:buClr>
              <a:buSzPct val="80000"/>
              <a:buFont typeface="Courier New"/>
              <a:buChar char="o"/>
            </a:pPr>
            <a:r>
              <a:rPr lang="en"/>
              <a:t>Mosque parking lot in back of restaurant</a:t>
            </a:r>
          </a:p>
          <a:p>
            <a:pPr indent="-381000" lvl="1" marL="914400" rtl="0">
              <a:spcBef>
                <a:spcPts val="0"/>
              </a:spcBef>
              <a:buClr>
                <a:schemeClr val="dk2"/>
              </a:buClr>
              <a:buSzPct val="80000"/>
              <a:buFont typeface="Courier New"/>
              <a:buChar char="o"/>
            </a:pPr>
            <a:r>
              <a:rPr lang="en"/>
              <a:t>Restaurant runs volunteer activities at mosque</a:t>
            </a:r>
          </a:p>
          <a:p>
            <a:pPr indent="-381000" lvl="1" marL="914400" rtl="0">
              <a:spcBef>
                <a:spcPts val="0"/>
              </a:spcBef>
              <a:buClr>
                <a:schemeClr val="dk2"/>
              </a:buClr>
              <a:buSzPct val="80000"/>
              <a:buFont typeface="Courier New"/>
              <a:buChar char="o"/>
            </a:pPr>
            <a:r>
              <a:rPr lang="en"/>
              <a:t>Mosques function as social centers like churches</a:t>
            </a:r>
          </a:p>
          <a:p>
            <a:pPr indent="-419100" lvl="0" marL="457200" rtl="0">
              <a:spcBef>
                <a:spcPts val="0"/>
              </a:spcBef>
              <a:buClr>
                <a:schemeClr val="dk2"/>
              </a:buClr>
              <a:buSzPct val="100000"/>
              <a:buFont typeface="Arial"/>
              <a:buChar char="●"/>
            </a:pPr>
            <a:r>
              <a:rPr lang="en"/>
              <a:t>Primarily word of mouth</a:t>
            </a:r>
          </a:p>
          <a:p>
            <a:pPr indent="-381000" lvl="1" marL="914400" rtl="0">
              <a:spcBef>
                <a:spcPts val="0"/>
              </a:spcBef>
              <a:buClr>
                <a:schemeClr val="dk2"/>
              </a:buClr>
              <a:buSzPct val="80000"/>
              <a:buFont typeface="Courier New"/>
              <a:buChar char="o"/>
            </a:pPr>
            <a:r>
              <a:rPr lang="en"/>
              <a:t>Important in Muslim community</a:t>
            </a:r>
          </a:p>
          <a:p>
            <a:pPr indent="-419100" lvl="0" marL="457200" rtl="0">
              <a:spcBef>
                <a:spcPts val="0"/>
              </a:spcBef>
              <a:buClr>
                <a:schemeClr val="dk2"/>
              </a:buClr>
              <a:buSzPct val="100000"/>
              <a:buFont typeface="Arial"/>
              <a:buChar char="●"/>
            </a:pPr>
            <a:r>
              <a:rPr lang="en"/>
              <a:t>Saturated market?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Business Data</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All transactions, receipts in paper</a:t>
            </a:r>
          </a:p>
          <a:p>
            <a:pPr indent="-419100" lvl="0" marL="457200" rtl="0">
              <a:spcBef>
                <a:spcPts val="0"/>
              </a:spcBef>
              <a:buClr>
                <a:schemeClr val="dk2"/>
              </a:buClr>
              <a:buSzPct val="100000"/>
              <a:buFont typeface="Arial"/>
              <a:buChar char="●"/>
            </a:pPr>
            <a:r>
              <a:rPr lang="en"/>
              <a:t>Hard to measure</a:t>
            </a:r>
          </a:p>
          <a:p>
            <a:pPr indent="-381000" lvl="1" marL="914400" rtl="0">
              <a:spcBef>
                <a:spcPts val="0"/>
              </a:spcBef>
              <a:buClr>
                <a:schemeClr val="dk2"/>
              </a:buClr>
              <a:buSzPct val="80000"/>
              <a:buFont typeface="Courier New"/>
              <a:buChar char="o"/>
            </a:pPr>
            <a:r>
              <a:rPr lang="en"/>
              <a:t>Number of clients</a:t>
            </a:r>
          </a:p>
          <a:p>
            <a:pPr indent="-381000" lvl="1" marL="914400" rtl="0">
              <a:spcBef>
                <a:spcPts val="0"/>
              </a:spcBef>
              <a:buClr>
                <a:schemeClr val="dk2"/>
              </a:buClr>
              <a:buSzPct val="80000"/>
              <a:buFont typeface="Courier New"/>
              <a:buChar char="o"/>
            </a:pPr>
            <a:r>
              <a:rPr lang="en"/>
              <a:t>Repeat clients vs. new clients</a:t>
            </a:r>
          </a:p>
          <a:p>
            <a:pPr indent="-381000" lvl="1" marL="914400" rtl="0">
              <a:spcBef>
                <a:spcPts val="0"/>
              </a:spcBef>
              <a:buClr>
                <a:schemeClr val="dk2"/>
              </a:buClr>
              <a:buSzPct val="80000"/>
              <a:buFont typeface="Courier New"/>
              <a:buChar char="o"/>
            </a:pPr>
            <a:r>
              <a:rPr lang="en"/>
              <a:t>Change over time and day to day</a:t>
            </a:r>
          </a:p>
          <a:p>
            <a:pPr indent="-419100" lvl="0" marL="457200" rtl="0">
              <a:spcBef>
                <a:spcPts val="0"/>
              </a:spcBef>
              <a:buClr>
                <a:schemeClr val="dk2"/>
              </a:buClr>
              <a:buSzPct val="100000"/>
              <a:buFont typeface="Arial"/>
              <a:buChar char="●"/>
            </a:pPr>
            <a:r>
              <a:rPr lang="en"/>
              <a:t>Lack understanding in market position</a:t>
            </a:r>
          </a:p>
          <a:p>
            <a:pPr indent="-419100" lvl="0" marL="457200">
              <a:spcBef>
                <a:spcPts val="0"/>
              </a:spcBef>
              <a:buClr>
                <a:schemeClr val="dk2"/>
              </a:buClr>
              <a:buSzPct val="100000"/>
              <a:buFont typeface="Arial"/>
              <a:buChar char="●"/>
            </a:pPr>
            <a:r>
              <a:rPr lang="en"/>
              <a:t>Business is profitable, stable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Conclusion</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Muslim market may face diminishing returns</a:t>
            </a:r>
          </a:p>
          <a:p>
            <a:pPr indent="-381000" lvl="1" marL="914400" rtl="0">
              <a:spcBef>
                <a:spcPts val="0"/>
              </a:spcBef>
              <a:buClr>
                <a:schemeClr val="dk2"/>
              </a:buClr>
              <a:buSzPct val="80000"/>
              <a:buFont typeface="Courier New"/>
              <a:buChar char="o"/>
            </a:pPr>
            <a:r>
              <a:rPr lang="en"/>
              <a:t>Lots of work, less benefit, more expensive</a:t>
            </a:r>
          </a:p>
          <a:p>
            <a:pPr indent="-419100" lvl="0" marL="457200" rtl="0">
              <a:spcBef>
                <a:spcPts val="0"/>
              </a:spcBef>
              <a:buClr>
                <a:schemeClr val="dk2"/>
              </a:buClr>
              <a:buSzPct val="100000"/>
              <a:buFont typeface="Arial"/>
              <a:buChar char="●"/>
            </a:pPr>
            <a:r>
              <a:rPr lang="en"/>
              <a:t>Go after the bigger slice of the pie</a:t>
            </a:r>
          </a:p>
          <a:p>
            <a:pPr indent="-419100" lvl="0" marL="457200" rtl="0">
              <a:spcBef>
                <a:spcPts val="0"/>
              </a:spcBef>
              <a:buClr>
                <a:schemeClr val="dk2"/>
              </a:buClr>
              <a:buSzPct val="100000"/>
              <a:buFont typeface="Arial"/>
              <a:buChar char="●"/>
            </a:pPr>
            <a:r>
              <a:rPr lang="en"/>
              <a:t>Any promotions aimed at non-Muslims will still act as a reminder for Muslims</a:t>
            </a:r>
          </a:p>
          <a:p>
            <a:pPr indent="-419100" lvl="0" marL="457200">
              <a:spcBef>
                <a:spcPts val="0"/>
              </a:spcBef>
              <a:buClr>
                <a:schemeClr val="dk2"/>
              </a:buClr>
              <a:buSzPct val="100000"/>
              <a:buFont typeface="Arial"/>
              <a:buChar char="●"/>
            </a:pPr>
            <a:r>
              <a:rPr lang="en"/>
              <a:t>If it fails, still gained very useful data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452437" y="100012"/>
            <a:ext cx="8239125" cy="4943475"/>
          </a:xfrm>
          <a:prstGeom prst="rect">
            <a:avLst/>
          </a:prstGeom>
          <a:noFill/>
          <a:ln>
            <a:noFill/>
          </a:ln>
        </p:spPr>
      </p:pic>
      <p:sp>
        <p:nvSpPr>
          <p:cNvPr id="86" name="Shape 86"/>
          <p:cNvSpPr txBox="1"/>
          <p:nvPr>
            <p:ph type="title"/>
          </p:nvPr>
        </p:nvSpPr>
        <p:spPr>
          <a:xfrm>
            <a:off x="457200" y="205975"/>
            <a:ext cx="7878300" cy="786599"/>
          </a:xfrm>
          <a:prstGeom prst="rect">
            <a:avLst/>
          </a:prstGeom>
        </p:spPr>
        <p:txBody>
          <a:bodyPr anchorCtr="0" anchor="b" bIns="91425" lIns="91425" rIns="91425" tIns="91425">
            <a:noAutofit/>
          </a:bodyPr>
          <a:lstStyle/>
          <a:p>
            <a:pPr algn="r">
              <a:spcBef>
                <a:spcPts val="0"/>
              </a:spcBef>
              <a:buNone/>
            </a:pPr>
            <a:r>
              <a:rPr lang="en">
                <a:solidFill>
                  <a:schemeClr val="dk2"/>
                </a:solidFill>
              </a:rPr>
              <a:t>Competition</a:t>
            </a:r>
          </a:p>
        </p:txBody>
      </p:sp>
      <p:sp>
        <p:nvSpPr>
          <p:cNvPr id="87" name="Shape 8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
        <p:nvSpPr>
          <p:cNvPr id="88" name="Shape 88"/>
          <p:cNvSpPr/>
          <p:nvPr/>
        </p:nvSpPr>
        <p:spPr>
          <a:xfrm>
            <a:off x="3816361" y="2456235"/>
            <a:ext cx="368099" cy="368099"/>
          </a:xfrm>
          <a:prstGeom prst="ellipse">
            <a:avLst/>
          </a:prstGeom>
          <a:noFill/>
          <a:ln cap="flat"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