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77" r:id="rId4"/>
    <p:sldId id="278" r:id="rId5"/>
    <p:sldId id="259" r:id="rId6"/>
    <p:sldId id="281" r:id="rId7"/>
    <p:sldId id="283" r:id="rId8"/>
    <p:sldId id="284" r:id="rId9"/>
    <p:sldId id="282" r:id="rId10"/>
    <p:sldId id="262" r:id="rId11"/>
    <p:sldId id="274" r:id="rId12"/>
    <p:sldId id="275"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p:scale>
          <a:sx n="68" d="100"/>
          <a:sy n="68" d="100"/>
        </p:scale>
        <p:origin x="5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11/11/2023</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15240" y="-20955"/>
            <a:ext cx="804545" cy="68853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s 4"/>
          <p:cNvSpPr/>
          <p:nvPr/>
        </p:nvSpPr>
        <p:spPr>
          <a:xfrm>
            <a:off x="11387455" y="0"/>
            <a:ext cx="804545" cy="68853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Box 5"/>
          <p:cNvSpPr txBox="1"/>
          <p:nvPr/>
        </p:nvSpPr>
        <p:spPr>
          <a:xfrm>
            <a:off x="2540953" y="319405"/>
            <a:ext cx="7362825" cy="6247130"/>
          </a:xfrm>
          <a:prstGeom prst="rect">
            <a:avLst/>
          </a:prstGeom>
          <a:noFill/>
        </p:spPr>
        <p:txBody>
          <a:bodyPr wrap="none" rtlCol="0">
            <a:spAutoFit/>
          </a:bodyPr>
          <a:lstStyle/>
          <a:p>
            <a:pPr algn="ctr">
              <a:lnSpc>
                <a:spcPct val="200000"/>
              </a:lnSpc>
            </a:pPr>
            <a:r>
              <a:rPr lang="en-US" sz="2000" b="1" dirty="0">
                <a:latin typeface="Times New Roman" panose="02020603050405020304" charset="0"/>
                <a:cs typeface="Times New Roman" panose="02020603050405020304" charset="0"/>
              </a:rPr>
              <a:t>AN</a:t>
            </a:r>
          </a:p>
          <a:p>
            <a:pPr algn="ctr">
              <a:lnSpc>
                <a:spcPct val="200000"/>
              </a:lnSpc>
            </a:pPr>
            <a:r>
              <a:rPr lang="en-US" sz="2000" b="1" dirty="0">
                <a:latin typeface="Times New Roman" panose="02020603050405020304" charset="0"/>
                <a:cs typeface="Times New Roman" panose="02020603050405020304" charset="0"/>
              </a:rPr>
              <a:t>ORAL PRESENTATION</a:t>
            </a:r>
          </a:p>
          <a:p>
            <a:pPr algn="ctr">
              <a:lnSpc>
                <a:spcPct val="200000"/>
              </a:lnSpc>
            </a:pPr>
            <a:r>
              <a:rPr lang="en-US" sz="2000" b="1" dirty="0">
                <a:latin typeface="Times New Roman" panose="02020603050405020304" charset="0"/>
                <a:cs typeface="Times New Roman" panose="02020603050405020304" charset="0"/>
              </a:rPr>
              <a:t>OF</a:t>
            </a:r>
          </a:p>
          <a:p>
            <a:pPr algn="ctr">
              <a:lnSpc>
                <a:spcPct val="200000"/>
              </a:lnSpc>
            </a:pPr>
            <a:r>
              <a:rPr lang="en-US" sz="2000" b="1" dirty="0">
                <a:latin typeface="Times New Roman" panose="02020603050405020304" charset="0"/>
                <a:cs typeface="Times New Roman" panose="02020603050405020304" charset="0"/>
              </a:rPr>
              <a:t>PROJECT PROPOSAL DEFENCE</a:t>
            </a:r>
          </a:p>
          <a:p>
            <a:pPr algn="ctr">
              <a:lnSpc>
                <a:spcPct val="200000"/>
              </a:lnSpc>
            </a:pPr>
            <a:r>
              <a:rPr lang="en-US" sz="2000" b="1" dirty="0">
                <a:latin typeface="Times New Roman" panose="02020603050405020304" charset="0"/>
                <a:cs typeface="Times New Roman" panose="02020603050405020304" charset="0"/>
              </a:rPr>
              <a:t>ON</a:t>
            </a:r>
          </a:p>
          <a:p>
            <a:pPr algn="ctr">
              <a:lnSpc>
                <a:spcPct val="200000"/>
              </a:lnSpc>
            </a:pPr>
            <a:r>
              <a:rPr lang="en-US" sz="2000" b="1" dirty="0">
                <a:latin typeface="Times New Roman" panose="02020603050405020304" charset="0"/>
                <a:cs typeface="Times New Roman" panose="02020603050405020304" charset="0"/>
              </a:rPr>
              <a:t>DEVELOPMENT OF A WEB-BASED  HOSTEL ALLOCATION </a:t>
            </a:r>
          </a:p>
          <a:p>
            <a:pPr algn="ctr">
              <a:lnSpc>
                <a:spcPct val="200000"/>
              </a:lnSpc>
            </a:pPr>
            <a:r>
              <a:rPr lang="en-US" sz="2000" b="1" dirty="0">
                <a:latin typeface="Times New Roman" panose="02020603050405020304" charset="0"/>
                <a:cs typeface="Times New Roman" panose="02020603050405020304" charset="0"/>
              </a:rPr>
              <a:t>MANAGEMENT SYSTEM</a:t>
            </a:r>
          </a:p>
          <a:p>
            <a:pPr algn="ctr">
              <a:lnSpc>
                <a:spcPct val="200000"/>
              </a:lnSpc>
            </a:pPr>
            <a:r>
              <a:rPr lang="en-US" sz="2000" b="1" dirty="0">
                <a:latin typeface="Times New Roman" panose="02020603050405020304" charset="0"/>
                <a:cs typeface="Times New Roman" panose="02020603050405020304" charset="0"/>
              </a:rPr>
              <a:t>BY</a:t>
            </a:r>
          </a:p>
          <a:p>
            <a:pPr algn="ctr">
              <a:lnSpc>
                <a:spcPct val="200000"/>
              </a:lnSpc>
            </a:pPr>
            <a:r>
              <a:rPr lang="en-US" sz="2000" b="1" dirty="0">
                <a:latin typeface="Times New Roman" panose="02020603050405020304" charset="0"/>
                <a:cs typeface="Times New Roman" panose="02020603050405020304" charset="0"/>
              </a:rPr>
              <a:t>ALADESUYI TITILAYOMI BLESSING</a:t>
            </a:r>
          </a:p>
          <a:p>
            <a:pPr algn="ctr">
              <a:lnSpc>
                <a:spcPct val="200000"/>
              </a:lnSpc>
            </a:pPr>
            <a:r>
              <a:rPr lang="en-US" sz="2000" b="1" dirty="0">
                <a:latin typeface="Times New Roman" panose="02020603050405020304" charset="0"/>
                <a:cs typeface="Times New Roman" panose="02020603050405020304" charset="0"/>
              </a:rPr>
              <a:t>SEN/17/2492</a:t>
            </a:r>
          </a:p>
        </p:txBody>
      </p:sp>
      <p:sp>
        <p:nvSpPr>
          <p:cNvPr id="2" name="Text Box 1"/>
          <p:cNvSpPr txBox="1"/>
          <p:nvPr/>
        </p:nvSpPr>
        <p:spPr>
          <a:xfrm>
            <a:off x="2201545" y="2413000"/>
            <a:ext cx="309880" cy="368300"/>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8481060" y="6276975"/>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0" y="0"/>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4074795" y="267335"/>
            <a:ext cx="6672580" cy="645160"/>
          </a:xfrm>
          <a:prstGeom prst="rect">
            <a:avLst/>
          </a:prstGeom>
          <a:noFill/>
        </p:spPr>
        <p:txBody>
          <a:bodyPr wrap="none" rtlCol="0">
            <a:spAutoFit/>
          </a:bodyPr>
          <a:lstStyle/>
          <a:p>
            <a:r>
              <a:rPr lang="en-US" sz="3600" b="1" u="sng">
                <a:latin typeface="Times New Roman" panose="02020603050405020304" charset="0"/>
                <a:cs typeface="Times New Roman" panose="02020603050405020304" charset="0"/>
              </a:rPr>
              <a:t>EXPECTED CONTRIBUTIONS</a:t>
            </a:r>
          </a:p>
        </p:txBody>
      </p:sp>
      <p:sp>
        <p:nvSpPr>
          <p:cNvPr id="10" name="Text Box 9"/>
          <p:cNvSpPr txBox="1"/>
          <p:nvPr/>
        </p:nvSpPr>
        <p:spPr>
          <a:xfrm>
            <a:off x="239395" y="912495"/>
            <a:ext cx="11595100" cy="4524315"/>
          </a:xfrm>
          <a:prstGeom prst="rect">
            <a:avLst/>
          </a:prstGeom>
          <a:noFill/>
        </p:spPr>
        <p:txBody>
          <a:bodyPr wrap="square" rtlCol="0">
            <a:spAutoFit/>
          </a:bodyPr>
          <a:lstStyle/>
          <a:p>
            <a:pPr marL="457200" indent="-457200" algn="l">
              <a:buFont typeface="Wingdings" panose="05000000000000000000" pitchFamily="2" charset="2"/>
              <a:buChar char="Ø"/>
            </a:pPr>
            <a:r>
              <a:rPr lang="en-US" sz="3200" dirty="0">
                <a:solidFill>
                  <a:schemeClr val="dk1"/>
                </a:solidFill>
                <a:effectLst/>
                <a:latin typeface="Times New Roman" panose="02020603050405020304" charset="0"/>
                <a:cs typeface="Times New Roman" panose="02020603050405020304" charset="0"/>
                <a:sym typeface="+mn-ea"/>
              </a:rPr>
              <a:t>The development of the web-based hostel allocation management system for school hostel would increase the speed of allocating rooms to students and eradicate any form of challenges facing the management of activities in the  hostels</a:t>
            </a:r>
          </a:p>
          <a:p>
            <a:pPr marL="457200" indent="-457200" algn="l">
              <a:buFont typeface="Wingdings" panose="05000000000000000000" pitchFamily="2" charset="2"/>
              <a:buChar char="Ø"/>
            </a:pPr>
            <a:r>
              <a:rPr lang="en-US" sz="3200" dirty="0">
                <a:latin typeface="Times New Roman" panose="02020603050405020304" charset="0"/>
                <a:cs typeface="Times New Roman" panose="02020603050405020304" charset="0"/>
                <a:sym typeface="+mn-ea"/>
              </a:rPr>
              <a:t>Due process to be carried out before allocating rooms will be established.</a:t>
            </a:r>
          </a:p>
          <a:p>
            <a:pPr marL="457200" indent="-457200" algn="l">
              <a:buFont typeface="Wingdings" panose="05000000000000000000" pitchFamily="2" charset="2"/>
              <a:buChar char="Ø"/>
            </a:pPr>
            <a:r>
              <a:rPr lang="en-US" sz="3200" dirty="0">
                <a:latin typeface="Times New Roman" panose="02020603050405020304" charset="0"/>
                <a:cs typeface="Times New Roman" panose="02020603050405020304" charset="0"/>
                <a:sym typeface="+mn-ea"/>
              </a:rPr>
              <a:t>Also eradicate any impartiality in allocating rooms for students.</a:t>
            </a:r>
            <a:br>
              <a:rPr lang="en-US" sz="3200" dirty="0">
                <a:latin typeface="Times New Roman" panose="02020603050405020304" charset="0"/>
                <a:cs typeface="Times New Roman" panose="02020603050405020304" charset="0"/>
                <a:sym typeface="+mn-ea"/>
              </a:rPr>
            </a:br>
            <a:endParaRPr lang="en-US" sz="3200" dirty="0">
              <a:latin typeface="Times New Roman" panose="02020603050405020304" charset="0"/>
              <a:cs typeface="Times New Roman" panose="02020603050405020304" charset="0"/>
            </a:endParaRPr>
          </a:p>
          <a:p>
            <a:pPr algn="just"/>
            <a:endParaRPr lang="en-US" sz="32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8481060" y="6276975"/>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0" y="0"/>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4074795" y="267335"/>
            <a:ext cx="3281680" cy="645160"/>
          </a:xfrm>
          <a:prstGeom prst="rect">
            <a:avLst/>
          </a:prstGeom>
          <a:noFill/>
        </p:spPr>
        <p:txBody>
          <a:bodyPr wrap="none" rtlCol="0">
            <a:spAutoFit/>
          </a:bodyPr>
          <a:lstStyle/>
          <a:p>
            <a:r>
              <a:rPr lang="en-US" sz="3600" b="1" u="sng">
                <a:latin typeface="Times New Roman" panose="02020603050405020304" charset="0"/>
                <a:cs typeface="Times New Roman" panose="02020603050405020304" charset="0"/>
              </a:rPr>
              <a:t>CONCLUSION</a:t>
            </a:r>
          </a:p>
        </p:txBody>
      </p:sp>
      <p:sp>
        <p:nvSpPr>
          <p:cNvPr id="10" name="Text Box 9"/>
          <p:cNvSpPr txBox="1"/>
          <p:nvPr/>
        </p:nvSpPr>
        <p:spPr>
          <a:xfrm>
            <a:off x="239395" y="912495"/>
            <a:ext cx="11595100" cy="4523105"/>
          </a:xfrm>
          <a:prstGeom prst="rect">
            <a:avLst/>
          </a:prstGeom>
          <a:noFill/>
        </p:spPr>
        <p:txBody>
          <a:bodyPr wrap="square" rtlCol="0">
            <a:spAutoFit/>
          </a:bodyPr>
          <a:lstStyle/>
          <a:p>
            <a:pPr algn="l"/>
            <a:r>
              <a:rPr lang="en-US" sz="3200" dirty="0">
                <a:latin typeface="Times New Roman" panose="02020603050405020304" charset="0"/>
                <a:cs typeface="Times New Roman" panose="02020603050405020304" charset="0"/>
                <a:sym typeface="+mn-ea"/>
              </a:rPr>
              <a:t>The development of the web-based hostel allocation management system serves a dual purpose: to enhance the speed and fairness of room allocation for students and to empower staff to efficiently manage and document hostel records and activities. With its focus on speed, efficiency, and impartiality, this system is poised to streamline hostel operations and provide a more equitable living environment for all students.</a:t>
            </a:r>
            <a:br>
              <a:rPr lang="en-US" sz="3200" dirty="0">
                <a:latin typeface="Times New Roman" panose="02020603050405020304" charset="0"/>
                <a:cs typeface="Times New Roman" panose="02020603050405020304" charset="0"/>
                <a:sym typeface="+mn-ea"/>
              </a:rPr>
            </a:br>
            <a:endParaRPr lang="en-US" sz="3200" dirty="0">
              <a:latin typeface="Times New Roman" panose="02020603050405020304" charset="0"/>
              <a:cs typeface="Times New Roman" panose="02020603050405020304" charset="0"/>
            </a:endParaRPr>
          </a:p>
          <a:p>
            <a:pPr algn="just"/>
            <a:endParaRPr lang="en-US" sz="32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8481060" y="6276975"/>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0" y="0"/>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4074795" y="267335"/>
            <a:ext cx="3256280" cy="645160"/>
          </a:xfrm>
          <a:prstGeom prst="rect">
            <a:avLst/>
          </a:prstGeom>
          <a:noFill/>
        </p:spPr>
        <p:txBody>
          <a:bodyPr wrap="none" rtlCol="0">
            <a:spAutoFit/>
          </a:bodyPr>
          <a:lstStyle/>
          <a:p>
            <a:r>
              <a:rPr lang="en-US" sz="3600" b="1" u="sng">
                <a:latin typeface="Times New Roman" panose="02020603050405020304" charset="0"/>
                <a:cs typeface="Times New Roman" panose="02020603050405020304" charset="0"/>
              </a:rPr>
              <a:t>REFERENCES</a:t>
            </a:r>
          </a:p>
        </p:txBody>
      </p:sp>
      <p:sp>
        <p:nvSpPr>
          <p:cNvPr id="10" name="Text Box 9"/>
          <p:cNvSpPr txBox="1"/>
          <p:nvPr/>
        </p:nvSpPr>
        <p:spPr>
          <a:xfrm>
            <a:off x="179705" y="912495"/>
            <a:ext cx="11669395" cy="7809830"/>
          </a:xfrm>
          <a:prstGeom prst="rect">
            <a:avLst/>
          </a:prstGeom>
          <a:noFill/>
        </p:spPr>
        <p:txBody>
          <a:bodyPr wrap="square" rtlCol="0">
            <a:spAutoFit/>
          </a:bodyPr>
          <a:lstStyle/>
          <a:p>
            <a:pPr marL="457200" indent="-457200" algn="l">
              <a:lnSpc>
                <a:spcPct val="110000"/>
              </a:lnSpc>
              <a:buFont typeface="Arial" panose="020B0604020202020204" pitchFamily="34" charset="0"/>
              <a:buChar char="•"/>
            </a:pPr>
            <a:r>
              <a:rPr lang="en-US" sz="2500" dirty="0">
                <a:latin typeface="Times New Roman" panose="02020603050405020304" charset="0"/>
                <a:cs typeface="Times New Roman" panose="02020603050405020304" charset="0"/>
                <a:sym typeface="+mn-ea"/>
              </a:rPr>
              <a:t>Austine J.J (2006)."Hostel management, definition . HostelManagement.com. p. 12.</a:t>
            </a:r>
          </a:p>
          <a:p>
            <a:pPr marL="457200" indent="-457200" algn="l">
              <a:lnSpc>
                <a:spcPct val="110000"/>
              </a:lnSpc>
              <a:buFont typeface="Arial" panose="020B0604020202020204" pitchFamily="34" charset="0"/>
              <a:buChar char="•"/>
            </a:pPr>
            <a:r>
              <a:rPr lang="en-US" sz="2500" dirty="0">
                <a:latin typeface="Times New Roman" panose="02020603050405020304" charset="0"/>
                <a:cs typeface="Times New Roman" panose="02020603050405020304" charset="0"/>
                <a:sym typeface="+mn-ea"/>
              </a:rPr>
              <a:t>Johnson A.I (2003). Define: Hostel - what is a hostel? | Hostel Management</a:t>
            </a:r>
          </a:p>
          <a:p>
            <a:pPr marL="457200" indent="-457200" algn="l">
              <a:lnSpc>
                <a:spcPct val="110000"/>
              </a:lnSpc>
              <a:buFont typeface="Arial" panose="020B0604020202020204" pitchFamily="34" charset="0"/>
              <a:buChar char="•"/>
            </a:pPr>
            <a:r>
              <a:rPr lang="en-US" sz="2500" dirty="0">
                <a:latin typeface="Times New Roman" panose="02020603050405020304" charset="0"/>
                <a:cs typeface="Times New Roman" panose="02020603050405020304" charset="0"/>
                <a:sym typeface="+mn-ea"/>
              </a:rPr>
              <a:t>Wiki(2014). Limitation of web based hostel management system.</a:t>
            </a:r>
          </a:p>
          <a:p>
            <a:pPr marL="457200" indent="-457200" algn="l">
              <a:lnSpc>
                <a:spcPct val="110000"/>
              </a:lnSpc>
              <a:buFont typeface="Arial" panose="020B0604020202020204" pitchFamily="34" charset="0"/>
              <a:buChar char="•"/>
            </a:pPr>
            <a:r>
              <a:rPr lang="en-US" sz="2500" dirty="0">
                <a:latin typeface="Times New Roman" panose="02020603050405020304" charset="0"/>
                <a:cs typeface="Times New Roman" panose="02020603050405020304" charset="0"/>
                <a:sym typeface="+mn-ea"/>
              </a:rPr>
              <a:t>A. R. Mat and S. A. Abd Rahman, “A General Framework Design for </a:t>
            </a:r>
            <a:r>
              <a:rPr lang="en-US" sz="2500" dirty="0" err="1">
                <a:latin typeface="Times New Roman" panose="02020603050405020304" charset="0"/>
                <a:cs typeface="Times New Roman" panose="02020603050405020304" charset="0"/>
                <a:sym typeface="+mn-ea"/>
              </a:rPr>
              <a:t>eHostel</a:t>
            </a:r>
            <a:r>
              <a:rPr lang="en-US" sz="2500" dirty="0">
                <a:latin typeface="Times New Roman" panose="02020603050405020304" charset="0"/>
                <a:cs typeface="Times New Roman" panose="02020603050405020304" charset="0"/>
                <a:sym typeface="+mn-ea"/>
              </a:rPr>
              <a:t> Allocation System : A Case Study on Alamanda College,” UNIMAS, 2006</a:t>
            </a:r>
          </a:p>
          <a:p>
            <a:pPr marL="457200" indent="-457200" algn="l">
              <a:lnSpc>
                <a:spcPct val="110000"/>
              </a:lnSpc>
              <a:buFont typeface="Arial" panose="020B0604020202020204" pitchFamily="34" charset="0"/>
              <a:buChar char="•"/>
            </a:pPr>
            <a:r>
              <a:rPr lang="en-US" sz="2500" dirty="0">
                <a:latin typeface="Times New Roman" panose="02020603050405020304" charset="0"/>
                <a:cs typeface="Times New Roman" panose="02020603050405020304" charset="0"/>
                <a:sym typeface="+mn-ea"/>
              </a:rPr>
              <a:t>D. B. Hammad, J. M. Musa, A. G. Rishi, and I. I. Ayuba, “Criteria for</a:t>
            </a:r>
          </a:p>
          <a:p>
            <a:pPr indent="0" algn="l">
              <a:lnSpc>
                <a:spcPct val="110000"/>
              </a:lnSpc>
              <a:buFont typeface="Arial" panose="020B0604020202020204" pitchFamily="34" charset="0"/>
              <a:buNone/>
            </a:pPr>
            <a:r>
              <a:rPr lang="en-US" sz="2500" dirty="0">
                <a:latin typeface="Times New Roman" panose="02020603050405020304" charset="0"/>
                <a:cs typeface="Times New Roman" panose="02020603050405020304" charset="0"/>
                <a:sym typeface="+mn-ea"/>
              </a:rPr>
              <a:t>     The Selection Of Students’ Accommodation Model in Nigeria Tertiary</a:t>
            </a:r>
          </a:p>
          <a:p>
            <a:pPr algn="l">
              <a:lnSpc>
                <a:spcPct val="110000"/>
              </a:lnSpc>
            </a:pPr>
            <a:r>
              <a:rPr lang="en-US" sz="2500" dirty="0">
                <a:latin typeface="Times New Roman" panose="02020603050405020304" charset="0"/>
                <a:cs typeface="Times New Roman" panose="02020603050405020304" charset="0"/>
                <a:sym typeface="+mn-ea"/>
              </a:rPr>
              <a:t>      Institutions Using Analytic Hierarchy Process,” Acad. Res. Int., vol. 4,</a:t>
            </a:r>
          </a:p>
          <a:p>
            <a:pPr algn="l">
              <a:lnSpc>
                <a:spcPct val="110000"/>
              </a:lnSpc>
            </a:pPr>
            <a:r>
              <a:rPr lang="en-US" sz="2500" dirty="0">
                <a:latin typeface="Times New Roman" panose="02020603050405020304" charset="0"/>
                <a:cs typeface="Times New Roman" panose="02020603050405020304" charset="0"/>
                <a:sym typeface="+mn-ea"/>
              </a:rPr>
              <a:t>      no. 5, pp. 550–556, 2013.</a:t>
            </a:r>
          </a:p>
          <a:p>
            <a:pPr marL="457200" indent="-457200" algn="l">
              <a:lnSpc>
                <a:spcPct val="110000"/>
              </a:lnSpc>
              <a:buFont typeface="Arial" panose="020B0604020202020204" pitchFamily="34" charset="0"/>
              <a:buChar char="•"/>
            </a:pPr>
            <a:r>
              <a:rPr lang="en-US" sz="2500" dirty="0">
                <a:latin typeface="Times New Roman" panose="02020603050405020304" charset="0"/>
                <a:cs typeface="Times New Roman" panose="02020603050405020304" charset="0"/>
                <a:sym typeface="+mn-ea"/>
              </a:rPr>
              <a:t>K. Ayanlowo, O. Shoewu, S. O. Olatinwo, O. O. Omitola, and D. D.</a:t>
            </a:r>
          </a:p>
          <a:p>
            <a:pPr algn="l">
              <a:lnSpc>
                <a:spcPct val="110000"/>
              </a:lnSpc>
            </a:pPr>
            <a:r>
              <a:rPr lang="en-US" sz="2500" dirty="0">
                <a:latin typeface="Times New Roman" panose="02020603050405020304" charset="0"/>
                <a:cs typeface="Times New Roman" panose="02020603050405020304" charset="0"/>
                <a:sym typeface="+mn-ea"/>
              </a:rPr>
              <a:t>      Bablola, “Development of an Automated Hostel Facility Management</a:t>
            </a:r>
          </a:p>
          <a:p>
            <a:pPr algn="l">
              <a:lnSpc>
                <a:spcPct val="110000"/>
              </a:lnSpc>
            </a:pPr>
            <a:r>
              <a:rPr lang="en-US" sz="2500" dirty="0">
                <a:latin typeface="Times New Roman" panose="02020603050405020304" charset="0"/>
                <a:cs typeface="Times New Roman" panose="02020603050405020304" charset="0"/>
                <a:sym typeface="+mn-ea"/>
              </a:rPr>
              <a:t>     System,” J. Sci. Eng., vol. 5, no. 1, pp. 1–10, 2014, Accessed: Aug. 05,</a:t>
            </a:r>
          </a:p>
          <a:p>
            <a:pPr algn="l">
              <a:lnSpc>
                <a:spcPct val="110000"/>
              </a:lnSpc>
            </a:pPr>
            <a:r>
              <a:rPr lang="en-US" sz="2500" dirty="0">
                <a:latin typeface="Times New Roman" panose="02020603050405020304" charset="0"/>
                <a:cs typeface="Times New Roman" panose="02020603050405020304" charset="0"/>
                <a:sym typeface="+mn-ea"/>
              </a:rPr>
              <a:t>     2020. [Online]. Available: www.oricpub.com.</a:t>
            </a:r>
            <a:br>
              <a:rPr lang="en-US" sz="2500" dirty="0">
                <a:latin typeface="Times New Roman" panose="02020603050405020304" charset="0"/>
                <a:cs typeface="Times New Roman" panose="02020603050405020304" charset="0"/>
                <a:sym typeface="+mn-ea"/>
              </a:rPr>
            </a:br>
            <a:br>
              <a:rPr lang="en-US" sz="2500" dirty="0">
                <a:latin typeface="Times New Roman" panose="02020603050405020304" charset="0"/>
                <a:cs typeface="Times New Roman" panose="02020603050405020304" charset="0"/>
                <a:sym typeface="+mn-ea"/>
              </a:rPr>
            </a:br>
            <a:endParaRPr lang="en-US" sz="2500" dirty="0">
              <a:latin typeface="Times New Roman" panose="02020603050405020304" charset="0"/>
              <a:cs typeface="Times New Roman" panose="02020603050405020304" charset="0"/>
            </a:endParaRPr>
          </a:p>
          <a:p>
            <a:pPr algn="l"/>
            <a:endParaRPr lang="en-US" sz="2500" dirty="0">
              <a:latin typeface="Times New Roman" panose="02020603050405020304" charset="0"/>
              <a:cs typeface="Times New Roman" panose="02020603050405020304" charset="0"/>
            </a:endParaRPr>
          </a:p>
          <a:p>
            <a:pPr algn="l"/>
            <a:endParaRPr lang="en-US" sz="3200" dirty="0">
              <a:latin typeface="Times New Roman" panose="02020603050405020304" charset="0"/>
              <a:cs typeface="Times New Roman" panose="02020603050405020304" charset="0"/>
            </a:endParaRPr>
          </a:p>
          <a:p>
            <a:pPr algn="just"/>
            <a:endParaRPr lang="en-US" sz="3200" dirty="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8481060" y="6276975"/>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0" y="0"/>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2572385" y="2767965"/>
            <a:ext cx="7657465" cy="1322070"/>
          </a:xfrm>
          <a:prstGeom prst="rect">
            <a:avLst/>
          </a:prstGeom>
          <a:noFill/>
        </p:spPr>
        <p:txBody>
          <a:bodyPr wrap="square" rtlCol="0">
            <a:spAutoFit/>
          </a:bodyPr>
          <a:lstStyle/>
          <a:p>
            <a:r>
              <a:rPr lang="en-US" sz="8000" b="1">
                <a:latin typeface="Times New Roman" panose="02020603050405020304" charset="0"/>
                <a:cs typeface="Times New Roman" panose="0202060305040502030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8481060" y="6276975"/>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 Diagonal Corner Rectangle 4"/>
          <p:cNvSpPr/>
          <p:nvPr/>
        </p:nvSpPr>
        <p:spPr>
          <a:xfrm>
            <a:off x="0" y="0"/>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Box 5"/>
          <p:cNvSpPr txBox="1"/>
          <p:nvPr/>
        </p:nvSpPr>
        <p:spPr>
          <a:xfrm>
            <a:off x="4768850" y="267970"/>
            <a:ext cx="3840480" cy="645160"/>
          </a:xfrm>
          <a:prstGeom prst="rect">
            <a:avLst/>
          </a:prstGeom>
          <a:noFill/>
        </p:spPr>
        <p:txBody>
          <a:bodyPr wrap="none" rtlCol="0">
            <a:spAutoFit/>
          </a:bodyPr>
          <a:lstStyle/>
          <a:p>
            <a:r>
              <a:rPr lang="en-US" sz="3600" b="1" u="sng" dirty="0">
                <a:latin typeface="Times New Roman" panose="02020603050405020304" charset="0"/>
                <a:cs typeface="Times New Roman" panose="02020603050405020304" charset="0"/>
              </a:rPr>
              <a:t>INTRODUCTION</a:t>
            </a:r>
          </a:p>
        </p:txBody>
      </p:sp>
      <p:sp>
        <p:nvSpPr>
          <p:cNvPr id="8" name="Text Box 7"/>
          <p:cNvSpPr txBox="1"/>
          <p:nvPr/>
        </p:nvSpPr>
        <p:spPr>
          <a:xfrm>
            <a:off x="239395" y="912495"/>
            <a:ext cx="11595100" cy="5509200"/>
          </a:xfrm>
          <a:prstGeom prst="rect">
            <a:avLst/>
          </a:prstGeom>
          <a:noFill/>
        </p:spPr>
        <p:txBody>
          <a:bodyPr wrap="square" rtlCol="0">
            <a:spAutoFit/>
          </a:bodyPr>
          <a:lstStyle/>
          <a:p>
            <a:pPr algn="just"/>
            <a:r>
              <a:rPr lang="en-US" sz="3200" dirty="0">
                <a:latin typeface="Times New Roman" panose="02020603050405020304" charset="0"/>
                <a:cs typeface="Times New Roman" panose="02020603050405020304" charset="0"/>
              </a:rPr>
              <a:t>Hostel by definition is an establishment which provides cheap food and lodging for specific group of people, it is also seen as a home for students when staying away from their home. It has large well ventilated dormitories and single rooms and is situated in the school premises. To manage the hostel facilities, a lot of data need to be maintained such as number of student hostel can accommodate, hostel rules and regulation, hostel fee, hostel in and out of student, guest and visitor record and so on. So, this needs the system which has an ability to allocate rooms and  capture all kind of data and information and analyze it properly for smooth functioning of the hostel.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8481060" y="6276975"/>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 Diagonal Corner Rectangle 4"/>
          <p:cNvSpPr/>
          <p:nvPr/>
        </p:nvSpPr>
        <p:spPr>
          <a:xfrm>
            <a:off x="0" y="0"/>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Box 5"/>
          <p:cNvSpPr txBox="1"/>
          <p:nvPr/>
        </p:nvSpPr>
        <p:spPr>
          <a:xfrm>
            <a:off x="4768850" y="267970"/>
            <a:ext cx="5190490" cy="645160"/>
          </a:xfrm>
          <a:prstGeom prst="rect">
            <a:avLst/>
          </a:prstGeom>
          <a:noFill/>
        </p:spPr>
        <p:txBody>
          <a:bodyPr wrap="none" rtlCol="0">
            <a:spAutoFit/>
          </a:bodyPr>
          <a:lstStyle/>
          <a:p>
            <a:r>
              <a:rPr lang="en-US" sz="3600" b="1" u="sng" dirty="0">
                <a:latin typeface="Times New Roman" panose="02020603050405020304" charset="0"/>
                <a:cs typeface="Times New Roman" panose="02020603050405020304" charset="0"/>
              </a:rPr>
              <a:t>LITERATURE REVIEW</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5980841"/>
              </p:ext>
            </p:extLst>
          </p:nvPr>
        </p:nvGraphicFramePr>
        <p:xfrm>
          <a:off x="125095" y="913130"/>
          <a:ext cx="11771630" cy="5778500"/>
        </p:xfrm>
        <a:graphic>
          <a:graphicData uri="http://schemas.openxmlformats.org/drawingml/2006/table">
            <a:tbl>
              <a:tblPr firstRow="1" bandRow="1">
                <a:tableStyleId>{5C22544A-7EE6-4342-B048-85BDC9FD1C3A}</a:tableStyleId>
              </a:tblPr>
              <a:tblGrid>
                <a:gridCol w="725170">
                  <a:extLst>
                    <a:ext uri="{9D8B030D-6E8A-4147-A177-3AD203B41FA5}">
                      <a16:colId xmlns:a16="http://schemas.microsoft.com/office/drawing/2014/main" val="20000"/>
                    </a:ext>
                  </a:extLst>
                </a:gridCol>
                <a:gridCol w="1960880">
                  <a:extLst>
                    <a:ext uri="{9D8B030D-6E8A-4147-A177-3AD203B41FA5}">
                      <a16:colId xmlns:a16="http://schemas.microsoft.com/office/drawing/2014/main" val="20001"/>
                    </a:ext>
                  </a:extLst>
                </a:gridCol>
                <a:gridCol w="1920875">
                  <a:extLst>
                    <a:ext uri="{9D8B030D-6E8A-4147-A177-3AD203B41FA5}">
                      <a16:colId xmlns:a16="http://schemas.microsoft.com/office/drawing/2014/main" val="20002"/>
                    </a:ext>
                  </a:extLst>
                </a:gridCol>
                <a:gridCol w="2120265">
                  <a:extLst>
                    <a:ext uri="{9D8B030D-6E8A-4147-A177-3AD203B41FA5}">
                      <a16:colId xmlns:a16="http://schemas.microsoft.com/office/drawing/2014/main" val="20003"/>
                    </a:ext>
                  </a:extLst>
                </a:gridCol>
                <a:gridCol w="1681480">
                  <a:extLst>
                    <a:ext uri="{9D8B030D-6E8A-4147-A177-3AD203B41FA5}">
                      <a16:colId xmlns:a16="http://schemas.microsoft.com/office/drawing/2014/main" val="20004"/>
                    </a:ext>
                  </a:extLst>
                </a:gridCol>
                <a:gridCol w="1681480">
                  <a:extLst>
                    <a:ext uri="{9D8B030D-6E8A-4147-A177-3AD203B41FA5}">
                      <a16:colId xmlns:a16="http://schemas.microsoft.com/office/drawing/2014/main" val="20005"/>
                    </a:ext>
                  </a:extLst>
                </a:gridCol>
                <a:gridCol w="1681480">
                  <a:extLst>
                    <a:ext uri="{9D8B030D-6E8A-4147-A177-3AD203B41FA5}">
                      <a16:colId xmlns:a16="http://schemas.microsoft.com/office/drawing/2014/main" val="20006"/>
                    </a:ext>
                  </a:extLst>
                </a:gridCol>
              </a:tblGrid>
              <a:tr h="701040">
                <a:tc>
                  <a:txBody>
                    <a:bodyPr/>
                    <a:lstStyle/>
                    <a:p>
                      <a:pPr algn="ctr">
                        <a:buNone/>
                      </a:pPr>
                      <a:r>
                        <a:rPr lang="en-US" sz="2000" dirty="0">
                          <a:latin typeface="Times New Roman" panose="02020603050405020304" charset="0"/>
                          <a:cs typeface="Times New Roman" panose="02020603050405020304" charset="0"/>
                        </a:rPr>
                        <a:t>S/N</a:t>
                      </a:r>
                    </a:p>
                  </a:txBody>
                  <a:tcPr anchor="ctr"/>
                </a:tc>
                <a:tc>
                  <a:txBody>
                    <a:bodyPr/>
                    <a:lstStyle/>
                    <a:p>
                      <a:pPr algn="ctr">
                        <a:buNone/>
                      </a:pPr>
                      <a:r>
                        <a:rPr lang="en-US" sz="2000" dirty="0">
                          <a:latin typeface="Times New Roman" panose="02020603050405020304" charset="0"/>
                          <a:cs typeface="Times New Roman" panose="02020603050405020304" charset="0"/>
                        </a:rPr>
                        <a:t>Description</a:t>
                      </a:r>
                    </a:p>
                  </a:txBody>
                  <a:tcPr anchor="ctr"/>
                </a:tc>
                <a:tc>
                  <a:txBody>
                    <a:bodyPr/>
                    <a:lstStyle/>
                    <a:p>
                      <a:pPr algn="ctr">
                        <a:buNone/>
                      </a:pPr>
                      <a:r>
                        <a:rPr lang="en-US" sz="2000" dirty="0">
                          <a:latin typeface="Times New Roman" panose="02020603050405020304" charset="0"/>
                          <a:cs typeface="Times New Roman" panose="02020603050405020304" charset="0"/>
                        </a:rPr>
                        <a:t>Motivation</a:t>
                      </a:r>
                    </a:p>
                  </a:txBody>
                  <a:tcPr anchor="ctr"/>
                </a:tc>
                <a:tc>
                  <a:txBody>
                    <a:bodyPr/>
                    <a:lstStyle/>
                    <a:p>
                      <a:pPr algn="ctr">
                        <a:buNone/>
                      </a:pPr>
                      <a:r>
                        <a:rPr lang="en-US" sz="2000" dirty="0">
                          <a:latin typeface="Times New Roman" panose="02020603050405020304" charset="0"/>
                          <a:cs typeface="Times New Roman" panose="02020603050405020304" charset="0"/>
                        </a:rPr>
                        <a:t>Objectives</a:t>
                      </a:r>
                    </a:p>
                  </a:txBody>
                  <a:tcPr anchor="ctr"/>
                </a:tc>
                <a:tc>
                  <a:txBody>
                    <a:bodyPr/>
                    <a:lstStyle/>
                    <a:p>
                      <a:pPr algn="ctr">
                        <a:buNone/>
                      </a:pPr>
                      <a:r>
                        <a:rPr lang="en-US" sz="2000" dirty="0">
                          <a:latin typeface="Times New Roman" panose="02020603050405020304" charset="0"/>
                          <a:cs typeface="Times New Roman" panose="02020603050405020304" charset="0"/>
                        </a:rPr>
                        <a:t>Methodology</a:t>
                      </a:r>
                    </a:p>
                  </a:txBody>
                  <a:tcPr anchor="ctr"/>
                </a:tc>
                <a:tc>
                  <a:txBody>
                    <a:bodyPr/>
                    <a:lstStyle/>
                    <a:p>
                      <a:pPr algn="ctr">
                        <a:buNone/>
                      </a:pPr>
                      <a:r>
                        <a:rPr lang="en-US" sz="2000" dirty="0">
                          <a:latin typeface="Times New Roman" panose="02020603050405020304" charset="0"/>
                          <a:cs typeface="Times New Roman" panose="02020603050405020304" charset="0"/>
                        </a:rPr>
                        <a:t>Contribution </a:t>
                      </a:r>
                    </a:p>
                    <a:p>
                      <a:pPr algn="ctr">
                        <a:buNone/>
                      </a:pPr>
                      <a:r>
                        <a:rPr lang="en-US" sz="2000" dirty="0">
                          <a:latin typeface="Times New Roman" panose="02020603050405020304" charset="0"/>
                          <a:cs typeface="Times New Roman" panose="02020603050405020304" charset="0"/>
                        </a:rPr>
                        <a:t>to knowledge</a:t>
                      </a:r>
                    </a:p>
                  </a:txBody>
                  <a:tcPr anchor="ctr"/>
                </a:tc>
                <a:tc>
                  <a:txBody>
                    <a:bodyPr/>
                    <a:lstStyle/>
                    <a:p>
                      <a:pPr algn="ctr">
                        <a:buNone/>
                      </a:pPr>
                      <a:r>
                        <a:rPr lang="en-US" sz="2000" dirty="0">
                          <a:latin typeface="Times New Roman" panose="02020603050405020304" charset="0"/>
                          <a:cs typeface="Times New Roman" panose="02020603050405020304" charset="0"/>
                        </a:rPr>
                        <a:t>Limitation</a:t>
                      </a:r>
                    </a:p>
                  </a:txBody>
                  <a:tcPr anchor="ctr"/>
                </a:tc>
                <a:extLst>
                  <a:ext uri="{0D108BD9-81ED-4DB2-BD59-A6C34878D82A}">
                    <a16:rowId xmlns:a16="http://schemas.microsoft.com/office/drawing/2014/main" val="10000"/>
                  </a:ext>
                </a:extLst>
              </a:tr>
              <a:tr h="2515870">
                <a:tc>
                  <a:txBody>
                    <a:bodyPr/>
                    <a:lstStyle/>
                    <a:p>
                      <a:pPr algn="ctr">
                        <a:buNone/>
                      </a:pPr>
                      <a:r>
                        <a:rPr lang="en-US" dirty="0"/>
                        <a:t>1.</a:t>
                      </a:r>
                    </a:p>
                  </a:txBody>
                  <a:tcPr/>
                </a:tc>
                <a:tc>
                  <a:txBody>
                    <a:bodyPr/>
                    <a:lstStyle/>
                    <a:p>
                      <a:pPr algn="l">
                        <a:buNone/>
                      </a:pPr>
                      <a:r>
                        <a:rPr lang="en-US" sz="1400" dirty="0" err="1">
                          <a:latin typeface="Times New Roman" panose="02020603050405020304" charset="0"/>
                          <a:cs typeface="Times New Roman" panose="02020603050405020304" charset="0"/>
                        </a:rPr>
                        <a:t>Kathiresh</a:t>
                      </a:r>
                      <a:r>
                        <a:rPr lang="en-US" sz="1400" dirty="0">
                          <a:latin typeface="Times New Roman" panose="02020603050405020304" charset="0"/>
                          <a:cs typeface="Times New Roman" panose="02020603050405020304" charset="0"/>
                        </a:rPr>
                        <a:t> M and </a:t>
                      </a:r>
                      <a:r>
                        <a:rPr lang="en-US" sz="1400" dirty="0" err="1">
                          <a:latin typeface="Times New Roman" panose="02020603050405020304" charset="0"/>
                          <a:cs typeface="Times New Roman" panose="02020603050405020304" charset="0"/>
                        </a:rPr>
                        <a:t>Naveenkumar</a:t>
                      </a:r>
                      <a:r>
                        <a:rPr lang="en-US" sz="1400" dirty="0">
                          <a:latin typeface="Times New Roman" panose="02020603050405020304" charset="0"/>
                          <a:cs typeface="Times New Roman" panose="02020603050405020304" charset="0"/>
                        </a:rPr>
                        <a:t> P, “Hostel Management System”, 2023</a:t>
                      </a:r>
                    </a:p>
                    <a:p>
                      <a:pPr algn="l">
                        <a:buNone/>
                      </a:pPr>
                      <a:endParaRPr lang="en-US" sz="1400" dirty="0">
                        <a:latin typeface="Times New Roman" panose="02020603050405020304" charset="0"/>
                        <a:cs typeface="Times New Roman" panose="02020603050405020304" charset="0"/>
                      </a:endParaRPr>
                    </a:p>
                  </a:txBody>
                  <a:tcPr/>
                </a:tc>
                <a:tc>
                  <a:txBody>
                    <a:bodyPr/>
                    <a:lstStyle/>
                    <a:p>
                      <a:pPr>
                        <a:buNone/>
                      </a:pPr>
                      <a:r>
                        <a:rPr lang="en-US" sz="1400" dirty="0">
                          <a:latin typeface="Times New Roman" panose="02020603050405020304" charset="0"/>
                          <a:cs typeface="Times New Roman" panose="02020603050405020304" charset="0"/>
                        </a:rPr>
                        <a:t>The</a:t>
                      </a:r>
                    </a:p>
                    <a:p>
                      <a:pPr>
                        <a:buNone/>
                      </a:pPr>
                      <a:r>
                        <a:rPr lang="en-US" sz="1400" dirty="0">
                          <a:latin typeface="Times New Roman" panose="02020603050405020304" charset="0"/>
                          <a:cs typeface="Times New Roman" panose="02020603050405020304" charset="0"/>
                        </a:rPr>
                        <a:t>problem was that the number of students enrolling every year</a:t>
                      </a:r>
                    </a:p>
                    <a:p>
                      <a:pPr>
                        <a:buNone/>
                      </a:pPr>
                      <a:r>
                        <a:rPr lang="en-US" sz="1400" dirty="0">
                          <a:latin typeface="Times New Roman" panose="02020603050405020304" charset="0"/>
                          <a:cs typeface="Times New Roman" panose="02020603050405020304" charset="0"/>
                        </a:rPr>
                        <a:t>was always increasing which results in manual registration of</a:t>
                      </a:r>
                    </a:p>
                    <a:p>
                      <a:pPr>
                        <a:buNone/>
                      </a:pPr>
                      <a:r>
                        <a:rPr lang="en-US" sz="1400" dirty="0">
                          <a:latin typeface="Times New Roman" panose="02020603050405020304" charset="0"/>
                          <a:cs typeface="Times New Roman" panose="02020603050405020304" charset="0"/>
                        </a:rPr>
                        <a:t>accommodation problems.</a:t>
                      </a:r>
                    </a:p>
                  </a:txBody>
                  <a:tcPr/>
                </a:tc>
                <a:tc>
                  <a:txBody>
                    <a:bodyPr/>
                    <a:lstStyle/>
                    <a:p>
                      <a:pPr>
                        <a:buNone/>
                      </a:pPr>
                      <a:endParaRPr lang="en-US" sz="1400" b="0" i="0" u="none" kern="1200" baseline="0" dirty="0">
                        <a:solidFill>
                          <a:schemeClr val="dk1"/>
                        </a:solidFill>
                        <a:effectLst/>
                        <a:latin typeface="Times New Roman" panose="02020603050405020304" charset="0"/>
                        <a:ea typeface="+mn-ea"/>
                        <a:cs typeface="Times New Roman" panose="02020603050405020304" charset="0"/>
                      </a:endParaRPr>
                    </a:p>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To eliminate the shortcomings of manual processes and to usher in a new era of increased efficiency and user-friendliness.</a:t>
                      </a:r>
                    </a:p>
                  </a:txBody>
                  <a:tcPr/>
                </a:tc>
                <a:tc>
                  <a:txBody>
                    <a:bodyPr/>
                    <a:lstStyle/>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The model used is a Computerized System with a GUI-oriented design, </a:t>
                      </a:r>
                      <a:endParaRPr lang="en-US" sz="1400" dirty="0">
                        <a:latin typeface="Times New Roman" panose="02020603050405020304" charset="0"/>
                        <a:cs typeface="Times New Roman" panose="02020603050405020304" charset="0"/>
                      </a:endParaRPr>
                    </a:p>
                  </a:txBody>
                  <a:tcPr/>
                </a:tc>
                <a:tc>
                  <a:txBody>
                    <a:bodyPr/>
                    <a:lstStyle/>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Developing a computerized system with GUI-oriented interface</a:t>
                      </a:r>
                    </a:p>
                  </a:txBody>
                  <a:tcPr/>
                </a:tc>
                <a:tc>
                  <a:txBody>
                    <a:bodyPr/>
                    <a:lstStyle/>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the design of the Hostel Management System did not focus on student’s individual preferences and personal characteristics</a:t>
                      </a:r>
                    </a:p>
                  </a:txBody>
                  <a:tcPr/>
                </a:tc>
                <a:extLst>
                  <a:ext uri="{0D108BD9-81ED-4DB2-BD59-A6C34878D82A}">
                    <a16:rowId xmlns:a16="http://schemas.microsoft.com/office/drawing/2014/main" val="10001"/>
                  </a:ext>
                </a:extLst>
              </a:tr>
              <a:tr h="2561590">
                <a:tc>
                  <a:txBody>
                    <a:bodyPr/>
                    <a:lstStyle/>
                    <a:p>
                      <a:pPr>
                        <a:buNone/>
                      </a:pPr>
                      <a:r>
                        <a:rPr lang="en-US" dirty="0">
                          <a:latin typeface="Times New Roman" panose="02020603050405020304" charset="0"/>
                          <a:cs typeface="Times New Roman" panose="02020603050405020304" charset="0"/>
                        </a:rPr>
                        <a:t>2.</a:t>
                      </a:r>
                    </a:p>
                  </a:txBody>
                  <a:tcPr/>
                </a:tc>
                <a:tc>
                  <a:txBody>
                    <a:bodyPr/>
                    <a:lstStyle/>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K. </a:t>
                      </a:r>
                      <a:r>
                        <a:rPr lang="en-US" sz="1400" b="0" i="0" u="none" kern="1200" baseline="0" dirty="0" err="1">
                          <a:solidFill>
                            <a:schemeClr val="dk1"/>
                          </a:solidFill>
                          <a:effectLst/>
                          <a:latin typeface="Times New Roman" panose="02020603050405020304" charset="0"/>
                          <a:ea typeface="+mn-ea"/>
                          <a:cs typeface="Times New Roman" panose="02020603050405020304" charset="0"/>
                        </a:rPr>
                        <a:t>Ayanlowo</a:t>
                      </a:r>
                      <a:r>
                        <a:rPr lang="en-US" sz="1400" b="0" i="0" u="none" kern="1200" baseline="0" dirty="0">
                          <a:solidFill>
                            <a:schemeClr val="dk1"/>
                          </a:solidFill>
                          <a:effectLst/>
                          <a:latin typeface="Times New Roman" panose="02020603050405020304" charset="0"/>
                          <a:ea typeface="+mn-ea"/>
                          <a:cs typeface="Times New Roman" panose="02020603050405020304" charset="0"/>
                        </a:rPr>
                        <a:t>, O. </a:t>
                      </a:r>
                      <a:r>
                        <a:rPr lang="en-US" sz="1400" b="0" i="0" u="none" kern="1200" baseline="0" dirty="0" err="1">
                          <a:solidFill>
                            <a:schemeClr val="dk1"/>
                          </a:solidFill>
                          <a:effectLst/>
                          <a:latin typeface="Times New Roman" panose="02020603050405020304" charset="0"/>
                          <a:ea typeface="+mn-ea"/>
                          <a:cs typeface="Times New Roman" panose="02020603050405020304" charset="0"/>
                        </a:rPr>
                        <a:t>Shoewu</a:t>
                      </a:r>
                      <a:r>
                        <a:rPr lang="en-US" sz="1400" b="0" i="0" u="none" kern="1200" baseline="0" dirty="0">
                          <a:solidFill>
                            <a:schemeClr val="dk1"/>
                          </a:solidFill>
                          <a:effectLst/>
                          <a:latin typeface="Times New Roman" panose="02020603050405020304" charset="0"/>
                          <a:ea typeface="+mn-ea"/>
                          <a:cs typeface="Times New Roman" panose="02020603050405020304" charset="0"/>
                        </a:rPr>
                        <a:t>, S. O. </a:t>
                      </a:r>
                      <a:r>
                        <a:rPr lang="en-US" sz="1400" b="0" i="0" u="none" kern="1200" baseline="0" dirty="0" err="1">
                          <a:solidFill>
                            <a:schemeClr val="dk1"/>
                          </a:solidFill>
                          <a:effectLst/>
                          <a:latin typeface="Times New Roman" panose="02020603050405020304" charset="0"/>
                          <a:ea typeface="+mn-ea"/>
                          <a:cs typeface="Times New Roman" panose="02020603050405020304" charset="0"/>
                        </a:rPr>
                        <a:t>Olatinwo</a:t>
                      </a:r>
                      <a:r>
                        <a:rPr lang="en-US" sz="1400" b="0" i="0" u="none" kern="1200" baseline="0" dirty="0">
                          <a:solidFill>
                            <a:schemeClr val="dk1"/>
                          </a:solidFill>
                          <a:effectLst/>
                          <a:latin typeface="Times New Roman" panose="02020603050405020304" charset="0"/>
                          <a:ea typeface="+mn-ea"/>
                          <a:cs typeface="Times New Roman" panose="02020603050405020304" charset="0"/>
                        </a:rPr>
                        <a:t>, O. O. </a:t>
                      </a:r>
                      <a:r>
                        <a:rPr lang="en-US" sz="1400" b="0" i="0" u="none" kern="1200" baseline="0" dirty="0" err="1">
                          <a:solidFill>
                            <a:schemeClr val="dk1"/>
                          </a:solidFill>
                          <a:effectLst/>
                          <a:latin typeface="Times New Roman" panose="02020603050405020304" charset="0"/>
                          <a:ea typeface="+mn-ea"/>
                          <a:cs typeface="Times New Roman" panose="02020603050405020304" charset="0"/>
                        </a:rPr>
                        <a:t>Omitola</a:t>
                      </a:r>
                      <a:r>
                        <a:rPr lang="en-US" sz="1400" b="0" i="0" u="none" kern="1200" baseline="0" dirty="0">
                          <a:solidFill>
                            <a:schemeClr val="dk1"/>
                          </a:solidFill>
                          <a:effectLst/>
                          <a:latin typeface="Times New Roman" panose="02020603050405020304" charset="0"/>
                          <a:ea typeface="+mn-ea"/>
                          <a:cs typeface="Times New Roman" panose="02020603050405020304" charset="0"/>
                        </a:rPr>
                        <a:t>, and D. D. </a:t>
                      </a:r>
                      <a:r>
                        <a:rPr lang="en-US" sz="1400" b="0" i="0" u="none" kern="1200" baseline="0" dirty="0" err="1">
                          <a:solidFill>
                            <a:schemeClr val="dk1"/>
                          </a:solidFill>
                          <a:effectLst/>
                          <a:latin typeface="Times New Roman" panose="02020603050405020304" charset="0"/>
                          <a:ea typeface="+mn-ea"/>
                          <a:cs typeface="Times New Roman" panose="02020603050405020304" charset="0"/>
                        </a:rPr>
                        <a:t>Bablola</a:t>
                      </a:r>
                      <a:r>
                        <a:rPr lang="en-US" sz="1400" b="0" i="0" u="none" kern="1200" baseline="0" dirty="0">
                          <a:solidFill>
                            <a:schemeClr val="dk1"/>
                          </a:solidFill>
                          <a:effectLst/>
                          <a:latin typeface="Times New Roman" panose="02020603050405020304" charset="0"/>
                          <a:ea typeface="+mn-ea"/>
                          <a:cs typeface="Times New Roman" panose="02020603050405020304" charset="0"/>
                        </a:rPr>
                        <a:t>, “Development of an Automated Hostel Facility Management System”, 2014.</a:t>
                      </a:r>
                      <a:br>
                        <a:rPr lang="en-US" sz="1400" dirty="0">
                          <a:latin typeface="Times New Roman" panose="02020603050405020304" charset="0"/>
                          <a:cs typeface="Times New Roman" panose="02020603050405020304" charset="0"/>
                        </a:rPr>
                      </a:br>
                      <a:endParaRPr lang="en-US" sz="1400" dirty="0">
                        <a:latin typeface="Times New Roman" panose="02020603050405020304" charset="0"/>
                        <a:cs typeface="Times New Roman" panose="02020603050405020304" charset="0"/>
                      </a:endParaRPr>
                    </a:p>
                  </a:txBody>
                  <a:tcPr/>
                </a:tc>
                <a:tc>
                  <a:txBody>
                    <a:bodyPr/>
                    <a:lstStyle/>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the existing hostel procedure for students’ allocation was manual which is associated with inadequacies as more personnel are often required and a lot of times are wasted</a:t>
                      </a:r>
                      <a:r>
                        <a:rPr lang="en-US" sz="1400" dirty="0">
                          <a:latin typeface="Times New Roman" panose="02020603050405020304" charset="0"/>
                          <a:cs typeface="Times New Roman" panose="02020603050405020304" charset="0"/>
                        </a:rPr>
                        <a:t> </a:t>
                      </a:r>
                      <a:br>
                        <a:rPr lang="en-US" sz="1400" dirty="0">
                          <a:latin typeface="Times New Roman" panose="02020603050405020304" charset="0"/>
                          <a:cs typeface="Times New Roman" panose="02020603050405020304" charset="0"/>
                        </a:rPr>
                      </a:br>
                      <a:endParaRPr lang="en-US" sz="1400" dirty="0">
                        <a:latin typeface="Times New Roman" panose="02020603050405020304" charset="0"/>
                        <a:cs typeface="Times New Roman" panose="02020603050405020304" charset="0"/>
                      </a:endParaRPr>
                    </a:p>
                  </a:txBody>
                  <a:tcPr/>
                </a:tc>
                <a:tc>
                  <a:txBody>
                    <a:bodyPr/>
                    <a:lstStyle/>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implement an electronic hostel management system that will streamline registration process, reduce administrative tasks and paper work so as to improve the registration cycle process flow</a:t>
                      </a:r>
                      <a:r>
                        <a:rPr lang="en-US" sz="1400" dirty="0">
                          <a:latin typeface="Times New Roman" panose="02020603050405020304" charset="0"/>
                          <a:cs typeface="Times New Roman" panose="02020603050405020304" charset="0"/>
                        </a:rPr>
                        <a:t> </a:t>
                      </a:r>
                      <a:br>
                        <a:rPr lang="en-US" sz="1400" dirty="0">
                          <a:latin typeface="Times New Roman" panose="02020603050405020304" charset="0"/>
                          <a:cs typeface="Times New Roman" panose="02020603050405020304" charset="0"/>
                        </a:rPr>
                      </a:br>
                      <a:endParaRPr lang="en-US" sz="1400" dirty="0">
                        <a:latin typeface="Times New Roman" panose="02020603050405020304" charset="0"/>
                        <a:cs typeface="Times New Roman" panose="02020603050405020304" charset="0"/>
                      </a:endParaRPr>
                    </a:p>
                  </a:txBody>
                  <a:tcPr/>
                </a:tc>
                <a:tc>
                  <a:txBody>
                    <a:bodyPr/>
                    <a:lstStyle/>
                    <a:p>
                      <a:pPr>
                        <a:buNone/>
                      </a:pPr>
                      <a:r>
                        <a:rPr lang="en-US" sz="1400" dirty="0">
                          <a:latin typeface="Times New Roman" panose="02020603050405020304" charset="0"/>
                          <a:cs typeface="Times New Roman" panose="02020603050405020304" charset="0"/>
                        </a:rPr>
                        <a:t>Hypertext Pre-processor (PHP) and MySQL database were</a:t>
                      </a:r>
                    </a:p>
                    <a:p>
                      <a:pPr>
                        <a:buNone/>
                      </a:pPr>
                      <a:r>
                        <a:rPr lang="en-US" sz="1400" dirty="0">
                          <a:latin typeface="Times New Roman" panose="02020603050405020304" charset="0"/>
                          <a:cs typeface="Times New Roman" panose="02020603050405020304" charset="0"/>
                        </a:rPr>
                        <a:t>used to implement the research work</a:t>
                      </a:r>
                    </a:p>
                  </a:txBody>
                  <a:tcPr/>
                </a:tc>
                <a:tc>
                  <a:txBody>
                    <a:bodyPr/>
                    <a:lstStyle/>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The electronic hostel management system for student’s registration increased the speed of the registration</a:t>
                      </a:r>
                      <a:r>
                        <a:rPr lang="en-US" sz="1400" dirty="0">
                          <a:latin typeface="Times New Roman" panose="02020603050405020304" charset="0"/>
                          <a:cs typeface="Times New Roman" panose="02020603050405020304" charset="0"/>
                        </a:rPr>
                        <a:t> </a:t>
                      </a:r>
                      <a:br>
                        <a:rPr lang="en-US" sz="1400" dirty="0">
                          <a:latin typeface="Times New Roman" panose="02020603050405020304" charset="0"/>
                          <a:cs typeface="Times New Roman" panose="02020603050405020304" charset="0"/>
                        </a:rPr>
                      </a:br>
                      <a:endParaRPr lang="en-US" sz="1400" dirty="0">
                        <a:latin typeface="Times New Roman" panose="02020603050405020304" charset="0"/>
                        <a:cs typeface="Times New Roman" panose="02020603050405020304" charset="0"/>
                      </a:endParaRPr>
                    </a:p>
                  </a:txBody>
                  <a:tcPr/>
                </a:tc>
                <a:tc>
                  <a:txBody>
                    <a:bodyPr/>
                    <a:lstStyle/>
                    <a:p>
                      <a:pPr>
                        <a:buNone/>
                      </a:pPr>
                      <a:r>
                        <a:rPr lang="en-US" sz="1400" dirty="0">
                          <a:latin typeface="Times New Roman" panose="02020603050405020304" charset="0"/>
                          <a:cs typeface="Times New Roman" panose="02020603050405020304" charset="0"/>
                        </a:rPr>
                        <a:t>the design of</a:t>
                      </a:r>
                    </a:p>
                    <a:p>
                      <a:pPr>
                        <a:buNone/>
                      </a:pPr>
                      <a:r>
                        <a:rPr lang="en-US" sz="1400" dirty="0">
                          <a:latin typeface="Times New Roman" panose="02020603050405020304" charset="0"/>
                          <a:cs typeface="Times New Roman" panose="02020603050405020304" charset="0"/>
                        </a:rPr>
                        <a:t>this study incorporates students who are incompatible with each other in the same</a:t>
                      </a:r>
                    </a:p>
                    <a:p>
                      <a:pPr>
                        <a:buNone/>
                      </a:pPr>
                      <a:r>
                        <a:rPr lang="en-US" sz="1400" dirty="0">
                          <a:latin typeface="Times New Roman" panose="02020603050405020304" charset="0"/>
                          <a:cs typeface="Times New Roman" panose="02020603050405020304" charset="0"/>
                        </a:rPr>
                        <a:t>room</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8481060" y="6276975"/>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0" y="0"/>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4768850" y="267970"/>
            <a:ext cx="5190490" cy="645160"/>
          </a:xfrm>
          <a:prstGeom prst="rect">
            <a:avLst/>
          </a:prstGeom>
          <a:noFill/>
        </p:spPr>
        <p:txBody>
          <a:bodyPr wrap="none" rtlCol="0">
            <a:spAutoFit/>
          </a:bodyPr>
          <a:lstStyle/>
          <a:p>
            <a:r>
              <a:rPr lang="en-US" sz="3600" b="1" u="sng">
                <a:latin typeface="Times New Roman" panose="02020603050405020304" charset="0"/>
                <a:cs typeface="Times New Roman" panose="02020603050405020304" charset="0"/>
              </a:rPr>
              <a:t>LITERATURE REVIEW</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49328364"/>
              </p:ext>
            </p:extLst>
          </p:nvPr>
        </p:nvGraphicFramePr>
        <p:xfrm>
          <a:off x="125095" y="913130"/>
          <a:ext cx="11810365" cy="5418645"/>
        </p:xfrm>
        <a:graphic>
          <a:graphicData uri="http://schemas.openxmlformats.org/drawingml/2006/table">
            <a:tbl>
              <a:tblPr firstRow="1" bandRow="1">
                <a:tableStyleId>{5C22544A-7EE6-4342-B048-85BDC9FD1C3A}</a:tableStyleId>
              </a:tblPr>
              <a:tblGrid>
                <a:gridCol w="727710">
                  <a:extLst>
                    <a:ext uri="{9D8B030D-6E8A-4147-A177-3AD203B41FA5}">
                      <a16:colId xmlns:a16="http://schemas.microsoft.com/office/drawing/2014/main" val="20000"/>
                    </a:ext>
                  </a:extLst>
                </a:gridCol>
                <a:gridCol w="1967230">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2126615">
                  <a:extLst>
                    <a:ext uri="{9D8B030D-6E8A-4147-A177-3AD203B41FA5}">
                      <a16:colId xmlns:a16="http://schemas.microsoft.com/office/drawing/2014/main" val="20003"/>
                    </a:ext>
                  </a:extLst>
                </a:gridCol>
                <a:gridCol w="1687195">
                  <a:extLst>
                    <a:ext uri="{9D8B030D-6E8A-4147-A177-3AD203B41FA5}">
                      <a16:colId xmlns:a16="http://schemas.microsoft.com/office/drawing/2014/main" val="20004"/>
                    </a:ext>
                  </a:extLst>
                </a:gridCol>
                <a:gridCol w="1687195">
                  <a:extLst>
                    <a:ext uri="{9D8B030D-6E8A-4147-A177-3AD203B41FA5}">
                      <a16:colId xmlns:a16="http://schemas.microsoft.com/office/drawing/2014/main" val="20005"/>
                    </a:ext>
                  </a:extLst>
                </a:gridCol>
                <a:gridCol w="1687195">
                  <a:extLst>
                    <a:ext uri="{9D8B030D-6E8A-4147-A177-3AD203B41FA5}">
                      <a16:colId xmlns:a16="http://schemas.microsoft.com/office/drawing/2014/main" val="20006"/>
                    </a:ext>
                  </a:extLst>
                </a:gridCol>
              </a:tblGrid>
              <a:tr h="701040">
                <a:tc>
                  <a:txBody>
                    <a:bodyPr/>
                    <a:lstStyle/>
                    <a:p>
                      <a:pPr algn="ctr">
                        <a:buNone/>
                      </a:pPr>
                      <a:r>
                        <a:rPr lang="en-US" sz="2000">
                          <a:latin typeface="Times New Roman" panose="02020603050405020304" charset="0"/>
                          <a:cs typeface="Times New Roman" panose="02020603050405020304" charset="0"/>
                        </a:rPr>
                        <a:t>S/N</a:t>
                      </a:r>
                    </a:p>
                  </a:txBody>
                  <a:tcPr anchor="ctr"/>
                </a:tc>
                <a:tc>
                  <a:txBody>
                    <a:bodyPr/>
                    <a:lstStyle/>
                    <a:p>
                      <a:pPr algn="ctr">
                        <a:buNone/>
                      </a:pPr>
                      <a:r>
                        <a:rPr lang="en-US" sz="2000">
                          <a:latin typeface="Times New Roman" panose="02020603050405020304" charset="0"/>
                          <a:cs typeface="Times New Roman" panose="02020603050405020304" charset="0"/>
                        </a:rPr>
                        <a:t>Description</a:t>
                      </a:r>
                    </a:p>
                  </a:txBody>
                  <a:tcPr anchor="ctr"/>
                </a:tc>
                <a:tc>
                  <a:txBody>
                    <a:bodyPr/>
                    <a:lstStyle/>
                    <a:p>
                      <a:pPr algn="ctr">
                        <a:buNone/>
                      </a:pPr>
                      <a:r>
                        <a:rPr lang="en-US" sz="2000">
                          <a:latin typeface="Times New Roman" panose="02020603050405020304" charset="0"/>
                          <a:cs typeface="Times New Roman" panose="02020603050405020304" charset="0"/>
                        </a:rPr>
                        <a:t>Motivation</a:t>
                      </a:r>
                    </a:p>
                  </a:txBody>
                  <a:tcPr anchor="ctr"/>
                </a:tc>
                <a:tc>
                  <a:txBody>
                    <a:bodyPr/>
                    <a:lstStyle/>
                    <a:p>
                      <a:pPr algn="ctr">
                        <a:buNone/>
                      </a:pPr>
                      <a:r>
                        <a:rPr lang="en-US" sz="2000">
                          <a:latin typeface="Times New Roman" panose="02020603050405020304" charset="0"/>
                          <a:cs typeface="Times New Roman" panose="02020603050405020304" charset="0"/>
                        </a:rPr>
                        <a:t>Objectives</a:t>
                      </a:r>
                    </a:p>
                  </a:txBody>
                  <a:tcPr anchor="ctr"/>
                </a:tc>
                <a:tc>
                  <a:txBody>
                    <a:bodyPr/>
                    <a:lstStyle/>
                    <a:p>
                      <a:pPr algn="ctr">
                        <a:buNone/>
                      </a:pPr>
                      <a:r>
                        <a:rPr lang="en-US" sz="2000">
                          <a:latin typeface="Times New Roman" panose="02020603050405020304" charset="0"/>
                          <a:cs typeface="Times New Roman" panose="02020603050405020304" charset="0"/>
                        </a:rPr>
                        <a:t>Methodology</a:t>
                      </a:r>
                    </a:p>
                  </a:txBody>
                  <a:tcPr anchor="ctr"/>
                </a:tc>
                <a:tc>
                  <a:txBody>
                    <a:bodyPr/>
                    <a:lstStyle/>
                    <a:p>
                      <a:pPr algn="ctr">
                        <a:buNone/>
                      </a:pPr>
                      <a:r>
                        <a:rPr lang="en-US" sz="2000">
                          <a:latin typeface="Times New Roman" panose="02020603050405020304" charset="0"/>
                          <a:cs typeface="Times New Roman" panose="02020603050405020304" charset="0"/>
                        </a:rPr>
                        <a:t>Contribution </a:t>
                      </a:r>
                    </a:p>
                    <a:p>
                      <a:pPr algn="ctr">
                        <a:buNone/>
                      </a:pPr>
                      <a:r>
                        <a:rPr lang="en-US" sz="2000">
                          <a:latin typeface="Times New Roman" panose="02020603050405020304" charset="0"/>
                          <a:cs typeface="Times New Roman" panose="02020603050405020304" charset="0"/>
                        </a:rPr>
                        <a:t>to knowledge</a:t>
                      </a:r>
                    </a:p>
                  </a:txBody>
                  <a:tcPr anchor="ctr"/>
                </a:tc>
                <a:tc>
                  <a:txBody>
                    <a:bodyPr/>
                    <a:lstStyle/>
                    <a:p>
                      <a:pPr algn="ctr">
                        <a:buNone/>
                      </a:pPr>
                      <a:r>
                        <a:rPr lang="en-US" sz="2000" dirty="0">
                          <a:latin typeface="Times New Roman" panose="02020603050405020304" charset="0"/>
                          <a:cs typeface="Times New Roman" panose="02020603050405020304" charset="0"/>
                        </a:rPr>
                        <a:t>Limitation</a:t>
                      </a:r>
                    </a:p>
                  </a:txBody>
                  <a:tcPr anchor="ctr"/>
                </a:tc>
                <a:extLst>
                  <a:ext uri="{0D108BD9-81ED-4DB2-BD59-A6C34878D82A}">
                    <a16:rowId xmlns:a16="http://schemas.microsoft.com/office/drawing/2014/main" val="10000"/>
                  </a:ext>
                </a:extLst>
              </a:tr>
              <a:tr h="2147125">
                <a:tc>
                  <a:txBody>
                    <a:bodyPr/>
                    <a:lstStyle/>
                    <a:p>
                      <a:pPr algn="ctr">
                        <a:buNone/>
                      </a:pPr>
                      <a:r>
                        <a:rPr lang="en-US"/>
                        <a:t>3.</a:t>
                      </a:r>
                    </a:p>
                  </a:txBody>
                  <a:tcPr/>
                </a:tc>
                <a:tc>
                  <a:txBody>
                    <a:bodyPr/>
                    <a:lstStyle/>
                    <a:p>
                      <a:pPr algn="l">
                        <a:buNone/>
                      </a:pPr>
                      <a:r>
                        <a:rPr lang="pt-BR" sz="1400" b="0" i="0" u="none" kern="1200" baseline="0" dirty="0">
                          <a:solidFill>
                            <a:schemeClr val="dk1"/>
                          </a:solidFill>
                          <a:effectLst/>
                          <a:latin typeface="Times New Roman" panose="02020603050405020304" charset="0"/>
                          <a:ea typeface="+mn-ea"/>
                          <a:cs typeface="Times New Roman" panose="02020603050405020304" charset="0"/>
                        </a:rPr>
                        <a:t>Aysha Nafrin.T. H, Husna Nasreen M. H</a:t>
                      </a:r>
                      <a:r>
                        <a:rPr lang="en-US" sz="1400" b="0" i="0" u="none" kern="1200" baseline="0" dirty="0">
                          <a:solidFill>
                            <a:schemeClr val="dk1"/>
                          </a:solidFill>
                          <a:effectLst/>
                          <a:latin typeface="Times New Roman" panose="02020603050405020304" charset="0"/>
                          <a:ea typeface="+mn-ea"/>
                          <a:cs typeface="Times New Roman" panose="02020603050405020304" charset="0"/>
                        </a:rPr>
                        <a:t>, “Design and Implementation of an Internet Based Hostel Accommodation System”, 2022</a:t>
                      </a:r>
                      <a:br>
                        <a:rPr lang="en-US" sz="1400" dirty="0">
                          <a:latin typeface="Times New Roman" panose="02020603050405020304" charset="0"/>
                          <a:cs typeface="Times New Roman" panose="02020603050405020304" charset="0"/>
                        </a:rPr>
                      </a:br>
                      <a:endParaRPr lang="en-US" sz="1400" dirty="0">
                        <a:latin typeface="Times New Roman" panose="02020603050405020304" charset="0"/>
                        <a:cs typeface="Times New Roman" panose="02020603050405020304" charset="0"/>
                      </a:endParaRPr>
                    </a:p>
                  </a:txBody>
                  <a:tcPr/>
                </a:tc>
                <a:tc>
                  <a:txBody>
                    <a:bodyPr/>
                    <a:lstStyle/>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The researcher discovered that most hostels were too crowded, poorly built, and lack proper manual registration procedure</a:t>
                      </a:r>
                      <a:r>
                        <a:rPr lang="en-US" sz="1400" dirty="0">
                          <a:latin typeface="Times New Roman" panose="02020603050405020304" charset="0"/>
                          <a:cs typeface="Times New Roman" panose="02020603050405020304" charset="0"/>
                        </a:rPr>
                        <a:t>.</a:t>
                      </a:r>
                    </a:p>
                  </a:txBody>
                  <a:tcPr/>
                </a:tc>
                <a:tc>
                  <a:txBody>
                    <a:bodyPr/>
                    <a:lstStyle/>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The primary objective of this thesis is to design and implement an Internet-Based Hostel Accommodation System.</a:t>
                      </a:r>
                    </a:p>
                  </a:txBody>
                  <a:tcPr/>
                </a:tc>
                <a:tc>
                  <a:txBody>
                    <a:bodyPr/>
                    <a:lstStyle/>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Hostel admissions, fees, room, mess allotment - Generates related reports for smooth transactions</a:t>
                      </a:r>
                      <a:endParaRPr lang="en-US" sz="1400" dirty="0">
                        <a:latin typeface="Times New Roman" panose="02020603050405020304" charset="0"/>
                        <a:cs typeface="Times New Roman" panose="02020603050405020304" charset="0"/>
                      </a:endParaRPr>
                    </a:p>
                  </a:txBody>
                  <a:tcPr/>
                </a:tc>
                <a:tc>
                  <a:txBody>
                    <a:bodyPr/>
                    <a:lstStyle/>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the project offers a valuable solution to the challenges faced in educational accommodation management.</a:t>
                      </a:r>
                      <a:br>
                        <a:rPr lang="en-US" sz="1400" dirty="0">
                          <a:latin typeface="Times New Roman" panose="02020603050405020304" charset="0"/>
                          <a:cs typeface="Times New Roman" panose="02020603050405020304" charset="0"/>
                        </a:rPr>
                      </a:br>
                      <a:endParaRPr lang="en-US" sz="1400" dirty="0">
                        <a:latin typeface="Times New Roman" panose="02020603050405020304" charset="0"/>
                        <a:cs typeface="Times New Roman" panose="02020603050405020304" charset="0"/>
                      </a:endParaRPr>
                    </a:p>
                  </a:txBody>
                  <a:tcPr/>
                </a:tc>
                <a:tc>
                  <a:txBody>
                    <a:bodyPr/>
                    <a:lstStyle/>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the success of the system may be subject to the degree of user training and acceptance</a:t>
                      </a:r>
                      <a:br>
                        <a:rPr lang="en-US" sz="1400" dirty="0">
                          <a:latin typeface="Times New Roman" panose="02020603050405020304" charset="0"/>
                          <a:cs typeface="Times New Roman" panose="02020603050405020304" charset="0"/>
                        </a:rPr>
                      </a:br>
                      <a:endParaRPr lang="en-US" sz="1400"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1"/>
                  </a:ext>
                </a:extLst>
              </a:tr>
              <a:tr h="2570480">
                <a:tc>
                  <a:txBody>
                    <a:bodyPr/>
                    <a:lstStyle/>
                    <a:p>
                      <a:pPr>
                        <a:buNone/>
                      </a:pPr>
                      <a:r>
                        <a:rPr lang="en-US">
                          <a:latin typeface="Times New Roman" panose="02020603050405020304" charset="0"/>
                          <a:cs typeface="Times New Roman" panose="02020603050405020304" charset="0"/>
                        </a:rPr>
                        <a:t>4.</a:t>
                      </a:r>
                    </a:p>
                  </a:txBody>
                  <a:tcPr/>
                </a:tc>
                <a:tc>
                  <a:txBody>
                    <a:bodyPr/>
                    <a:lstStyle/>
                    <a:p>
                      <a:pPr>
                        <a:buNone/>
                      </a:pPr>
                      <a:r>
                        <a:rPr lang="en-US" sz="1400" b="0" i="0" u="none" kern="1200" baseline="0" dirty="0">
                          <a:solidFill>
                            <a:schemeClr val="dk1"/>
                          </a:solidFill>
                          <a:effectLst/>
                          <a:latin typeface="Times New Roman" panose="02020603050405020304" charset="0"/>
                          <a:ea typeface="Tahoma" panose="020B0604030504040204" pitchFamily="34" charset="0"/>
                          <a:cs typeface="Times New Roman" panose="02020603050405020304" charset="0"/>
                        </a:rPr>
                        <a:t>K. E. </a:t>
                      </a:r>
                      <a:r>
                        <a:rPr lang="en-US" sz="1400" b="0" i="0" u="none" kern="1200" baseline="0" dirty="0" err="1">
                          <a:solidFill>
                            <a:schemeClr val="dk1"/>
                          </a:solidFill>
                          <a:effectLst/>
                          <a:latin typeface="Times New Roman" panose="02020603050405020304" charset="0"/>
                          <a:ea typeface="Tahoma" panose="020B0604030504040204" pitchFamily="34" charset="0"/>
                          <a:cs typeface="Times New Roman" panose="02020603050405020304" charset="0"/>
                        </a:rPr>
                        <a:t>Omopariola</a:t>
                      </a:r>
                      <a:r>
                        <a:rPr lang="en-US" sz="1400" b="0" i="0" u="none" kern="1200" baseline="0" dirty="0">
                          <a:solidFill>
                            <a:schemeClr val="dk1"/>
                          </a:solidFill>
                          <a:effectLst/>
                          <a:latin typeface="Times New Roman" panose="02020603050405020304" charset="0"/>
                          <a:ea typeface="Tahoma" panose="020B0604030504040204" pitchFamily="34" charset="0"/>
                          <a:cs typeface="Times New Roman" panose="02020603050405020304" charset="0"/>
                        </a:rPr>
                        <a:t> and M. O. </a:t>
                      </a:r>
                      <a:r>
                        <a:rPr lang="en-US" sz="1400" b="0" i="0" u="none" kern="1200" baseline="0" dirty="0" err="1">
                          <a:solidFill>
                            <a:schemeClr val="dk1"/>
                          </a:solidFill>
                          <a:effectLst/>
                          <a:latin typeface="Times New Roman" panose="02020603050405020304" charset="0"/>
                          <a:ea typeface="Tahoma" panose="020B0604030504040204" pitchFamily="34" charset="0"/>
                          <a:cs typeface="Times New Roman" panose="02020603050405020304" charset="0"/>
                        </a:rPr>
                        <a:t>Tirimisiyu</a:t>
                      </a:r>
                      <a:r>
                        <a:rPr lang="en-US" sz="1400" b="0" i="0" u="none" kern="1200" baseline="0" dirty="0">
                          <a:solidFill>
                            <a:schemeClr val="dk1"/>
                          </a:solidFill>
                          <a:effectLst/>
                          <a:latin typeface="Times New Roman" panose="02020603050405020304" charset="0"/>
                          <a:ea typeface="Tahoma" panose="020B0604030504040204" pitchFamily="34" charset="0"/>
                          <a:cs typeface="Times New Roman" panose="02020603050405020304" charset="0"/>
                        </a:rPr>
                        <a:t>, “Design and Implementation of Computerized Hostel Allocation Management System,” Ogun State Institute of Technology, 2015.</a:t>
                      </a:r>
                      <a:r>
                        <a:rPr lang="en-US" sz="1400" dirty="0">
                          <a:latin typeface="Times New Roman" panose="02020603050405020304" charset="0"/>
                          <a:ea typeface="Tahoma" panose="020B0604030504040204" pitchFamily="34" charset="0"/>
                          <a:cs typeface="Times New Roman" panose="02020603050405020304" charset="0"/>
                        </a:rPr>
                        <a:t> </a:t>
                      </a:r>
                      <a:br>
                        <a:rPr lang="en-US" sz="1400" dirty="0">
                          <a:latin typeface="Times New Roman" panose="02020603050405020304" charset="0"/>
                          <a:cs typeface="Times New Roman" panose="02020603050405020304" charset="0"/>
                        </a:rPr>
                      </a:br>
                      <a:br>
                        <a:rPr lang="en-US" sz="1400" dirty="0">
                          <a:latin typeface="Times New Roman" panose="02020603050405020304" charset="0"/>
                          <a:cs typeface="Times New Roman" panose="02020603050405020304" charset="0"/>
                        </a:rPr>
                      </a:br>
                      <a:endParaRPr lang="en-US" sz="1400" dirty="0">
                        <a:latin typeface="Times New Roman" panose="02020603050405020304" charset="0"/>
                        <a:cs typeface="Times New Roman" panose="02020603050405020304" charset="0"/>
                      </a:endParaRPr>
                    </a:p>
                  </a:txBody>
                  <a:tcPr/>
                </a:tc>
                <a:tc>
                  <a:txBody>
                    <a:bodyPr/>
                    <a:lstStyle/>
                    <a:p>
                      <a:pPr rtl="0"/>
                      <a:r>
                        <a:rPr lang="en-US" sz="1400" b="0" i="0" u="none" kern="1200" baseline="0" dirty="0">
                          <a:solidFill>
                            <a:schemeClr val="dk1"/>
                          </a:solidFill>
                          <a:effectLst/>
                          <a:latin typeface="Times New Roman" panose="02020603050405020304" charset="0"/>
                          <a:ea typeface="+mn-ea"/>
                          <a:cs typeface="Times New Roman" panose="02020603050405020304" charset="0"/>
                        </a:rPr>
                        <a:t>The motivation of the project is to address the accommodation problem faced by students and school management in higher institutions due to the growing number of students.</a:t>
                      </a:r>
                    </a:p>
                    <a:p>
                      <a:pPr>
                        <a:buNone/>
                      </a:pPr>
                      <a:br>
                        <a:rPr lang="en-US" sz="1400" dirty="0">
                          <a:latin typeface="Times New Roman" panose="02020603050405020304" charset="0"/>
                          <a:cs typeface="Times New Roman" panose="02020603050405020304" charset="0"/>
                        </a:rPr>
                      </a:br>
                      <a:endParaRPr lang="en-US" sz="1400" dirty="0">
                        <a:latin typeface="Times New Roman" panose="02020603050405020304" charset="0"/>
                        <a:cs typeface="Times New Roman" panose="02020603050405020304" charset="0"/>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defRPr/>
                      </a:pPr>
                      <a:r>
                        <a:rPr lang="en-US" sz="1400" b="0" i="0" u="none" kern="1200" baseline="0" dirty="0">
                          <a:solidFill>
                            <a:schemeClr val="dk1"/>
                          </a:solidFill>
                          <a:effectLst/>
                          <a:latin typeface="Times New Roman" panose="02020603050405020304" charset="0"/>
                          <a:ea typeface="+mn-ea"/>
                          <a:cs typeface="Times New Roman" panose="02020603050405020304" charset="0"/>
                        </a:rPr>
                        <a:t>Design a computer-driven hostel allocation system for allocating hostel rooms to students and </a:t>
                      </a:r>
                      <a:r>
                        <a:rPr lang="en-GB" sz="1400" b="0" i="0" u="none" kern="1200" baseline="0" dirty="0">
                          <a:solidFill>
                            <a:schemeClr val="dk1"/>
                          </a:solidFill>
                          <a:effectLst/>
                          <a:latin typeface="Times New Roman" panose="02020603050405020304" charset="0"/>
                          <a:ea typeface="+mn-ea"/>
                          <a:cs typeface="Times New Roman" panose="02020603050405020304" charset="0"/>
                        </a:rPr>
                        <a:t>generate reports on hostel occupancy </a:t>
                      </a:r>
                      <a:endParaRPr lang="en-US" sz="1400" b="0" i="0" u="none" kern="1200" baseline="0" dirty="0">
                        <a:solidFill>
                          <a:schemeClr val="dk1"/>
                        </a:solidFill>
                        <a:effectLst/>
                        <a:latin typeface="Times New Roman" panose="02020603050405020304" charset="0"/>
                        <a:ea typeface="+mn-ea"/>
                        <a:cs typeface="Times New Roman" panose="02020603050405020304" charset="0"/>
                      </a:endParaRPr>
                    </a:p>
                    <a:p>
                      <a:pPr>
                        <a:buNone/>
                      </a:pPr>
                      <a:br>
                        <a:rPr lang="en-US" sz="1400" dirty="0">
                          <a:latin typeface="Times New Roman" panose="02020603050405020304" charset="0"/>
                          <a:cs typeface="Times New Roman" panose="02020603050405020304" charset="0"/>
                        </a:rPr>
                      </a:br>
                      <a:endParaRPr lang="en-US" sz="1400" dirty="0">
                        <a:latin typeface="Times New Roman" panose="02020603050405020304" charset="0"/>
                        <a:cs typeface="Times New Roman" panose="02020603050405020304" charset="0"/>
                      </a:endParaRPr>
                    </a:p>
                  </a:txBody>
                  <a:tcPr/>
                </a:tc>
                <a:tc>
                  <a:txBody>
                    <a:bodyPr/>
                    <a:lstStyle/>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Visual Basic (VB) is the front-end technology and MS Access is the backend technology.</a:t>
                      </a:r>
                    </a:p>
                  </a:txBody>
                  <a:tcPr/>
                </a:tc>
                <a:tc>
                  <a:txBody>
                    <a:bodyPr/>
                    <a:lstStyle/>
                    <a:p>
                      <a:pPr lvl="0"/>
                      <a:r>
                        <a:rPr lang="en-US" sz="1400" b="0" i="0" u="none" kern="1200" baseline="0" dirty="0">
                          <a:solidFill>
                            <a:schemeClr val="dk1"/>
                          </a:solidFill>
                          <a:effectLst/>
                          <a:latin typeface="Times New Roman" panose="02020603050405020304" charset="0"/>
                          <a:ea typeface="+mn-ea"/>
                          <a:cs typeface="Times New Roman" panose="02020603050405020304" charset="0"/>
                        </a:rPr>
                        <a:t>Facilitate timely allocation of hostel rooms to students and enable management to plan on improving hostel living condition</a:t>
                      </a:r>
                    </a:p>
                  </a:txBody>
                  <a:tcPr/>
                </a:tc>
                <a:tc>
                  <a:txBody>
                    <a:bodyPr/>
                    <a:lstStyle/>
                    <a:p>
                      <a:pPr>
                        <a:buNone/>
                      </a:pPr>
                      <a:r>
                        <a:rPr lang="en-US" sz="1400" b="0" i="0" u="none" kern="1200" baseline="0" dirty="0">
                          <a:solidFill>
                            <a:schemeClr val="dk1"/>
                          </a:solidFill>
                          <a:effectLst/>
                          <a:latin typeface="Times New Roman" panose="02020603050405020304" charset="0"/>
                          <a:ea typeface="+mn-ea"/>
                          <a:cs typeface="Times New Roman" panose="02020603050405020304" charset="0"/>
                        </a:rPr>
                        <a:t>the research still did not address the problem of shared control over choice of room amongst students</a:t>
                      </a:r>
                      <a:r>
                        <a:rPr lang="en-US" sz="1400" dirty="0">
                          <a:latin typeface="Times New Roman" panose="02020603050405020304" charset="0"/>
                          <a:cs typeface="Times New Roman" panose="02020603050405020304" charset="0"/>
                        </a:rPr>
                        <a:t> </a:t>
                      </a:r>
                      <a:br>
                        <a:rPr lang="en-US" sz="1400" dirty="0">
                          <a:latin typeface="Times New Roman" panose="02020603050405020304" charset="0"/>
                          <a:cs typeface="Times New Roman" panose="02020603050405020304" charset="0"/>
                        </a:rPr>
                      </a:br>
                      <a:endParaRPr lang="en-US" sz="1400"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8481060" y="6276975"/>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0" y="0"/>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4768850" y="267970"/>
            <a:ext cx="3188335" cy="645160"/>
          </a:xfrm>
          <a:prstGeom prst="rect">
            <a:avLst/>
          </a:prstGeom>
          <a:noFill/>
        </p:spPr>
        <p:txBody>
          <a:bodyPr wrap="none" rtlCol="0">
            <a:spAutoFit/>
          </a:bodyPr>
          <a:lstStyle/>
          <a:p>
            <a:r>
              <a:rPr lang="en-US" sz="3600" b="1" u="sng">
                <a:latin typeface="Times New Roman" panose="02020603050405020304" charset="0"/>
                <a:cs typeface="Times New Roman" panose="02020603050405020304" charset="0"/>
              </a:rPr>
              <a:t>MOTIVATION</a:t>
            </a:r>
          </a:p>
        </p:txBody>
      </p:sp>
      <p:sp>
        <p:nvSpPr>
          <p:cNvPr id="2" name="Text Box 1"/>
          <p:cNvSpPr txBox="1"/>
          <p:nvPr/>
        </p:nvSpPr>
        <p:spPr>
          <a:xfrm>
            <a:off x="239395" y="912495"/>
            <a:ext cx="11595100" cy="4030980"/>
          </a:xfrm>
          <a:prstGeom prst="rect">
            <a:avLst/>
          </a:prstGeom>
          <a:noFill/>
        </p:spPr>
        <p:txBody>
          <a:bodyPr wrap="square" rtlCol="0">
            <a:spAutoFit/>
          </a:bodyPr>
          <a:lstStyle/>
          <a:p>
            <a:pPr algn="just"/>
            <a:r>
              <a:rPr lang="en-US" sz="3200">
                <a:latin typeface="Times New Roman" panose="02020603050405020304" charset="0"/>
                <a:cs typeface="Times New Roman" panose="02020603050405020304" charset="0"/>
              </a:rPr>
              <a:t>The main motivation is to encourage an easy allocation of hostel to student without any bias or hierarchy involved and this will be done by building a trusted web-based hostel system to manage the activities of the Hostel at the beginning of every session</a:t>
            </a:r>
          </a:p>
          <a:p>
            <a:pPr algn="just"/>
            <a:endParaRPr lang="en-US" sz="3200">
              <a:latin typeface="Times New Roman" panose="02020603050405020304" charset="0"/>
              <a:cs typeface="Times New Roman" panose="02020603050405020304" charset="0"/>
            </a:endParaRPr>
          </a:p>
          <a:p>
            <a:pPr algn="just"/>
            <a:r>
              <a:rPr lang="en-US" sz="3200">
                <a:latin typeface="Times New Roman" panose="02020603050405020304" charset="0"/>
                <a:cs typeface="Times New Roman" panose="02020603050405020304" charset="0"/>
              </a:rPr>
              <a:t>The research is also about building a hostel allocation system to reduce the amount of time that students spend in waiting for a hostel allocation and easy management of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8481060" y="6276975"/>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0" y="0"/>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4768850" y="267970"/>
            <a:ext cx="3967480" cy="645160"/>
          </a:xfrm>
          <a:prstGeom prst="rect">
            <a:avLst/>
          </a:prstGeom>
          <a:noFill/>
        </p:spPr>
        <p:txBody>
          <a:bodyPr wrap="none" rtlCol="0">
            <a:spAutoFit/>
          </a:bodyPr>
          <a:lstStyle/>
          <a:p>
            <a:r>
              <a:rPr lang="en-US" sz="3600" b="1" u="sng">
                <a:latin typeface="Times New Roman" panose="02020603050405020304" charset="0"/>
                <a:cs typeface="Times New Roman" panose="02020603050405020304" charset="0"/>
              </a:rPr>
              <a:t>METHODOLOGY</a:t>
            </a:r>
          </a:p>
        </p:txBody>
      </p:sp>
      <p:pic>
        <p:nvPicPr>
          <p:cNvPr id="2" name="Picture 1" descr="HAMS Diagram.drawio">
            <a:extLst>
              <a:ext uri="{FF2B5EF4-FFF2-40B4-BE49-F238E27FC236}">
                <a16:creationId xmlns:a16="http://schemas.microsoft.com/office/drawing/2014/main" id="{EC019C57-178A-8F7A-0461-A6167997A703}"/>
              </a:ext>
            </a:extLst>
          </p:cNvPr>
          <p:cNvPicPr>
            <a:picLocks noChangeAspect="1"/>
          </p:cNvPicPr>
          <p:nvPr/>
        </p:nvPicPr>
        <p:blipFill>
          <a:blip r:embed="rId2"/>
          <a:stretch>
            <a:fillRect/>
          </a:stretch>
        </p:blipFill>
        <p:spPr>
          <a:xfrm>
            <a:off x="2732058" y="1404593"/>
            <a:ext cx="8041063" cy="4199946"/>
          </a:xfrm>
          <a:prstGeom prst="rect">
            <a:avLst/>
          </a:prstGeom>
        </p:spPr>
      </p:pic>
      <p:sp>
        <p:nvSpPr>
          <p:cNvPr id="7" name="Text Box 5">
            <a:extLst>
              <a:ext uri="{FF2B5EF4-FFF2-40B4-BE49-F238E27FC236}">
                <a16:creationId xmlns:a16="http://schemas.microsoft.com/office/drawing/2014/main" id="{AFA42E77-D85B-8F4A-DAF6-CE9F0F115377}"/>
              </a:ext>
            </a:extLst>
          </p:cNvPr>
          <p:cNvSpPr txBox="1"/>
          <p:nvPr/>
        </p:nvSpPr>
        <p:spPr>
          <a:xfrm>
            <a:off x="4098636" y="5756091"/>
            <a:ext cx="5496441" cy="369332"/>
          </a:xfrm>
          <a:prstGeom prst="rect">
            <a:avLst/>
          </a:prstGeom>
          <a:noFill/>
        </p:spPr>
        <p:txBody>
          <a:bodyPr wrap="none" rtlCol="0">
            <a:spAutoFit/>
          </a:bodyPr>
          <a:lstStyle/>
          <a:p>
            <a:r>
              <a:rPr lang="en-US" sz="1800" b="1" dirty="0">
                <a:effectLst/>
                <a:latin typeface="Times New Roman" panose="02020603050405020304" pitchFamily="18" charset="0"/>
                <a:ea typeface="Calibri" panose="020F0502020204030204" pitchFamily="34" charset="0"/>
              </a:rPr>
              <a:t>Figure 1: System Architecture of the Proposed System</a:t>
            </a:r>
            <a:endParaRPr lang="en-US" sz="3600" b="1" u="sng"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27526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8481060" y="6276975"/>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0" y="0"/>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4398206" y="290512"/>
            <a:ext cx="3967480" cy="645160"/>
          </a:xfrm>
          <a:prstGeom prst="rect">
            <a:avLst/>
          </a:prstGeom>
          <a:noFill/>
        </p:spPr>
        <p:txBody>
          <a:bodyPr wrap="none" rtlCol="0">
            <a:spAutoFit/>
          </a:bodyPr>
          <a:lstStyle/>
          <a:p>
            <a:r>
              <a:rPr lang="en-US" sz="3600" b="1" u="sng" dirty="0">
                <a:latin typeface="Times New Roman" panose="02020603050405020304" charset="0"/>
                <a:cs typeface="Times New Roman" panose="02020603050405020304" charset="0"/>
              </a:rPr>
              <a:t>METHODOLOGY</a:t>
            </a:r>
          </a:p>
        </p:txBody>
      </p:sp>
      <p:pic>
        <p:nvPicPr>
          <p:cNvPr id="2" name="Picture 1">
            <a:extLst>
              <a:ext uri="{FF2B5EF4-FFF2-40B4-BE49-F238E27FC236}">
                <a16:creationId xmlns:a16="http://schemas.microsoft.com/office/drawing/2014/main" id="{EC019C57-178A-8F7A-0461-A6167997A7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7274" y="1234637"/>
            <a:ext cx="8069345" cy="4199946"/>
          </a:xfrm>
          <a:prstGeom prst="rect">
            <a:avLst/>
          </a:prstGeom>
        </p:spPr>
      </p:pic>
      <p:sp>
        <p:nvSpPr>
          <p:cNvPr id="7" name="Text Box 5">
            <a:extLst>
              <a:ext uri="{FF2B5EF4-FFF2-40B4-BE49-F238E27FC236}">
                <a16:creationId xmlns:a16="http://schemas.microsoft.com/office/drawing/2014/main" id="{AFA42E77-D85B-8F4A-DAF6-CE9F0F115377}"/>
              </a:ext>
            </a:extLst>
          </p:cNvPr>
          <p:cNvSpPr txBox="1"/>
          <p:nvPr/>
        </p:nvSpPr>
        <p:spPr>
          <a:xfrm>
            <a:off x="4494562" y="5654310"/>
            <a:ext cx="3566041" cy="369332"/>
          </a:xfrm>
          <a:prstGeom prst="rect">
            <a:avLst/>
          </a:prstGeom>
          <a:noFill/>
        </p:spPr>
        <p:txBody>
          <a:bodyPr wrap="none" rtlCol="0">
            <a:spAutoFit/>
          </a:bodyPr>
          <a:lstStyle/>
          <a:p>
            <a:r>
              <a:rPr lang="en-US" sz="1800" b="1" dirty="0">
                <a:effectLst/>
                <a:latin typeface="Times New Roman" panose="02020603050405020304" pitchFamily="18" charset="0"/>
                <a:ea typeface="Calibri" panose="020F0502020204030204" pitchFamily="34" charset="0"/>
              </a:rPr>
              <a:t>Figure 2: Database Class Diagram</a:t>
            </a:r>
            <a:endParaRPr lang="en-US" sz="3600" b="1" u="sng"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61062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8481060" y="6276975"/>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0" y="0"/>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4398206" y="290512"/>
            <a:ext cx="3967480" cy="645160"/>
          </a:xfrm>
          <a:prstGeom prst="rect">
            <a:avLst/>
          </a:prstGeom>
          <a:noFill/>
        </p:spPr>
        <p:txBody>
          <a:bodyPr wrap="none" rtlCol="0">
            <a:spAutoFit/>
          </a:bodyPr>
          <a:lstStyle/>
          <a:p>
            <a:r>
              <a:rPr lang="en-US" sz="3600" b="1" u="sng" dirty="0">
                <a:latin typeface="Times New Roman" panose="02020603050405020304" charset="0"/>
                <a:cs typeface="Times New Roman" panose="02020603050405020304" charset="0"/>
              </a:rPr>
              <a:t>METHODOLOGY</a:t>
            </a:r>
          </a:p>
        </p:txBody>
      </p:sp>
      <p:pic>
        <p:nvPicPr>
          <p:cNvPr id="2" name="Picture 1">
            <a:extLst>
              <a:ext uri="{FF2B5EF4-FFF2-40B4-BE49-F238E27FC236}">
                <a16:creationId xmlns:a16="http://schemas.microsoft.com/office/drawing/2014/main" id="{EC019C57-178A-8F7A-0461-A6167997A7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38607" y="1329026"/>
            <a:ext cx="6297105" cy="4836103"/>
          </a:xfrm>
          <a:prstGeom prst="rect">
            <a:avLst/>
          </a:prstGeom>
        </p:spPr>
      </p:pic>
      <p:sp>
        <p:nvSpPr>
          <p:cNvPr id="7" name="Text Box 5">
            <a:extLst>
              <a:ext uri="{FF2B5EF4-FFF2-40B4-BE49-F238E27FC236}">
                <a16:creationId xmlns:a16="http://schemas.microsoft.com/office/drawing/2014/main" id="{AFA42E77-D85B-8F4A-DAF6-CE9F0F115377}"/>
              </a:ext>
            </a:extLst>
          </p:cNvPr>
          <p:cNvSpPr txBox="1"/>
          <p:nvPr/>
        </p:nvSpPr>
        <p:spPr>
          <a:xfrm>
            <a:off x="7884462" y="5126800"/>
            <a:ext cx="3921010" cy="369332"/>
          </a:xfrm>
          <a:prstGeom prst="rect">
            <a:avLst/>
          </a:prstGeom>
          <a:noFill/>
        </p:spPr>
        <p:txBody>
          <a:bodyPr wrap="none" rtlCol="0">
            <a:spAutoFit/>
          </a:bodyPr>
          <a:lstStyle/>
          <a:p>
            <a:r>
              <a:rPr lang="en-US" sz="1800" b="1" dirty="0">
                <a:effectLst/>
                <a:latin typeface="Times New Roman" panose="02020603050405020304" pitchFamily="18" charset="0"/>
                <a:ea typeface="Calibri" panose="020F0502020204030204" pitchFamily="34" charset="0"/>
              </a:rPr>
              <a:t>Figure </a:t>
            </a:r>
            <a:r>
              <a:rPr lang="en-US" b="1" dirty="0">
                <a:latin typeface="Times New Roman" panose="02020603050405020304" pitchFamily="18" charset="0"/>
                <a:ea typeface="Calibri" panose="020F0502020204030204" pitchFamily="34" charset="0"/>
              </a:rPr>
              <a:t>3</a:t>
            </a:r>
            <a:r>
              <a:rPr lang="en-US" sz="1800" b="1" dirty="0">
                <a:effectLst/>
                <a:latin typeface="Times New Roman" panose="02020603050405020304" pitchFamily="18" charset="0"/>
                <a:ea typeface="Calibri" panose="020F0502020204030204" pitchFamily="34" charset="0"/>
              </a:rPr>
              <a:t>: Use Case of The Application</a:t>
            </a:r>
            <a:endParaRPr lang="en-US" sz="3600" b="1" u="sng"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22407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8481060" y="6276975"/>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0" y="0"/>
            <a:ext cx="3710940" cy="581025"/>
          </a:xfrm>
          <a:prstGeom prst="round2Diag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4420058" y="444281"/>
            <a:ext cx="4527650" cy="646331"/>
          </a:xfrm>
          <a:prstGeom prst="rect">
            <a:avLst/>
          </a:prstGeom>
          <a:noFill/>
        </p:spPr>
        <p:txBody>
          <a:bodyPr wrap="none" rtlCol="0">
            <a:spAutoFit/>
          </a:bodyPr>
          <a:lstStyle/>
          <a:p>
            <a:r>
              <a:rPr lang="en-US" sz="3600" b="1" u="sng" dirty="0">
                <a:latin typeface="Times New Roman" panose="02020603050405020304" charset="0"/>
                <a:cs typeface="Times New Roman" panose="02020603050405020304" charset="0"/>
              </a:rPr>
              <a:t>IMPLEMENTATION</a:t>
            </a:r>
          </a:p>
        </p:txBody>
      </p:sp>
      <p:sp>
        <p:nvSpPr>
          <p:cNvPr id="6" name="Content Placeholder 5">
            <a:extLst>
              <a:ext uri="{FF2B5EF4-FFF2-40B4-BE49-F238E27FC236}">
                <a16:creationId xmlns:a16="http://schemas.microsoft.com/office/drawing/2014/main" id="{0C2B1828-5919-DC25-4582-5B41054C73E0}"/>
              </a:ext>
            </a:extLst>
          </p:cNvPr>
          <p:cNvSpPr>
            <a:spLocks noGrp="1"/>
          </p:cNvSpPr>
          <p:nvPr>
            <p:ph idx="1"/>
          </p:nvPr>
        </p:nvSpPr>
        <p:spPr>
          <a:xfrm>
            <a:off x="609600" y="1090612"/>
            <a:ext cx="10972800" cy="5696687"/>
          </a:xfrm>
        </p:spPr>
        <p:txBody>
          <a:bodyPr/>
          <a:lstStyle/>
          <a:p>
            <a:pPr marL="0" indent="0">
              <a:buNone/>
            </a:pPr>
            <a:r>
              <a:rPr lang="en-US" sz="2000" dirty="0"/>
              <a:t>The room allocation function allocates room based on the application date.</a:t>
            </a:r>
          </a:p>
          <a:p>
            <a:pPr>
              <a:buFont typeface="Wingdings" panose="05000000000000000000" pitchFamily="2" charset="2"/>
              <a:buChar char="Ø"/>
            </a:pPr>
            <a:r>
              <a:rPr lang="en-US" sz="2000" dirty="0"/>
              <a:t>Establish a connection to your MySQL database.</a:t>
            </a:r>
          </a:p>
          <a:p>
            <a:pPr>
              <a:buFont typeface="Wingdings" panose="05000000000000000000" pitchFamily="2" charset="2"/>
              <a:buChar char="Ø"/>
            </a:pPr>
            <a:r>
              <a:rPr lang="en-US" sz="2000" dirty="0"/>
              <a:t>Execute a SQL query to retrieve the list of applicants from the database.</a:t>
            </a:r>
          </a:p>
          <a:p>
            <a:pPr>
              <a:buFont typeface="Wingdings" panose="05000000000000000000" pitchFamily="2" charset="2"/>
              <a:buChar char="Ø"/>
            </a:pPr>
            <a:r>
              <a:rPr lang="en-US" sz="2000" dirty="0"/>
              <a:t>Order the applicants based on their application time in ascending order (FCFS).</a:t>
            </a:r>
          </a:p>
          <a:p>
            <a:pPr>
              <a:buFont typeface="Wingdings" panose="05000000000000000000" pitchFamily="2" charset="2"/>
              <a:buChar char="Ø"/>
            </a:pPr>
            <a:r>
              <a:rPr lang="en-US" sz="2000" dirty="0"/>
              <a:t>Fetch all applicants into an array.</a:t>
            </a:r>
          </a:p>
          <a:p>
            <a:pPr>
              <a:buFont typeface="Wingdings" panose="05000000000000000000" pitchFamily="2" charset="2"/>
              <a:buChar char="Ø"/>
            </a:pPr>
            <a:r>
              <a:rPr lang="en-US" sz="2000" dirty="0"/>
              <a:t>Call a function (</a:t>
            </a:r>
            <a:r>
              <a:rPr lang="en-US" sz="2000" dirty="0" err="1"/>
              <a:t>getAvailableRooms</a:t>
            </a:r>
            <a:r>
              <a:rPr lang="en-US" sz="2000" dirty="0"/>
              <a:t>) to determine the number of available hostel rooms.</a:t>
            </a:r>
          </a:p>
          <a:p>
            <a:pPr>
              <a:buFont typeface="Wingdings" panose="05000000000000000000" pitchFamily="2" charset="2"/>
              <a:buChar char="Ø"/>
            </a:pPr>
            <a:r>
              <a:rPr lang="en-US" sz="2000" dirty="0"/>
              <a:t>Use a "foreach" loop to iterate through each applicant in the array obtained from the database result.</a:t>
            </a:r>
          </a:p>
          <a:p>
            <a:pPr>
              <a:buFont typeface="Wingdings" panose="05000000000000000000" pitchFamily="2" charset="2"/>
              <a:buChar char="Ø"/>
            </a:pPr>
            <a:r>
              <a:rPr lang="en-US" sz="2000" dirty="0"/>
              <a:t>If there are available rooms, proceed to the next step (allocate room).</a:t>
            </a:r>
          </a:p>
          <a:p>
            <a:pPr>
              <a:buFont typeface="Wingdings" panose="05000000000000000000" pitchFamily="2" charset="2"/>
              <a:buChar char="Ø"/>
            </a:pPr>
            <a:r>
              <a:rPr lang="en-US" sz="2000" dirty="0"/>
              <a:t>If there are no available rooms, print a message indicating that there are no available rooms for the current applicant.</a:t>
            </a:r>
          </a:p>
          <a:p>
            <a:pPr>
              <a:buFont typeface="Wingdings" panose="05000000000000000000" pitchFamily="2" charset="2"/>
              <a:buChar char="Ø"/>
            </a:pPr>
            <a:r>
              <a:rPr lang="en-US" sz="2000" dirty="0"/>
              <a:t>Call a function (</a:t>
            </a:r>
            <a:r>
              <a:rPr lang="en-US" sz="2000" dirty="0" err="1"/>
              <a:t>allocateRoom</a:t>
            </a:r>
            <a:r>
              <a:rPr lang="en-US" sz="2000" dirty="0"/>
              <a:t>) to assign a room to the current applicant.</a:t>
            </a:r>
          </a:p>
          <a:p>
            <a:pPr>
              <a:buFont typeface="Wingdings" panose="05000000000000000000" pitchFamily="2" charset="2"/>
              <a:buChar char="Ø"/>
            </a:pPr>
            <a:r>
              <a:rPr lang="en-US" sz="2000" dirty="0"/>
              <a:t>Update the database to reflect the room allocation.</a:t>
            </a:r>
          </a:p>
          <a:p>
            <a:pPr>
              <a:buFont typeface="Wingdings" panose="05000000000000000000" pitchFamily="2" charset="2"/>
              <a:buChar char="Ø"/>
            </a:pPr>
            <a:r>
              <a:rPr lang="en-US" sz="2000" dirty="0"/>
              <a:t>If successful, print a message indicating the successful allocation.</a:t>
            </a:r>
          </a:p>
          <a:p>
            <a:pPr>
              <a:buFont typeface="Wingdings" panose="05000000000000000000" pitchFamily="2" charset="2"/>
              <a:buChar char="Ø"/>
            </a:pPr>
            <a:r>
              <a:rPr lang="en-US" sz="2000" dirty="0"/>
              <a:t>If unsuccessful, print an appropriate error message.</a:t>
            </a:r>
          </a:p>
          <a:p>
            <a:pPr>
              <a:buFont typeface="Wingdings" panose="05000000000000000000" pitchFamily="2" charset="2"/>
              <a:buChar char="Ø"/>
            </a:pPr>
            <a:r>
              <a:rPr lang="en-US" sz="2000" dirty="0"/>
              <a:t>Continue the loop until all applicants have been processed.</a:t>
            </a:r>
          </a:p>
        </p:txBody>
      </p:sp>
    </p:spTree>
    <p:extLst>
      <p:ext uri="{BB962C8B-B14F-4D97-AF65-F5344CB8AC3E}">
        <p14:creationId xmlns:p14="http://schemas.microsoft.com/office/powerpoint/2010/main" val="1418019597"/>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1320</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komolafe temiloluwa</cp:lastModifiedBy>
  <cp:revision>22</cp:revision>
  <dcterms:created xsi:type="dcterms:W3CDTF">2023-09-27T00:51:00Z</dcterms:created>
  <dcterms:modified xsi:type="dcterms:W3CDTF">2023-11-11T10:21:04Z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491C6DC09A1F438592F98770DC8A9F57</vt:lpwstr>
  </property>
  <property fmtid="{D5CDD505-2E9C-101B-9397-08002B2CF9AE}" pid="3" name="KSOProductBuildVer">
    <vt:lpwstr>1033-12.2.0.13266</vt:lpwstr>
  </property>
</Properties>
</file>