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Roboto"/>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Lato-regular.fntdata"/><Relationship Id="rId21" Type="http://schemas.openxmlformats.org/officeDocument/2006/relationships/font" Target="fonts/Roboto-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9d21c397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9d21c397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f9d21c397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f9d21c397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9d21c397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f9d21c397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f9d21c3976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f9d21c397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f9d21c397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f9d21c397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f9d21c3976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f9d21c397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9d21c3976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f9d21c3976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8" y="612125"/>
            <a:ext cx="8520600" cy="2052600"/>
          </a:xfrm>
          <a:prstGeom prst="rect">
            <a:avLst/>
          </a:prstGeom>
        </p:spPr>
        <p:txBody>
          <a:bodyPr anchorCtr="0" anchor="t" bIns="91425" lIns="91425" spcFirstLastPara="1" rIns="91425" wrap="square" tIns="91425">
            <a:normAutofit/>
          </a:bodyPr>
          <a:lstStyle/>
          <a:p>
            <a:pPr indent="457200" lvl="0" marL="1371600" rtl="0" algn="l">
              <a:lnSpc>
                <a:spcPct val="175000"/>
              </a:lnSpc>
              <a:spcBef>
                <a:spcPts val="1500"/>
              </a:spcBef>
              <a:spcAft>
                <a:spcPts val="0"/>
              </a:spcAft>
              <a:buNone/>
            </a:pPr>
            <a:r>
              <a:rPr b="1" lang="en" sz="2800">
                <a:solidFill>
                  <a:srgbClr val="FF0000"/>
                </a:solidFill>
                <a:latin typeface="Times New Roman"/>
                <a:ea typeface="Times New Roman"/>
                <a:cs typeface="Times New Roman"/>
                <a:sym typeface="Times New Roman"/>
              </a:rPr>
              <a:t>Monetizing B2C AI Solutions</a:t>
            </a:r>
            <a:endParaRPr b="1" sz="2800">
              <a:solidFill>
                <a:srgbClr val="FF0000"/>
              </a:solidFill>
              <a:latin typeface="Times New Roman"/>
              <a:ea typeface="Times New Roman"/>
              <a:cs typeface="Times New Roman"/>
              <a:sym typeface="Times New Roman"/>
            </a:endParaRPr>
          </a:p>
          <a:p>
            <a:pPr indent="457200" lvl="0" marL="2286000" rtl="0" algn="l">
              <a:lnSpc>
                <a:spcPct val="175000"/>
              </a:lnSpc>
              <a:spcBef>
                <a:spcPts val="1500"/>
              </a:spcBef>
              <a:spcAft>
                <a:spcPts val="1500"/>
              </a:spcAft>
              <a:buClr>
                <a:schemeClr val="dk1"/>
              </a:buClr>
              <a:buSzPts val="1100"/>
              <a:buFont typeface="Arial"/>
              <a:buNone/>
            </a:pPr>
            <a:r>
              <a:t/>
            </a:r>
            <a:endParaRPr b="1" sz="2400">
              <a:solidFill>
                <a:srgbClr val="FF0000"/>
              </a:solidFill>
              <a:latin typeface="Times New Roman"/>
              <a:ea typeface="Times New Roman"/>
              <a:cs typeface="Times New Roman"/>
              <a:sym typeface="Times New Roman"/>
            </a:endParaRPr>
          </a:p>
        </p:txBody>
      </p:sp>
      <p:sp>
        <p:nvSpPr>
          <p:cNvPr id="87" name="Google Shape;87;p13"/>
          <p:cNvSpPr txBox="1"/>
          <p:nvPr>
            <p:ph idx="1" type="subTitle"/>
          </p:nvPr>
        </p:nvSpPr>
        <p:spPr>
          <a:xfrm>
            <a:off x="311700" y="2424575"/>
            <a:ext cx="8520600" cy="22626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sz="2300">
                <a:solidFill>
                  <a:schemeClr val="dk1"/>
                </a:solidFill>
                <a:latin typeface="Times New Roman"/>
                <a:ea typeface="Times New Roman"/>
                <a:cs typeface="Times New Roman"/>
                <a:sym typeface="Times New Roman"/>
              </a:rPr>
              <a:t>Introduction:</a:t>
            </a:r>
            <a:endParaRPr b="1" sz="2300">
              <a:solidFill>
                <a:schemeClr val="dk1"/>
              </a:solidFill>
              <a:latin typeface="Times New Roman"/>
              <a:ea typeface="Times New Roman"/>
              <a:cs typeface="Times New Roman"/>
              <a:sym typeface="Times New Roman"/>
            </a:endParaRPr>
          </a:p>
          <a:p>
            <a:pPr indent="0" lvl="0" marL="0" rtl="0" algn="just">
              <a:lnSpc>
                <a:spcPct val="175000"/>
              </a:lnSpc>
              <a:spcBef>
                <a:spcPts val="1500"/>
              </a:spcBef>
              <a:spcAft>
                <a:spcPts val="1500"/>
              </a:spcAft>
              <a:buClr>
                <a:schemeClr val="dk1"/>
              </a:buClr>
              <a:buSzPct val="62857"/>
              <a:buFont typeface="Arial"/>
              <a:buNone/>
            </a:pPr>
            <a:r>
              <a:rPr lang="en" sz="1750">
                <a:solidFill>
                  <a:schemeClr val="dk1"/>
                </a:solidFill>
                <a:latin typeface="Times New Roman"/>
                <a:ea typeface="Times New Roman"/>
                <a:cs typeface="Times New Roman"/>
                <a:sym typeface="Times New Roman"/>
              </a:rPr>
              <a:t>B2C AI solutions have the potential to revolutionize the way consumers interact with businesses, but their development, hosting, and sales can be costly. To monetize these solutions effectively, we must consider the cost structure of AI applications and identify unique monetization opportunities that are feasible and have the potential to generate positive cash flow over a 10-year period. In this proposal, we will outline several potential monetization strategies, including a unique opportunity for monetizing B2C AI solutions through a donation-based model.</a:t>
            </a:r>
            <a:endParaRPr b="1" sz="175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lnSpc>
                <a:spcPct val="175000"/>
              </a:lnSpc>
              <a:spcBef>
                <a:spcPts val="1500"/>
              </a:spcBef>
              <a:spcAft>
                <a:spcPts val="0"/>
              </a:spcAft>
              <a:buNone/>
            </a:pPr>
            <a:r>
              <a:rPr lang="en" sz="2277">
                <a:solidFill>
                  <a:srgbClr val="FF0000"/>
                </a:solidFill>
                <a:latin typeface="Times New Roman"/>
                <a:ea typeface="Times New Roman"/>
                <a:cs typeface="Times New Roman"/>
                <a:sym typeface="Times New Roman"/>
              </a:rPr>
              <a:t>Monetization Strategies</a:t>
            </a:r>
            <a:endParaRPr sz="2277">
              <a:solidFill>
                <a:srgbClr val="FF0000"/>
              </a:solidFill>
              <a:latin typeface="Times New Roman"/>
              <a:ea typeface="Times New Roman"/>
              <a:cs typeface="Times New Roman"/>
              <a:sym typeface="Times New Roman"/>
            </a:endParaRPr>
          </a:p>
          <a:p>
            <a:pPr indent="0" lvl="0" marL="0" rtl="0" algn="l">
              <a:spcBef>
                <a:spcPts val="1500"/>
              </a:spcBef>
              <a:spcAft>
                <a:spcPts val="0"/>
              </a:spcAft>
              <a:buNone/>
            </a:pPr>
            <a:r>
              <a:t/>
            </a:r>
            <a:endParaRPr/>
          </a:p>
        </p:txBody>
      </p:sp>
      <p:sp>
        <p:nvSpPr>
          <p:cNvPr id="93" name="Google Shape;93;p14"/>
          <p:cNvSpPr txBox="1"/>
          <p:nvPr>
            <p:ph idx="1" type="body"/>
          </p:nvPr>
        </p:nvSpPr>
        <p:spPr>
          <a:xfrm>
            <a:off x="729450" y="2078875"/>
            <a:ext cx="7688700" cy="2556900"/>
          </a:xfrm>
          <a:prstGeom prst="rect">
            <a:avLst/>
          </a:prstGeom>
        </p:spPr>
        <p:txBody>
          <a:bodyPr anchorCtr="0" anchor="t" bIns="91425" lIns="91425" spcFirstLastPara="1" rIns="91425" wrap="square" tIns="91425">
            <a:normAutofit fontScale="92500" lnSpcReduction="10000"/>
          </a:bodyPr>
          <a:lstStyle/>
          <a:p>
            <a:pPr indent="0" lvl="0" marL="0" rtl="0" algn="just">
              <a:lnSpc>
                <a:spcPct val="175000"/>
              </a:lnSpc>
              <a:spcBef>
                <a:spcPts val="1500"/>
              </a:spcBef>
              <a:spcAft>
                <a:spcPts val="0"/>
              </a:spcAft>
              <a:buNone/>
            </a:pPr>
            <a:r>
              <a:rPr b="1" lang="en" sz="1800">
                <a:solidFill>
                  <a:srgbClr val="FF0000"/>
                </a:solidFill>
                <a:latin typeface="Times New Roman"/>
                <a:ea typeface="Times New Roman"/>
                <a:cs typeface="Times New Roman"/>
                <a:sym typeface="Times New Roman"/>
              </a:rPr>
              <a:t>1)</a:t>
            </a:r>
            <a:r>
              <a:rPr b="1" lang="en" sz="1800">
                <a:solidFill>
                  <a:schemeClr val="dk1"/>
                </a:solidFill>
                <a:latin typeface="Times New Roman"/>
                <a:ea typeface="Times New Roman"/>
                <a:cs typeface="Times New Roman"/>
                <a:sym typeface="Times New Roman"/>
              </a:rPr>
              <a:t>	</a:t>
            </a:r>
            <a:r>
              <a:rPr b="1" lang="en" sz="1800">
                <a:solidFill>
                  <a:srgbClr val="FF0000"/>
                </a:solidFill>
                <a:latin typeface="Times New Roman"/>
                <a:ea typeface="Times New Roman"/>
                <a:cs typeface="Times New Roman"/>
                <a:sym typeface="Times New Roman"/>
              </a:rPr>
              <a:t>Subscription-based Model:</a:t>
            </a:r>
            <a:endParaRPr b="1" sz="1800">
              <a:solidFill>
                <a:srgbClr val="FF0000"/>
              </a:solidFill>
              <a:latin typeface="Times New Roman"/>
              <a:ea typeface="Times New Roman"/>
              <a:cs typeface="Times New Roman"/>
              <a:sym typeface="Times New Roman"/>
            </a:endParaRPr>
          </a:p>
          <a:p>
            <a:pPr indent="0" lvl="0" marL="0" rtl="0" algn="just">
              <a:lnSpc>
                <a:spcPct val="175000"/>
              </a:lnSpc>
              <a:spcBef>
                <a:spcPts val="1500"/>
              </a:spcBef>
              <a:spcAft>
                <a:spcPts val="0"/>
              </a:spcAft>
              <a:buNone/>
            </a:pPr>
            <a:r>
              <a:rPr b="1" lang="en" sz="1400">
                <a:solidFill>
                  <a:schemeClr val="dk1"/>
                </a:solidFill>
                <a:highlight>
                  <a:srgbClr val="F7F7F8"/>
                </a:highlight>
                <a:latin typeface="Roboto"/>
                <a:ea typeface="Roboto"/>
                <a:cs typeface="Roboto"/>
                <a:sym typeface="Roboto"/>
              </a:rPr>
              <a:t>I recommend implementing a subscription-based model that provides access to the AI software and its associated services. This model will provide a steady revenue stream over time and ensure ongoing customer support and updates. The subscription model can be tiered, with basic access provided for free, and additional features and services offered at a premium.</a:t>
            </a:r>
            <a:endParaRPr b="1" sz="1400">
              <a:solidFill>
                <a:schemeClr val="dk1"/>
              </a:solidFill>
              <a:latin typeface="Times New Roman"/>
              <a:ea typeface="Times New Roman"/>
              <a:cs typeface="Times New Roman"/>
              <a:sym typeface="Times New Roman"/>
            </a:endParaRPr>
          </a:p>
          <a:p>
            <a:pPr indent="0" lvl="0" marL="0" rtl="0" algn="l">
              <a:spcBef>
                <a:spcPts val="15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655850" y="1593225"/>
            <a:ext cx="7688700" cy="22611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b="1" lang="en" sz="1800">
                <a:solidFill>
                  <a:srgbClr val="FF0000"/>
                </a:solidFill>
                <a:latin typeface="Times New Roman"/>
                <a:ea typeface="Times New Roman"/>
                <a:cs typeface="Times New Roman"/>
                <a:sym typeface="Times New Roman"/>
              </a:rPr>
              <a:t>2)	</a:t>
            </a:r>
            <a:r>
              <a:rPr b="1" lang="en" sz="1800">
                <a:solidFill>
                  <a:srgbClr val="FF0000"/>
                </a:solidFill>
                <a:latin typeface="Times New Roman"/>
                <a:ea typeface="Times New Roman"/>
                <a:cs typeface="Times New Roman"/>
                <a:sym typeface="Times New Roman"/>
              </a:rPr>
              <a:t>Freemium Model:</a:t>
            </a:r>
            <a:endParaRPr b="1" sz="1800">
              <a:solidFill>
                <a:srgbClr val="FF0000"/>
              </a:solidFill>
              <a:latin typeface="Times New Roman"/>
              <a:ea typeface="Times New Roman"/>
              <a:cs typeface="Times New Roman"/>
              <a:sym typeface="Times New Roman"/>
            </a:endParaRPr>
          </a:p>
          <a:p>
            <a:pPr indent="0" lvl="0" marL="0" rtl="0" algn="l">
              <a:lnSpc>
                <a:spcPct val="150000"/>
              </a:lnSpc>
              <a:spcBef>
                <a:spcPts val="1500"/>
              </a:spcBef>
              <a:spcAft>
                <a:spcPts val="0"/>
              </a:spcAft>
              <a:buNone/>
            </a:pPr>
            <a:r>
              <a:rPr b="1" lang="en" sz="1400">
                <a:solidFill>
                  <a:schemeClr val="dk1"/>
                </a:solidFill>
                <a:highlight>
                  <a:srgbClr val="F7F7F8"/>
                </a:highlight>
                <a:latin typeface="Roboto"/>
                <a:ea typeface="Roboto"/>
                <a:cs typeface="Roboto"/>
                <a:sym typeface="Roboto"/>
              </a:rPr>
              <a:t>Another potential monetization strategy is the freemium model. This model offers a basic version of the software for free, while premium features and services are available for a fee. This model is particularly useful for driving customer acquisition and upselling.</a:t>
            </a:r>
            <a:endParaRPr b="1" sz="1400">
              <a:solidFill>
                <a:schemeClr val="dk1"/>
              </a:solidFill>
              <a:highlight>
                <a:srgbClr val="F7F7F8"/>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1" type="body"/>
          </p:nvPr>
        </p:nvSpPr>
        <p:spPr>
          <a:xfrm>
            <a:off x="727650" y="17698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FF0000"/>
                </a:solidFill>
              </a:rPr>
              <a:t>3)</a:t>
            </a:r>
            <a:r>
              <a:rPr lang="en" sz="1800">
                <a:solidFill>
                  <a:srgbClr val="FF0000"/>
                </a:solidFill>
              </a:rPr>
              <a:t> 	</a:t>
            </a:r>
            <a:r>
              <a:rPr b="1" lang="en" sz="1800">
                <a:solidFill>
                  <a:srgbClr val="FF0000"/>
                </a:solidFill>
                <a:latin typeface="Times New Roman"/>
                <a:ea typeface="Times New Roman"/>
                <a:cs typeface="Times New Roman"/>
                <a:sym typeface="Times New Roman"/>
              </a:rPr>
              <a:t>Pay-per-use model:</a:t>
            </a:r>
            <a:endParaRPr b="1" sz="1800">
              <a:solidFill>
                <a:srgbClr val="FF0000"/>
              </a:solidFill>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rPr b="1" lang="en" sz="1400">
                <a:solidFill>
                  <a:schemeClr val="dk1"/>
                </a:solidFill>
                <a:highlight>
                  <a:srgbClr val="F7F7F8"/>
                </a:highlight>
                <a:latin typeface="Roboto"/>
                <a:ea typeface="Roboto"/>
                <a:cs typeface="Roboto"/>
                <a:sym typeface="Roboto"/>
              </a:rPr>
              <a:t>A pay-per-use model allows customers to pay for only the services they need, rather than committing to a recurring subscription. This model is particularly useful for B2C AI solutions that are used infrequently, such as image recognition or natural language processing.</a:t>
            </a:r>
            <a:endParaRPr b="1" sz="1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idx="1" type="body"/>
          </p:nvPr>
        </p:nvSpPr>
        <p:spPr>
          <a:xfrm>
            <a:off x="685300" y="1441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chemeClr val="dk2"/>
                </a:solidFill>
              </a:rPr>
              <a:t>4) </a:t>
            </a:r>
            <a:r>
              <a:rPr lang="en" sz="1800">
                <a:solidFill>
                  <a:schemeClr val="dk2"/>
                </a:solidFill>
              </a:rPr>
              <a:t>	</a:t>
            </a:r>
            <a:r>
              <a:rPr b="1" lang="en" sz="1800">
                <a:solidFill>
                  <a:schemeClr val="dk2"/>
                </a:solidFill>
                <a:latin typeface="Times New Roman"/>
                <a:ea typeface="Times New Roman"/>
                <a:cs typeface="Times New Roman"/>
                <a:sym typeface="Times New Roman"/>
              </a:rPr>
              <a:t>Targeted Advertising:</a:t>
            </a:r>
            <a:endParaRPr b="1" sz="1800">
              <a:solidFill>
                <a:schemeClr val="dk2"/>
              </a:solidFill>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rPr b="1" lang="en" sz="1400">
                <a:solidFill>
                  <a:schemeClr val="dk1"/>
                </a:solidFill>
                <a:highlight>
                  <a:srgbClr val="F7F7F8"/>
                </a:highlight>
                <a:latin typeface="Roboto"/>
                <a:ea typeface="Roboto"/>
                <a:cs typeface="Roboto"/>
                <a:sym typeface="Roboto"/>
              </a:rPr>
              <a:t>We recommend utilizing the data generated by B2C AI solutions to serve targeted ads to customers. This approach can be particularly effective for companies with a large user base and a wealth of data. Targeted advertising can provide a significant revenue stream over time, and it can be scaled to match the needs of the business.</a:t>
            </a:r>
            <a:endParaRPr b="1"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idx="1" type="body"/>
          </p:nvPr>
        </p:nvSpPr>
        <p:spPr>
          <a:xfrm>
            <a:off x="516050" y="1262100"/>
            <a:ext cx="7688700" cy="3712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7200">
                <a:solidFill>
                  <a:srgbClr val="FF0000"/>
                </a:solidFill>
                <a:highlight>
                  <a:srgbClr val="F7F7F8"/>
                </a:highlight>
              </a:rPr>
              <a:t>5)	</a:t>
            </a:r>
            <a:r>
              <a:rPr b="1" lang="en" sz="7200">
                <a:solidFill>
                  <a:srgbClr val="FF0000"/>
                </a:solidFill>
                <a:highlight>
                  <a:srgbClr val="F7F7F8"/>
                </a:highlight>
                <a:latin typeface="Times New Roman"/>
                <a:ea typeface="Times New Roman"/>
                <a:cs typeface="Times New Roman"/>
                <a:sym typeface="Times New Roman"/>
              </a:rPr>
              <a:t>Government Funding Model:</a:t>
            </a:r>
            <a:endParaRPr b="1" sz="7200">
              <a:solidFill>
                <a:srgbClr val="FF0000"/>
              </a:solidFill>
              <a:highlight>
                <a:srgbClr val="F7F7F8"/>
              </a:highlight>
              <a:latin typeface="Times New Roman"/>
              <a:ea typeface="Times New Roman"/>
              <a:cs typeface="Times New Roman"/>
              <a:sym typeface="Times New Roman"/>
            </a:endParaRPr>
          </a:p>
          <a:p>
            <a:pPr indent="0" lvl="0" marL="0" rtl="0" algn="just">
              <a:lnSpc>
                <a:spcPct val="150000"/>
              </a:lnSpc>
              <a:spcBef>
                <a:spcPts val="1500"/>
              </a:spcBef>
              <a:spcAft>
                <a:spcPts val="0"/>
              </a:spcAft>
              <a:buNone/>
            </a:pPr>
            <a:r>
              <a:rPr lang="en" sz="4800">
                <a:solidFill>
                  <a:schemeClr val="dk2"/>
                </a:solidFill>
                <a:latin typeface="Times New Roman"/>
                <a:ea typeface="Times New Roman"/>
                <a:cs typeface="Times New Roman"/>
                <a:sym typeface="Times New Roman"/>
              </a:rPr>
              <a:t>Government funding is another potential way to monetize B2C AI solutions. With this model, businesses can apply for funding from government agencies or programs that support the development of innovative technologies. In some cases, the government may provide direct funding or grants, while in other cases, businesses may be able to receive tax credits or other incentives.</a:t>
            </a:r>
            <a:endParaRPr sz="4800">
              <a:solidFill>
                <a:schemeClr val="dk2"/>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None/>
            </a:pPr>
            <a:r>
              <a:rPr lang="en" sz="4800">
                <a:solidFill>
                  <a:schemeClr val="dk2"/>
                </a:solidFill>
                <a:latin typeface="Times New Roman"/>
                <a:ea typeface="Times New Roman"/>
                <a:cs typeface="Times New Roman"/>
                <a:sym typeface="Times New Roman"/>
              </a:rPr>
              <a:t>One advantage of government funding is that it can provide a reliable source of funding for businesses, particularly in the early stages of development. This can help businesses to offset the costs of research and development, hiring and training staff, and investing in infrastructure. Additionally, government funding can provide businesses with a stamp of approval, which can help to attract investors and customers.</a:t>
            </a:r>
            <a:endParaRPr sz="4800">
              <a:solidFill>
                <a:schemeClr val="dk2"/>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4800">
                <a:solidFill>
                  <a:schemeClr val="dk2"/>
                </a:solidFill>
                <a:latin typeface="Times New Roman"/>
                <a:ea typeface="Times New Roman"/>
                <a:cs typeface="Times New Roman"/>
                <a:sym typeface="Times New Roman"/>
              </a:rPr>
              <a:t>Government funding can also help to accelerate the development and adoption of AI solutions. By providing funding and support to businesses, governments can help to spur innovation and drive economic growth. Additionally, government funding can help to ensure that AI solutions are developed in a responsible and ethical manner, which can build trust and confidence among users.</a:t>
            </a:r>
            <a:endParaRPr sz="4800">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chemeClr val="dk2"/>
                </a:solidFill>
              </a:rPr>
              <a:t>6)</a:t>
            </a:r>
            <a:r>
              <a:rPr b="1" lang="en" sz="1800"/>
              <a:t>	</a:t>
            </a:r>
            <a:r>
              <a:rPr b="1" lang="en" sz="1800">
                <a:solidFill>
                  <a:schemeClr val="dk2"/>
                </a:solidFill>
              </a:rPr>
              <a:t>Donation Model:</a:t>
            </a:r>
            <a:endParaRPr b="1" sz="1800">
              <a:solidFill>
                <a:schemeClr val="dk2"/>
              </a:solidFill>
            </a:endParaRPr>
          </a:p>
          <a:p>
            <a:pPr indent="0" lvl="0" marL="0" rtl="0" algn="just">
              <a:lnSpc>
                <a:spcPct val="150000"/>
              </a:lnSpc>
              <a:spcBef>
                <a:spcPts val="1200"/>
              </a:spcBef>
              <a:spcAft>
                <a:spcPts val="1200"/>
              </a:spcAft>
              <a:buNone/>
            </a:pPr>
            <a:r>
              <a:rPr b="1" lang="en" sz="1400">
                <a:solidFill>
                  <a:schemeClr val="dk1"/>
                </a:solidFill>
                <a:highlight>
                  <a:srgbClr val="F7F7F8"/>
                </a:highlight>
                <a:latin typeface="Roboto"/>
                <a:ea typeface="Roboto"/>
                <a:cs typeface="Roboto"/>
                <a:sym typeface="Roboto"/>
              </a:rPr>
              <a:t>The donation-based monetization model generates revenue through voluntary contributions from users who support the company's mission or values. It can create a strong sense of community and engagement among users and is adaptable to changing circumstances. However, it may not be suitable for all businesses and can be challenging to generate enough donations to sustain the business over the long term.</a:t>
            </a:r>
            <a:endParaRPr b="1" sz="1400">
              <a:solidFill>
                <a:schemeClr val="dk1"/>
              </a:solidFill>
              <a:highlight>
                <a:srgbClr val="F7F7F8"/>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Summary</a:t>
            </a:r>
            <a:endParaRPr>
              <a:solidFill>
                <a:srgbClr val="FF0000"/>
              </a:solidFill>
            </a:endParaRPr>
          </a:p>
        </p:txBody>
      </p:sp>
      <p:sp>
        <p:nvSpPr>
          <p:cNvPr id="124" name="Google Shape;124;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lnSpc>
                <a:spcPct val="175000"/>
              </a:lnSpc>
              <a:spcBef>
                <a:spcPts val="1500"/>
              </a:spcBef>
              <a:spcAft>
                <a:spcPts val="0"/>
              </a:spcAft>
              <a:buNone/>
            </a:pPr>
            <a:r>
              <a:rPr b="1" lang="en" sz="1400">
                <a:solidFill>
                  <a:schemeClr val="dk1"/>
                </a:solidFill>
                <a:latin typeface="Times New Roman"/>
                <a:ea typeface="Times New Roman"/>
                <a:cs typeface="Times New Roman"/>
                <a:sym typeface="Times New Roman"/>
              </a:rPr>
              <a:t>In summary, each monetization strategy proposed in the winning proposal offers unique advantages and disadvantages. By carefully considering the cost structure of AI applications and identifying a unique monetization opportunity, businesses can successfully monetize their B2C AI solutions and generate positive cash flow over a 10-year period.</a:t>
            </a:r>
            <a:endParaRPr b="1" sz="1400">
              <a:solidFill>
                <a:schemeClr val="dk1"/>
              </a:solidFill>
              <a:latin typeface="Times New Roman"/>
              <a:ea typeface="Times New Roman"/>
              <a:cs typeface="Times New Roman"/>
              <a:sym typeface="Times New Roman"/>
            </a:endParaRPr>
          </a:p>
          <a:p>
            <a:pPr indent="0" lvl="0" marL="0" rtl="0" algn="l">
              <a:spcBef>
                <a:spcPts val="15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