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dc91c169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dc91c16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dc91c169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dc91c16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dc91c16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dc91c16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dc91c16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dc91c16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dc91c16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dc91c16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dc91c169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dc91c16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Harshit-Raj-14" TargetMode="External"/><Relationship Id="rId4" Type="http://schemas.openxmlformats.org/officeDocument/2006/relationships/hyperlink" Target="https://github.com/Harshit-Raj-14" TargetMode="External"/><Relationship Id="rId5" Type="http://schemas.openxmlformats.org/officeDocument/2006/relationships/hyperlink" Target="https://www.linkedin.com/in/harshit-raj-500606229/" TargetMode="External"/><Relationship Id="rId6" Type="http://schemas.openxmlformats.org/officeDocument/2006/relationships/hyperlink" Target="https://www.linkedin.com/in/harshit-raj-500606229/" TargetMode="External"/><Relationship Id="rId7" Type="http://schemas.openxmlformats.org/officeDocument/2006/relationships/hyperlink" Target="mailto:harshit.raj2021@vitbhopal.ac.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6590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5000"/>
              <a:t>Monetizing B2C AI Solutions</a:t>
            </a:r>
            <a:endParaRPr b="1" sz="5000"/>
          </a:p>
        </p:txBody>
      </p:sp>
      <p:sp>
        <p:nvSpPr>
          <p:cNvPr id="129" name="Google Shape;129;p13"/>
          <p:cNvSpPr txBox="1"/>
          <p:nvPr>
            <p:ph idx="1" type="subTitle"/>
          </p:nvPr>
        </p:nvSpPr>
        <p:spPr>
          <a:xfrm>
            <a:off x="1858700" y="41551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t>Harshit Raj</a:t>
            </a:r>
            <a:endParaRPr b="1" sz="2100"/>
          </a:p>
        </p:txBody>
      </p:sp>
      <p:sp>
        <p:nvSpPr>
          <p:cNvPr id="130" name="Google Shape;130;p13"/>
          <p:cNvSpPr txBox="1"/>
          <p:nvPr/>
        </p:nvSpPr>
        <p:spPr>
          <a:xfrm>
            <a:off x="542000" y="2306375"/>
            <a:ext cx="82332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t>Hello and welcome to our presentation on Monetizing B2C AI Solutions. Our company, Textify, is building a platform for easy discovery and commercialization of AI solutions, and our goal is to identify unique ways to monetize B2C AI solutions.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20400" y="284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 Structure of AI Applications</a:t>
            </a:r>
            <a:endParaRPr/>
          </a:p>
        </p:txBody>
      </p:sp>
      <p:sp>
        <p:nvSpPr>
          <p:cNvPr id="136" name="Google Shape;136;p14"/>
          <p:cNvSpPr txBox="1"/>
          <p:nvPr>
            <p:ph idx="1" type="body"/>
          </p:nvPr>
        </p:nvSpPr>
        <p:spPr>
          <a:xfrm>
            <a:off x="320400" y="878875"/>
            <a:ext cx="8409000" cy="37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Before we dive into the different monetization strategies, it's important to understand the cost structure of AI applications. There are several costs involved in developing and maintaining AI solutions, including:</a:t>
            </a:r>
            <a:endParaRPr sz="1600"/>
          </a:p>
          <a:p>
            <a:pPr indent="-317500" lvl="0" marL="457200" rtl="0" algn="l">
              <a:spcBef>
                <a:spcPts val="1200"/>
              </a:spcBef>
              <a:spcAft>
                <a:spcPts val="0"/>
              </a:spcAft>
              <a:buClr>
                <a:srgbClr val="000000"/>
              </a:buClr>
              <a:buSzPts val="1400"/>
              <a:buFont typeface="Arial"/>
              <a:buChar char="●"/>
            </a:pPr>
            <a:r>
              <a:rPr lang="en" sz="1600"/>
              <a:t>Data acquisition and preparation</a:t>
            </a:r>
            <a:endParaRPr sz="1600"/>
          </a:p>
          <a:p>
            <a:pPr indent="-317500" lvl="0" marL="457200" rtl="0" algn="l">
              <a:spcBef>
                <a:spcPts val="0"/>
              </a:spcBef>
              <a:spcAft>
                <a:spcPts val="0"/>
              </a:spcAft>
              <a:buClr>
                <a:srgbClr val="000000"/>
              </a:buClr>
              <a:buSzPts val="1400"/>
              <a:buFont typeface="Arial"/>
              <a:buChar char="●"/>
            </a:pPr>
            <a:r>
              <a:rPr lang="en" sz="1600"/>
              <a:t>Model development and training</a:t>
            </a:r>
            <a:endParaRPr sz="1600"/>
          </a:p>
          <a:p>
            <a:pPr indent="-317500" lvl="0" marL="457200" rtl="0" algn="l">
              <a:spcBef>
                <a:spcPts val="0"/>
              </a:spcBef>
              <a:spcAft>
                <a:spcPts val="0"/>
              </a:spcAft>
              <a:buClr>
                <a:srgbClr val="000000"/>
              </a:buClr>
              <a:buSzPts val="1400"/>
              <a:buFont typeface="Arial"/>
              <a:buChar char="●"/>
            </a:pPr>
            <a:r>
              <a:rPr lang="en" sz="1600"/>
              <a:t>Deployment and hosting</a:t>
            </a:r>
            <a:endParaRPr sz="1600"/>
          </a:p>
          <a:p>
            <a:pPr indent="-317500" lvl="0" marL="457200" rtl="0" algn="l">
              <a:spcBef>
                <a:spcPts val="0"/>
              </a:spcBef>
              <a:spcAft>
                <a:spcPts val="0"/>
              </a:spcAft>
              <a:buClr>
                <a:srgbClr val="000000"/>
              </a:buClr>
              <a:buSzPts val="1400"/>
              <a:buFont typeface="Arial"/>
              <a:buChar char="●"/>
            </a:pPr>
            <a:r>
              <a:rPr lang="en" sz="1600"/>
              <a:t>Maintenance and updates</a:t>
            </a:r>
            <a:endParaRPr sz="1600"/>
          </a:p>
          <a:p>
            <a:pPr indent="-317500" lvl="0" marL="457200" rtl="0" algn="l">
              <a:spcBef>
                <a:spcPts val="0"/>
              </a:spcBef>
              <a:spcAft>
                <a:spcPts val="0"/>
              </a:spcAft>
              <a:buClr>
                <a:srgbClr val="000000"/>
              </a:buClr>
              <a:buSzPts val="1400"/>
              <a:buFont typeface="Arial"/>
              <a:buChar char="●"/>
            </a:pPr>
            <a:r>
              <a:rPr lang="en" sz="1600"/>
              <a:t>Sales and marketing</a:t>
            </a:r>
            <a:endParaRPr sz="1600"/>
          </a:p>
          <a:p>
            <a:pPr indent="0" lvl="0" marL="0" rtl="0" algn="l">
              <a:spcBef>
                <a:spcPts val="1200"/>
              </a:spcBef>
              <a:spcAft>
                <a:spcPts val="0"/>
              </a:spcAft>
              <a:buNone/>
            </a:pPr>
            <a:r>
              <a:rPr lang="en" sz="1600"/>
              <a:t>These costs can vary depending on the type of AI solution, its complexity, and the market demand. It's important to keep these costs in mind when thinking about monetization strategies.</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20375" y="346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Monetization Strategies</a:t>
            </a:r>
            <a:endParaRPr/>
          </a:p>
        </p:txBody>
      </p:sp>
      <p:sp>
        <p:nvSpPr>
          <p:cNvPr id="142" name="Google Shape;142;p15"/>
          <p:cNvSpPr txBox="1"/>
          <p:nvPr>
            <p:ph idx="1" type="body"/>
          </p:nvPr>
        </p:nvSpPr>
        <p:spPr>
          <a:xfrm>
            <a:off x="434700" y="1055550"/>
            <a:ext cx="8150400" cy="35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83"/>
              <a:t>There are several current monetization strategies for B2C AI solutions, including:</a:t>
            </a:r>
            <a:endParaRPr b="1" sz="1383"/>
          </a:p>
          <a:p>
            <a:pPr indent="-298450" lvl="0" marL="457200" rtl="0" algn="l">
              <a:spcBef>
                <a:spcPts val="1200"/>
              </a:spcBef>
              <a:spcAft>
                <a:spcPts val="0"/>
              </a:spcAft>
              <a:buClr>
                <a:srgbClr val="000000"/>
              </a:buClr>
              <a:buSzPts val="1100"/>
              <a:buFont typeface="Arial"/>
              <a:buChar char="●"/>
            </a:pPr>
            <a:r>
              <a:rPr b="1" lang="en" sz="1383"/>
              <a:t>Targeted ads</a:t>
            </a:r>
            <a:endParaRPr b="1" sz="1383"/>
          </a:p>
          <a:p>
            <a:pPr indent="-298450" lvl="0" marL="457200" rtl="0" algn="l">
              <a:spcBef>
                <a:spcPts val="0"/>
              </a:spcBef>
              <a:spcAft>
                <a:spcPts val="0"/>
              </a:spcAft>
              <a:buClr>
                <a:srgbClr val="000000"/>
              </a:buClr>
              <a:buSzPts val="1100"/>
              <a:buFont typeface="Arial"/>
              <a:buChar char="●"/>
            </a:pPr>
            <a:r>
              <a:rPr b="1" lang="en" sz="1383"/>
              <a:t>Memberships</a:t>
            </a:r>
            <a:endParaRPr b="1" sz="1383"/>
          </a:p>
          <a:p>
            <a:pPr indent="-298450" lvl="0" marL="457200" rtl="0" algn="l">
              <a:spcBef>
                <a:spcPts val="0"/>
              </a:spcBef>
              <a:spcAft>
                <a:spcPts val="0"/>
              </a:spcAft>
              <a:buClr>
                <a:srgbClr val="000000"/>
              </a:buClr>
              <a:buSzPts val="1100"/>
              <a:buFont typeface="Arial"/>
              <a:buChar char="●"/>
            </a:pPr>
            <a:r>
              <a:rPr b="1" lang="en" sz="1383"/>
              <a:t>Government fundraising</a:t>
            </a:r>
            <a:endParaRPr b="1" sz="1383"/>
          </a:p>
          <a:p>
            <a:pPr indent="0" lvl="0" marL="0" rtl="0" algn="l">
              <a:spcBef>
                <a:spcPts val="1200"/>
              </a:spcBef>
              <a:spcAft>
                <a:spcPts val="0"/>
              </a:spcAft>
              <a:buNone/>
            </a:pPr>
            <a:r>
              <a:rPr b="1" lang="en" sz="1383"/>
              <a:t>Targeted ads are one of the most common monetization strategies, where AI solutions are used to personalize ads based on user data. Memberships are another popular strategy, where users pay for access to premium features or content. Government fundraising is a less common strategy, where governments provide funding for AI solutions that address specific societal challenges.</a:t>
            </a:r>
            <a:endParaRPr b="1" sz="1383"/>
          </a:p>
          <a:p>
            <a:pPr indent="0" lvl="0" marL="0" rtl="0" algn="l">
              <a:spcBef>
                <a:spcPts val="1200"/>
              </a:spcBef>
              <a:spcAft>
                <a:spcPts val="0"/>
              </a:spcAft>
              <a:buNone/>
            </a:pPr>
            <a:r>
              <a:rPr b="1" lang="en" sz="1383"/>
              <a:t>While these strategies can be effective, they also have limitations and drawbacks. Targeted ads can be intrusive and raise privacy concerns, memberships can limit access to certain users, and government fundraising can be unpredictable and limited in scope.</a:t>
            </a:r>
            <a:endParaRPr b="1" sz="1383"/>
          </a:p>
          <a:p>
            <a:pPr indent="0" lvl="0" marL="0" rtl="0" algn="l">
              <a:spcBef>
                <a:spcPts val="1200"/>
              </a:spcBef>
              <a:spcAft>
                <a:spcPts val="1200"/>
              </a:spcAft>
              <a:buSzPts val="440"/>
              <a:buNone/>
            </a:pPr>
            <a:r>
              <a:t/>
            </a:r>
            <a:endParaRPr b="1" sz="1383"/>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341175" y="315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Monetization Strategy - AI-Assisted Personal Shopping</a:t>
            </a:r>
            <a:endParaRPr/>
          </a:p>
        </p:txBody>
      </p:sp>
      <p:sp>
        <p:nvSpPr>
          <p:cNvPr id="148" name="Google Shape;148;p16"/>
          <p:cNvSpPr txBox="1"/>
          <p:nvPr>
            <p:ph idx="1" type="body"/>
          </p:nvPr>
        </p:nvSpPr>
        <p:spPr>
          <a:xfrm>
            <a:off x="341175" y="1414075"/>
            <a:ext cx="8415900" cy="330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t>We propose a new monetization strategy for B2C AI solutions: AI-assisted personal shopping. With this strategy, AI is used to provide personalized product recommendations to users. This can be done through a variety of methods, such as analyzing user behavior, browsing history, and purchase history.</a:t>
            </a:r>
            <a:endParaRPr b="1" sz="1500"/>
          </a:p>
          <a:p>
            <a:pPr indent="0" lvl="0" marL="0" rtl="0" algn="l">
              <a:spcBef>
                <a:spcPts val="1200"/>
              </a:spcBef>
              <a:spcAft>
                <a:spcPts val="0"/>
              </a:spcAft>
              <a:buNone/>
            </a:pPr>
            <a:r>
              <a:rPr b="1" lang="en" sz="1500"/>
              <a:t>There are several potential revenue streams with this strategy, including:</a:t>
            </a:r>
            <a:endParaRPr b="1" sz="1500"/>
          </a:p>
          <a:p>
            <a:pPr indent="-298450" lvl="0" marL="457200" rtl="0" algn="l">
              <a:spcBef>
                <a:spcPts val="1200"/>
              </a:spcBef>
              <a:spcAft>
                <a:spcPts val="0"/>
              </a:spcAft>
              <a:buClr>
                <a:srgbClr val="000000"/>
              </a:buClr>
              <a:buSzPts val="1100"/>
              <a:buFont typeface="Arial"/>
              <a:buChar char="●"/>
            </a:pPr>
            <a:r>
              <a:rPr b="1" lang="en" sz="1500"/>
              <a:t>Affiliate marketing, where businesses pay a commission for products sold through referral links</a:t>
            </a:r>
            <a:endParaRPr b="1" sz="1500"/>
          </a:p>
          <a:p>
            <a:pPr indent="-298450" lvl="0" marL="457200" rtl="0" algn="l">
              <a:spcBef>
                <a:spcPts val="0"/>
              </a:spcBef>
              <a:spcAft>
                <a:spcPts val="0"/>
              </a:spcAft>
              <a:buClr>
                <a:srgbClr val="000000"/>
              </a:buClr>
              <a:buSzPts val="1100"/>
              <a:buFont typeface="Arial"/>
              <a:buChar char="●"/>
            </a:pPr>
            <a:r>
              <a:rPr b="1" lang="en" sz="1500"/>
              <a:t>Referral fees, where businesses pay for new customers referred to their site</a:t>
            </a:r>
            <a:endParaRPr b="1" sz="1500"/>
          </a:p>
          <a:p>
            <a:pPr indent="-298450" lvl="0" marL="457200" rtl="0" algn="l">
              <a:spcBef>
                <a:spcPts val="0"/>
              </a:spcBef>
              <a:spcAft>
                <a:spcPts val="0"/>
              </a:spcAft>
              <a:buClr>
                <a:srgbClr val="000000"/>
              </a:buClr>
              <a:buSzPts val="1100"/>
              <a:buFont typeface="Arial"/>
              <a:buChar char="●"/>
            </a:pPr>
            <a:r>
              <a:rPr b="1" lang="en" sz="1500"/>
              <a:t>Sponsored product placements, where businesses pay for their products to be featured in the recommendation system</a:t>
            </a:r>
            <a:endParaRPr b="1" sz="1500"/>
          </a:p>
          <a:p>
            <a:pPr indent="0" lvl="0" marL="0" rtl="0" algn="l">
              <a:spcBef>
                <a:spcPts val="1200"/>
              </a:spcBef>
              <a:spcAft>
                <a:spcPts val="0"/>
              </a:spcAft>
              <a:buNone/>
            </a:pPr>
            <a:r>
              <a:rPr b="1" lang="en" sz="1500"/>
              <a:t>This strategy benefits both users and businesses. Users receive personalized recommendations that improve their shopping experience, while businesses can increase sales revenue and customer loyalty.</a:t>
            </a:r>
            <a:endParaRPr b="1" sz="1500"/>
          </a:p>
          <a:p>
            <a:pPr indent="0" lvl="0" marL="0" rtl="0" algn="l">
              <a:spcBef>
                <a:spcPts val="1200"/>
              </a:spcBef>
              <a:spcAft>
                <a:spcPts val="1200"/>
              </a:spcAft>
              <a:buNone/>
            </a:pPr>
            <a:r>
              <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174900" y="358475"/>
            <a:ext cx="7505700" cy="7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Plan</a:t>
            </a:r>
            <a:endParaRPr/>
          </a:p>
        </p:txBody>
      </p:sp>
      <p:sp>
        <p:nvSpPr>
          <p:cNvPr id="154" name="Google Shape;154;p17"/>
          <p:cNvSpPr txBox="1"/>
          <p:nvPr/>
        </p:nvSpPr>
        <p:spPr>
          <a:xfrm>
            <a:off x="395700" y="1074750"/>
            <a:ext cx="8352600" cy="35880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200"/>
              </a:spcBef>
              <a:spcAft>
                <a:spcPts val="0"/>
              </a:spcAft>
              <a:buNone/>
            </a:pPr>
            <a:r>
              <a:rPr lang="en"/>
              <a:t>To implement the AI-assisted personal shopping strategy, several steps need to be taken:</a:t>
            </a:r>
            <a:endParaRPr/>
          </a:p>
          <a:p>
            <a:pPr indent="-298450" lvl="0" marL="457200" rtl="0" algn="l">
              <a:lnSpc>
                <a:spcPct val="115000"/>
              </a:lnSpc>
              <a:spcBef>
                <a:spcPts val="1200"/>
              </a:spcBef>
              <a:spcAft>
                <a:spcPts val="0"/>
              </a:spcAft>
              <a:buSzPts val="1100"/>
              <a:buChar char="●"/>
            </a:pPr>
            <a:r>
              <a:rPr lang="en"/>
              <a:t>Data collection: Collecting user data to feed into the recommendation system</a:t>
            </a:r>
            <a:endParaRPr/>
          </a:p>
          <a:p>
            <a:pPr indent="-298450" lvl="0" marL="457200" rtl="0" algn="l">
              <a:lnSpc>
                <a:spcPct val="115000"/>
              </a:lnSpc>
              <a:spcBef>
                <a:spcPts val="0"/>
              </a:spcBef>
              <a:spcAft>
                <a:spcPts val="0"/>
              </a:spcAft>
              <a:buSzPts val="1100"/>
              <a:buChar char="●"/>
            </a:pPr>
            <a:r>
              <a:rPr lang="en"/>
              <a:t>Algorithm development: Developing an algorithm that can analyze user data and provide personalized recommendations</a:t>
            </a:r>
            <a:endParaRPr/>
          </a:p>
          <a:p>
            <a:pPr indent="-298450" lvl="0" marL="457200" rtl="0" algn="l">
              <a:lnSpc>
                <a:spcPct val="115000"/>
              </a:lnSpc>
              <a:spcBef>
                <a:spcPts val="0"/>
              </a:spcBef>
              <a:spcAft>
                <a:spcPts val="0"/>
              </a:spcAft>
              <a:buSzPts val="1100"/>
              <a:buChar char="●"/>
            </a:pPr>
            <a:r>
              <a:rPr lang="en"/>
              <a:t>Integration with e-commerce platforms: Integrating the recommendation system with popular e-commerce platforms such as Amazon and Walmart</a:t>
            </a:r>
            <a:endParaRPr/>
          </a:p>
          <a:p>
            <a:pPr indent="-298450" lvl="0" marL="457200" rtl="0" algn="l">
              <a:lnSpc>
                <a:spcPct val="115000"/>
              </a:lnSpc>
              <a:spcBef>
                <a:spcPts val="0"/>
              </a:spcBef>
              <a:spcAft>
                <a:spcPts val="0"/>
              </a:spcAft>
              <a:buSzPts val="1100"/>
              <a:buChar char="●"/>
            </a:pPr>
            <a:r>
              <a:rPr lang="en"/>
              <a:t>User testing: Testing the recommendation system with users to ensure its effectiveness and usability</a:t>
            </a:r>
            <a:endParaRPr/>
          </a:p>
          <a:p>
            <a:pPr indent="0" lvl="0" marL="0" rtl="0" algn="l">
              <a:lnSpc>
                <a:spcPct val="115000"/>
              </a:lnSpc>
              <a:spcBef>
                <a:spcPts val="1200"/>
              </a:spcBef>
              <a:spcAft>
                <a:spcPts val="0"/>
              </a:spcAft>
              <a:buNone/>
            </a:pPr>
            <a:r>
              <a:rPr lang="en"/>
              <a:t>There are several potential challenges and risks with this strategy, such as user privacy concerns and algorithm bias. To mitigate these risks, it's important to follow best practices for data privacy and algorithm development.</a:t>
            </a:r>
            <a:endParaRPr/>
          </a:p>
          <a:p>
            <a:pPr indent="-298450" lvl="0" marL="457200" rtl="0" algn="l">
              <a:lnSpc>
                <a:spcPct val="115000"/>
              </a:lnSpc>
              <a:spcBef>
                <a:spcPts val="1200"/>
              </a:spcBef>
              <a:spcAft>
                <a:spcPts val="0"/>
              </a:spcAft>
              <a:buSzPts val="1100"/>
              <a:buAutoNum type="arabicPeriod"/>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30775" y="346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0" name="Google Shape;160;p18"/>
          <p:cNvSpPr txBox="1"/>
          <p:nvPr>
            <p:ph idx="1" type="body"/>
          </p:nvPr>
        </p:nvSpPr>
        <p:spPr>
          <a:xfrm>
            <a:off x="393125" y="993200"/>
            <a:ext cx="8264700" cy="140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t>In conclusion, the AI-assisted personal shopping strategy has the potential to be a unique and effective monetization strategy for B2C AI solutions. By providing personalized recommendations to users, businesses can increase sales revenue and customer loyalty, while improving the overall shopping experience. Thank you for listening, and we welcome any questions or feedback.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41150" y="346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am I ?</a:t>
            </a:r>
            <a:endParaRPr/>
          </a:p>
        </p:txBody>
      </p:sp>
      <p:sp>
        <p:nvSpPr>
          <p:cNvPr id="166" name="Google Shape;166;p19"/>
          <p:cNvSpPr txBox="1"/>
          <p:nvPr>
            <p:ph idx="1" type="body"/>
          </p:nvPr>
        </p:nvSpPr>
        <p:spPr>
          <a:xfrm>
            <a:off x="372150" y="1076325"/>
            <a:ext cx="8399700" cy="3761700"/>
          </a:xfrm>
          <a:prstGeom prst="rect">
            <a:avLst/>
          </a:prstGeom>
        </p:spPr>
        <p:txBody>
          <a:bodyPr anchorCtr="0" anchor="t" bIns="91425" lIns="91425" spcFirstLastPara="1" rIns="91425" wrap="square" tIns="91425">
            <a:normAutofit/>
          </a:bodyPr>
          <a:lstStyle/>
          <a:p>
            <a:pPr indent="0" lvl="0" marL="0" rtl="0" algn="l">
              <a:lnSpc>
                <a:spcPct val="120000"/>
              </a:lnSpc>
              <a:spcBef>
                <a:spcPts val="1200"/>
              </a:spcBef>
              <a:spcAft>
                <a:spcPts val="0"/>
              </a:spcAft>
              <a:buNone/>
            </a:pPr>
            <a:r>
              <a:rPr lang="en" sz="2800" u="sng">
                <a:solidFill>
                  <a:srgbClr val="008575"/>
                </a:solidFill>
                <a:latin typeface="Arial"/>
                <a:ea typeface="Arial"/>
                <a:cs typeface="Arial"/>
                <a:sym typeface="Arial"/>
              </a:rPr>
              <a:t>Harshit Raj</a:t>
            </a:r>
            <a:endParaRPr sz="2800" u="sng">
              <a:solidFill>
                <a:srgbClr val="008575"/>
              </a:solidFill>
              <a:latin typeface="Arial"/>
              <a:ea typeface="Arial"/>
              <a:cs typeface="Arial"/>
              <a:sym typeface="Arial"/>
            </a:endParaRPr>
          </a:p>
          <a:p>
            <a:pPr indent="0" lvl="0" marL="0" rtl="0" algn="l">
              <a:lnSpc>
                <a:spcPct val="120000"/>
              </a:lnSpc>
              <a:spcBef>
                <a:spcPts val="1200"/>
              </a:spcBef>
              <a:spcAft>
                <a:spcPts val="0"/>
              </a:spcAft>
              <a:buNone/>
            </a:pPr>
            <a:r>
              <a:rPr lang="en" sz="100">
                <a:solidFill>
                  <a:srgbClr val="008575"/>
                </a:solidFill>
                <a:latin typeface="Arial"/>
                <a:ea typeface="Arial"/>
                <a:cs typeface="Arial"/>
                <a:sym typeface="Arial"/>
              </a:rPr>
              <a:t> </a:t>
            </a:r>
            <a:r>
              <a:rPr lang="en" sz="1600">
                <a:solidFill>
                  <a:srgbClr val="008575"/>
                </a:solidFill>
                <a:latin typeface="Arial"/>
                <a:ea typeface="Arial"/>
                <a:cs typeface="Arial"/>
                <a:sym typeface="Arial"/>
              </a:rPr>
              <a:t>Github link – </a:t>
            </a:r>
            <a:r>
              <a:rPr lang="en" sz="1600">
                <a:solidFill>
                  <a:srgbClr val="008575"/>
                </a:solidFill>
                <a:uFill>
                  <a:noFill/>
                </a:uFill>
                <a:latin typeface="Arial"/>
                <a:ea typeface="Arial"/>
                <a:cs typeface="Arial"/>
                <a:sym typeface="Arial"/>
                <a:hlinkClick r:id="rId3">
                  <a:extLst>
                    <a:ext uri="{A12FA001-AC4F-418D-AE19-62706E023703}">
                      <ahyp:hlinkClr val="tx"/>
                    </a:ext>
                  </a:extLst>
                </a:hlinkClick>
              </a:rPr>
              <a:t> </a:t>
            </a:r>
            <a:r>
              <a:rPr lang="en" sz="1600" u="sng">
                <a:solidFill>
                  <a:schemeClr val="hlink"/>
                </a:solidFill>
                <a:latin typeface="Arial"/>
                <a:ea typeface="Arial"/>
                <a:cs typeface="Arial"/>
                <a:sym typeface="Arial"/>
                <a:hlinkClick r:id="rId4"/>
              </a:rPr>
              <a:t>https://github.com/Harshit-Raj-14</a:t>
            </a:r>
            <a:endParaRPr sz="1600" u="sng">
              <a:solidFill>
                <a:schemeClr val="hlink"/>
              </a:solidFill>
              <a:latin typeface="Arial"/>
              <a:ea typeface="Arial"/>
              <a:cs typeface="Arial"/>
              <a:sym typeface="Arial"/>
            </a:endParaRPr>
          </a:p>
          <a:p>
            <a:pPr indent="0" lvl="0" marL="0" rtl="0" algn="l">
              <a:lnSpc>
                <a:spcPct val="120000"/>
              </a:lnSpc>
              <a:spcBef>
                <a:spcPts val="1200"/>
              </a:spcBef>
              <a:spcAft>
                <a:spcPts val="0"/>
              </a:spcAft>
              <a:buNone/>
            </a:pPr>
            <a:r>
              <a:rPr lang="en" sz="1600">
                <a:solidFill>
                  <a:srgbClr val="008575"/>
                </a:solidFill>
                <a:latin typeface="Arial"/>
                <a:ea typeface="Arial"/>
                <a:cs typeface="Arial"/>
                <a:sym typeface="Arial"/>
              </a:rPr>
              <a:t>Linkedin -</a:t>
            </a:r>
            <a:r>
              <a:rPr lang="en" sz="1600">
                <a:solidFill>
                  <a:srgbClr val="008575"/>
                </a:solidFill>
                <a:uFill>
                  <a:noFill/>
                </a:uFill>
                <a:latin typeface="Arial"/>
                <a:ea typeface="Arial"/>
                <a:cs typeface="Arial"/>
                <a:sym typeface="Arial"/>
                <a:hlinkClick r:id="rId5">
                  <a:extLst>
                    <a:ext uri="{A12FA001-AC4F-418D-AE19-62706E023703}">
                      <ahyp:hlinkClr val="tx"/>
                    </a:ext>
                  </a:extLst>
                </a:hlinkClick>
              </a:rPr>
              <a:t> </a:t>
            </a:r>
            <a:r>
              <a:rPr lang="en" sz="1600" u="sng">
                <a:solidFill>
                  <a:schemeClr val="hlink"/>
                </a:solidFill>
                <a:latin typeface="Arial"/>
                <a:ea typeface="Arial"/>
                <a:cs typeface="Arial"/>
                <a:sym typeface="Arial"/>
                <a:hlinkClick r:id="rId6"/>
              </a:rPr>
              <a:t>https://www.linkedin.com/in/harshit-raj-500606229/</a:t>
            </a:r>
            <a:endParaRPr sz="1600" u="sng">
              <a:solidFill>
                <a:schemeClr val="hlink"/>
              </a:solidFill>
              <a:latin typeface="Arial"/>
              <a:ea typeface="Arial"/>
              <a:cs typeface="Arial"/>
              <a:sym typeface="Arial"/>
            </a:endParaRPr>
          </a:p>
          <a:p>
            <a:pPr indent="0" lvl="0" marL="0" rtl="0" algn="l">
              <a:lnSpc>
                <a:spcPct val="120000"/>
              </a:lnSpc>
              <a:spcBef>
                <a:spcPts val="1200"/>
              </a:spcBef>
              <a:spcAft>
                <a:spcPts val="0"/>
              </a:spcAft>
              <a:buNone/>
            </a:pPr>
            <a:r>
              <a:rPr lang="en" sz="1600">
                <a:solidFill>
                  <a:srgbClr val="008575"/>
                </a:solidFill>
                <a:latin typeface="Arial"/>
                <a:ea typeface="Arial"/>
                <a:cs typeface="Arial"/>
                <a:sym typeface="Arial"/>
              </a:rPr>
              <a:t>E-mail - </a:t>
            </a:r>
            <a:r>
              <a:rPr lang="en" sz="1600" u="sng">
                <a:solidFill>
                  <a:schemeClr val="hlink"/>
                </a:solidFill>
                <a:latin typeface="Arial"/>
                <a:ea typeface="Arial"/>
                <a:cs typeface="Arial"/>
                <a:sym typeface="Arial"/>
                <a:hlinkClick r:id="rId7"/>
              </a:rPr>
              <a:t>harshit.raj2021@vitbhopal.ac.in</a:t>
            </a:r>
            <a:endParaRPr sz="1600">
              <a:solidFill>
                <a:srgbClr val="000000"/>
              </a:solidFill>
              <a:latin typeface="Arial"/>
              <a:ea typeface="Arial"/>
              <a:cs typeface="Arial"/>
              <a:sym typeface="Arial"/>
            </a:endParaRPr>
          </a:p>
          <a:p>
            <a:pPr indent="0" lvl="0" marL="0" rtl="0" algn="l">
              <a:lnSpc>
                <a:spcPct val="120000"/>
              </a:lnSpc>
              <a:spcBef>
                <a:spcPts val="1200"/>
              </a:spcBef>
              <a:spcAft>
                <a:spcPts val="0"/>
              </a:spcAft>
              <a:buNone/>
            </a:pPr>
            <a:r>
              <a:rPr b="1" lang="en" sz="1600">
                <a:solidFill>
                  <a:srgbClr val="008575"/>
                </a:solidFill>
                <a:latin typeface="Arial"/>
                <a:ea typeface="Arial"/>
                <a:cs typeface="Arial"/>
                <a:sym typeface="Arial"/>
              </a:rPr>
              <a:t>College</a:t>
            </a:r>
            <a:r>
              <a:rPr lang="en" sz="1600">
                <a:solidFill>
                  <a:srgbClr val="008575"/>
                </a:solidFill>
                <a:latin typeface="Arial"/>
                <a:ea typeface="Arial"/>
                <a:cs typeface="Arial"/>
                <a:sym typeface="Arial"/>
              </a:rPr>
              <a:t>: </a:t>
            </a:r>
            <a:r>
              <a:rPr lang="en" sz="1600">
                <a:solidFill>
                  <a:srgbClr val="2F5496"/>
                </a:solidFill>
                <a:latin typeface="Arial"/>
                <a:ea typeface="Arial"/>
                <a:cs typeface="Arial"/>
                <a:sym typeface="Arial"/>
              </a:rPr>
              <a:t>VIT Bhopal</a:t>
            </a:r>
            <a:endParaRPr sz="1600">
              <a:solidFill>
                <a:srgbClr val="2F5496"/>
              </a:solidFill>
              <a:latin typeface="Arial"/>
              <a:ea typeface="Arial"/>
              <a:cs typeface="Arial"/>
              <a:sym typeface="Arial"/>
            </a:endParaRPr>
          </a:p>
          <a:p>
            <a:pPr indent="0" lvl="0" marL="0" rtl="0" algn="l">
              <a:lnSpc>
                <a:spcPct val="120000"/>
              </a:lnSpc>
              <a:spcBef>
                <a:spcPts val="1200"/>
              </a:spcBef>
              <a:spcAft>
                <a:spcPts val="0"/>
              </a:spcAft>
              <a:buNone/>
            </a:pPr>
            <a:r>
              <a:rPr b="1" lang="en" sz="1600">
                <a:solidFill>
                  <a:srgbClr val="008575"/>
                </a:solidFill>
                <a:latin typeface="Arial"/>
                <a:ea typeface="Arial"/>
                <a:cs typeface="Arial"/>
                <a:sym typeface="Arial"/>
              </a:rPr>
              <a:t>Degree</a:t>
            </a:r>
            <a:r>
              <a:rPr lang="en" sz="1600">
                <a:solidFill>
                  <a:srgbClr val="008575"/>
                </a:solidFill>
                <a:latin typeface="Arial"/>
                <a:ea typeface="Arial"/>
                <a:cs typeface="Arial"/>
                <a:sym typeface="Arial"/>
              </a:rPr>
              <a:t>: </a:t>
            </a:r>
            <a:r>
              <a:rPr lang="en" sz="1600">
                <a:solidFill>
                  <a:srgbClr val="2F5496"/>
                </a:solidFill>
                <a:latin typeface="Arial"/>
                <a:ea typeface="Arial"/>
                <a:cs typeface="Arial"/>
                <a:sym typeface="Arial"/>
              </a:rPr>
              <a:t>Currently pursuing Btech C.S.E, 2</a:t>
            </a:r>
            <a:r>
              <a:rPr baseline="30000" lang="en" sz="1600">
                <a:solidFill>
                  <a:srgbClr val="2F5496"/>
                </a:solidFill>
                <a:latin typeface="Arial"/>
                <a:ea typeface="Arial"/>
                <a:cs typeface="Arial"/>
                <a:sym typeface="Arial"/>
              </a:rPr>
              <a:t>nd</a:t>
            </a:r>
            <a:r>
              <a:rPr lang="en" sz="1600">
                <a:solidFill>
                  <a:srgbClr val="2F5496"/>
                </a:solidFill>
                <a:latin typeface="Arial"/>
                <a:ea typeface="Arial"/>
                <a:cs typeface="Arial"/>
                <a:sym typeface="Arial"/>
              </a:rPr>
              <a:t> year</a:t>
            </a:r>
            <a:endParaRPr sz="1600">
              <a:solidFill>
                <a:srgbClr val="2F5496"/>
              </a:solidFill>
              <a:latin typeface="Arial"/>
              <a:ea typeface="Arial"/>
              <a:cs typeface="Arial"/>
              <a:sym typeface="Arial"/>
            </a:endParaRPr>
          </a:p>
          <a:p>
            <a:pPr indent="0" lvl="0" marL="0" rtl="0" algn="l">
              <a:spcBef>
                <a:spcPts val="1200"/>
              </a:spcBef>
              <a:spcAft>
                <a:spcPts val="1200"/>
              </a:spcAft>
              <a:buNone/>
            </a:pPr>
            <a:r>
              <a:t/>
            </a:r>
            <a:endParaRPr/>
          </a:p>
        </p:txBody>
      </p:sp>
      <p:sp>
        <p:nvSpPr>
          <p:cNvPr id="167" name="Google Shape;167;p19"/>
          <p:cNvSpPr txBox="1"/>
          <p:nvPr/>
        </p:nvSpPr>
        <p:spPr>
          <a:xfrm>
            <a:off x="2691300" y="4110650"/>
            <a:ext cx="3761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alibri"/>
                <a:ea typeface="Calibri"/>
                <a:cs typeface="Calibri"/>
                <a:sym typeface="Calibri"/>
              </a:rPr>
              <a:t>THANK YOU!</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