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1"/>
  </p:notesMasterIdLst>
  <p:sldIdLst>
    <p:sldId id="256" r:id="rId2"/>
    <p:sldId id="259" r:id="rId3"/>
    <p:sldId id="261" r:id="rId4"/>
    <p:sldId id="267" r:id="rId5"/>
    <p:sldId id="266" r:id="rId6"/>
    <p:sldId id="262" r:id="rId7"/>
    <p:sldId id="269" r:id="rId8"/>
    <p:sldId id="260" r:id="rId9"/>
    <p:sldId id="268" r:id="rId10"/>
  </p:sldIdLst>
  <p:sldSz cx="20104100" cy="1130935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FFDBE-63EE-4373-A1CE-A2AA4FAEDD18}">
  <a:tblStyle styleId="{735FFDBE-63EE-4373-A1CE-A2AA4FAEDD1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43" d="100"/>
          <a:sy n="43" d="100"/>
        </p:scale>
        <p:origin x="69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8782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10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791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0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56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64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47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79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83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20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463694" y="1495105"/>
            <a:ext cx="17176710" cy="5680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950" b="1" i="0">
                <a:solidFill>
                  <a:schemeClr val="lt1"/>
                </a:solidFill>
                <a:latin typeface="Space Grotesk SemiBold"/>
                <a:ea typeface="Space Grotesk SemiBold"/>
                <a:cs typeface="Space Grotesk SemiBold"/>
                <a:sym typeface="Space Grotesk SemiBold"/>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005205"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10353611"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900" b="0" i="0" u="none" strike="noStrike" cap="none">
                <a:solidFill>
                  <a:srgbClr val="F8FFFF"/>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950" b="1" i="0" u="none" strike="noStrike" cap="none">
                <a:solidFill>
                  <a:schemeClr val="lt1"/>
                </a:solidFill>
                <a:latin typeface="Space Grotesk SemiBold"/>
                <a:ea typeface="Space Grotesk SemiBold"/>
                <a:cs typeface="Space Grotesk SemiBold"/>
                <a:sym typeface="Space Grotesk SemiBold"/>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animeai.lo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txBox="1"/>
          <p:nvPr/>
        </p:nvSpPr>
        <p:spPr>
          <a:xfrm>
            <a:off x="236832" y="1139800"/>
            <a:ext cx="13434481" cy="6476132"/>
          </a:xfrm>
          <a:prstGeom prst="rect">
            <a:avLst/>
          </a:prstGeom>
          <a:noFill/>
          <a:ln>
            <a:noFill/>
          </a:ln>
        </p:spPr>
        <p:txBody>
          <a:bodyPr spcFirstLastPara="1" wrap="square" lIns="0" tIns="12700" rIns="0" bIns="0" anchor="t" anchorCtr="0">
            <a:spAutoFit/>
          </a:bodyPr>
          <a:lstStyle/>
          <a:p>
            <a:pPr marL="12700" marR="5080" lvl="0" indent="0" algn="l" rtl="0">
              <a:lnSpc>
                <a:spcPct val="100099"/>
              </a:lnSpc>
              <a:spcBef>
                <a:spcPts val="0"/>
              </a:spcBef>
              <a:spcAft>
                <a:spcPts val="0"/>
              </a:spcAft>
              <a:buNone/>
            </a:pPr>
            <a:r>
              <a:rPr lang="en-US" sz="9300" dirty="0" smtClean="0">
                <a:solidFill>
                  <a:srgbClr val="F8FFFF"/>
                </a:solidFill>
                <a:latin typeface="IBM Plex Mono" panose="020B0604020202020204" charset="0"/>
                <a:ea typeface="IBM Plex Sans"/>
                <a:cs typeface="IBM Plex Sans"/>
                <a:sym typeface="IBM Plex Sans"/>
              </a:rPr>
              <a:t>HOW B2C AI SOLUTIONS WOULD BE MONETIZED IN THE FUTURE</a:t>
            </a:r>
          </a:p>
          <a:p>
            <a:pPr marL="12700" marR="5080" lvl="0" indent="0" algn="l" rtl="0">
              <a:lnSpc>
                <a:spcPct val="100099"/>
              </a:lnSpc>
              <a:spcBef>
                <a:spcPts val="0"/>
              </a:spcBef>
              <a:spcAft>
                <a:spcPts val="0"/>
              </a:spcAft>
              <a:buNone/>
            </a:pPr>
            <a:r>
              <a:rPr lang="en-US" sz="4800" dirty="0" smtClean="0">
                <a:solidFill>
                  <a:srgbClr val="F8FFFF"/>
                </a:solidFill>
                <a:latin typeface="IBM Plex Mono" panose="020B0604020202020204" charset="0"/>
                <a:ea typeface="IBM Plex Sans"/>
                <a:cs typeface="IBM Plex Sans"/>
                <a:sym typeface="IBM Plex Sans"/>
              </a:rPr>
              <a:t>(10 YEAR TIME-FRAME)</a:t>
            </a:r>
            <a:endParaRPr sz="4800" dirty="0">
              <a:latin typeface="IBM Plex Mono" panose="020B0604020202020204" charset="0"/>
              <a:ea typeface="IBM Plex Sans"/>
              <a:cs typeface="IBM Plex Sans"/>
              <a:sym typeface="IBM Plex Sans"/>
            </a:endParaRPr>
          </a:p>
        </p:txBody>
      </p:sp>
      <p:grpSp>
        <p:nvGrpSpPr>
          <p:cNvPr id="47" name="Google Shape;47;p7"/>
          <p:cNvGrpSpPr/>
          <p:nvPr/>
        </p:nvGrpSpPr>
        <p:grpSpPr>
          <a:xfrm>
            <a:off x="7270196" y="635"/>
            <a:ext cx="12802397" cy="11308715"/>
            <a:chOff x="7302159" y="0"/>
            <a:chExt cx="12802397" cy="11308715"/>
          </a:xfrm>
        </p:grpSpPr>
        <p:sp>
          <p:nvSpPr>
            <p:cNvPr id="48" name="Google Shape;48;p7"/>
            <p:cNvSpPr/>
            <p:nvPr/>
          </p:nvSpPr>
          <p:spPr>
            <a:xfrm>
              <a:off x="7302159" y="0"/>
              <a:ext cx="12802235" cy="11308715"/>
            </a:xfrm>
            <a:custGeom>
              <a:avLst/>
              <a:gdLst/>
              <a:ahLst/>
              <a:cxnLst/>
              <a:rect l="l" t="t" r="r" b="b"/>
              <a:pathLst>
                <a:path w="12802235" h="11308715" extrusionOk="0">
                  <a:moveTo>
                    <a:pt x="12801934" y="0"/>
                  </a:moveTo>
                  <a:lnTo>
                    <a:pt x="11308566" y="0"/>
                  </a:lnTo>
                  <a:lnTo>
                    <a:pt x="0" y="11308556"/>
                  </a:lnTo>
                  <a:lnTo>
                    <a:pt x="12667687" y="11308556"/>
                  </a:lnTo>
                  <a:lnTo>
                    <a:pt x="12801934" y="11174308"/>
                  </a:lnTo>
                  <a:lnTo>
                    <a:pt x="12801934"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 name="Google Shape;49;p7"/>
            <p:cNvSpPr/>
            <p:nvPr/>
          </p:nvSpPr>
          <p:spPr>
            <a:xfrm>
              <a:off x="11425612" y="18326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0" name="Google Shape;50;p7"/>
            <p:cNvSpPr/>
            <p:nvPr/>
          </p:nvSpPr>
          <p:spPr>
            <a:xfrm>
              <a:off x="12547422" y="0"/>
              <a:ext cx="7557134" cy="5609590"/>
            </a:xfrm>
            <a:custGeom>
              <a:avLst/>
              <a:gdLst/>
              <a:ahLst/>
              <a:cxnLst/>
              <a:rect l="l" t="t" r="r" b="b"/>
              <a:pathLst>
                <a:path w="7557134" h="5609590" extrusionOk="0">
                  <a:moveTo>
                    <a:pt x="5645660" y="0"/>
                  </a:moveTo>
                  <a:lnTo>
                    <a:pt x="0" y="5604572"/>
                  </a:lnTo>
                  <a:lnTo>
                    <a:pt x="1911030" y="5608981"/>
                  </a:lnTo>
                  <a:lnTo>
                    <a:pt x="7556670" y="4397"/>
                  </a:lnTo>
                  <a:lnTo>
                    <a:pt x="5645660"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 name="Google Shape;51;p7"/>
            <p:cNvSpPr/>
            <p:nvPr/>
          </p:nvSpPr>
          <p:spPr>
            <a:xfrm>
              <a:off x="15054834" y="297236"/>
              <a:ext cx="2292985" cy="5374640"/>
            </a:xfrm>
            <a:custGeom>
              <a:avLst/>
              <a:gdLst/>
              <a:ahLst/>
              <a:cxnLst/>
              <a:rect l="l" t="t" r="r" b="b"/>
              <a:pathLst>
                <a:path w="2292984" h="5374640" extrusionOk="0">
                  <a:moveTo>
                    <a:pt x="1978952" y="0"/>
                  </a:moveTo>
                  <a:lnTo>
                    <a:pt x="1594726" y="0"/>
                  </a:lnTo>
                  <a:lnTo>
                    <a:pt x="256209" y="1338529"/>
                  </a:lnTo>
                  <a:lnTo>
                    <a:pt x="640435" y="1338529"/>
                  </a:lnTo>
                  <a:lnTo>
                    <a:pt x="1978952" y="0"/>
                  </a:lnTo>
                  <a:close/>
                </a:path>
                <a:path w="2292984" h="5374640" extrusionOk="0">
                  <a:moveTo>
                    <a:pt x="2292654" y="3872014"/>
                  </a:moveTo>
                  <a:lnTo>
                    <a:pt x="1502168" y="3872014"/>
                  </a:lnTo>
                  <a:lnTo>
                    <a:pt x="0" y="5374183"/>
                  </a:lnTo>
                  <a:lnTo>
                    <a:pt x="790486" y="5374183"/>
                  </a:lnTo>
                  <a:lnTo>
                    <a:pt x="2292654"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 name="Google Shape;52;p7"/>
            <p:cNvSpPr/>
            <p:nvPr/>
          </p:nvSpPr>
          <p:spPr>
            <a:xfrm>
              <a:off x="7978813" y="3363994"/>
              <a:ext cx="11226800" cy="6736080"/>
            </a:xfrm>
            <a:custGeom>
              <a:avLst/>
              <a:gdLst/>
              <a:ahLst/>
              <a:cxnLst/>
              <a:rect l="l" t="t" r="r" b="b"/>
              <a:pathLst>
                <a:path w="11226800" h="6736080" extrusionOk="0">
                  <a:moveTo>
                    <a:pt x="3181604" y="4435945"/>
                  </a:moveTo>
                  <a:lnTo>
                    <a:pt x="2299665" y="4435945"/>
                  </a:lnTo>
                  <a:lnTo>
                    <a:pt x="0" y="6735623"/>
                  </a:lnTo>
                  <a:lnTo>
                    <a:pt x="881938" y="6735623"/>
                  </a:lnTo>
                  <a:lnTo>
                    <a:pt x="3181604" y="4435945"/>
                  </a:lnTo>
                  <a:close/>
                </a:path>
                <a:path w="11226800" h="6736080" extrusionOk="0">
                  <a:moveTo>
                    <a:pt x="11226267" y="0"/>
                  </a:moveTo>
                  <a:lnTo>
                    <a:pt x="10234079" y="0"/>
                  </a:lnTo>
                  <a:lnTo>
                    <a:pt x="9530537" y="703541"/>
                  </a:lnTo>
                  <a:lnTo>
                    <a:pt x="10522712" y="703541"/>
                  </a:lnTo>
                  <a:lnTo>
                    <a:pt x="11226267"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 name="Google Shape;53;p7"/>
            <p:cNvSpPr/>
            <p:nvPr/>
          </p:nvSpPr>
          <p:spPr>
            <a:xfrm>
              <a:off x="11187155" y="7130673"/>
              <a:ext cx="1723389" cy="1338580"/>
            </a:xfrm>
            <a:custGeom>
              <a:avLst/>
              <a:gdLst/>
              <a:ahLst/>
              <a:cxnLst/>
              <a:rect l="l" t="t" r="r" b="b"/>
              <a:pathLst>
                <a:path w="1723390" h="1338579" extrusionOk="0">
                  <a:moveTo>
                    <a:pt x="1722764" y="0"/>
                  </a:moveTo>
                  <a:lnTo>
                    <a:pt x="1338524" y="0"/>
                  </a:lnTo>
                  <a:lnTo>
                    <a:pt x="0" y="1338524"/>
                  </a:lnTo>
                  <a:lnTo>
                    <a:pt x="384229" y="1338524"/>
                  </a:lnTo>
                  <a:lnTo>
                    <a:pt x="1722764"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 name="TextBox 1"/>
          <p:cNvSpPr txBox="1"/>
          <p:nvPr/>
        </p:nvSpPr>
        <p:spPr>
          <a:xfrm>
            <a:off x="12798236" y="8748448"/>
            <a:ext cx="6805267" cy="461665"/>
          </a:xfrm>
          <a:prstGeom prst="rect">
            <a:avLst/>
          </a:prstGeom>
          <a:noFill/>
        </p:spPr>
        <p:txBody>
          <a:bodyPr wrap="square" rtlCol="0">
            <a:spAutoFit/>
          </a:bodyPr>
          <a:lstStyle/>
          <a:p>
            <a:r>
              <a:rPr lang="en-US" sz="2400" dirty="0" smtClean="0">
                <a:solidFill>
                  <a:schemeClr val="tx2"/>
                </a:solidFill>
                <a:latin typeface="IBM Plex Mono" panose="020B0604020202020204" charset="0"/>
              </a:rPr>
              <a:t>A PRESENTATION BY VICTOR ONOJA ODOH</a:t>
            </a:r>
            <a:endParaRPr lang="en-US" sz="2400" dirty="0">
              <a:solidFill>
                <a:schemeClr val="tx2"/>
              </a:solidFill>
              <a:latin typeface="IBM Plex Mono"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0"/>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18181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 name="Google Shape;89;p10"/>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p>
            <a:pPr marL="6753225" lvl="0" indent="0" algn="l" rtl="0">
              <a:lnSpc>
                <a:spcPct val="67717"/>
              </a:lnSpc>
              <a:spcBef>
                <a:spcPts val="0"/>
              </a:spcBef>
              <a:spcAft>
                <a:spcPts val="0"/>
              </a:spcAft>
              <a:buNone/>
            </a:pPr>
            <a:r>
              <a:rPr lang="en-US" dirty="0" smtClean="0"/>
              <a:t>Introductions	</a:t>
            </a:r>
            <a:r>
              <a:rPr lang="en-US" sz="12375" baseline="-25000" dirty="0" smtClean="0">
                <a:solidFill>
                  <a:srgbClr val="D7DF23"/>
                </a:solidFill>
                <a:latin typeface="Space Grotesk"/>
                <a:ea typeface="Space Grotesk"/>
                <a:cs typeface="Space Grotesk"/>
                <a:sym typeface="Space Grotesk"/>
              </a:rPr>
              <a:t>01</a:t>
            </a:r>
            <a:r>
              <a:rPr lang="en-US" sz="12375" baseline="-25000" dirty="0" smtClean="0">
                <a:solidFill>
                  <a:srgbClr val="181818"/>
                </a:solidFill>
                <a:latin typeface="Space Grotesk"/>
                <a:ea typeface="Space Grotesk"/>
                <a:cs typeface="Space Grotesk"/>
                <a:sym typeface="Space Grotesk"/>
              </a:rPr>
              <a:t>01</a:t>
            </a:r>
            <a:endParaRPr sz="12375" baseline="-25000" dirty="0" smtClean="0">
              <a:latin typeface="Space Grotesk"/>
              <a:ea typeface="Space Grotesk"/>
              <a:cs typeface="Space Grotesk"/>
              <a:sym typeface="Space Grotesk"/>
            </a:endParaRPr>
          </a:p>
          <a:p>
            <a:pPr marL="6753225" lvl="0" indent="0" algn="l" rtl="0">
              <a:lnSpc>
                <a:spcPct val="69090"/>
              </a:lnSpc>
              <a:spcBef>
                <a:spcPts val="1970"/>
              </a:spcBef>
              <a:spcAft>
                <a:spcPts val="0"/>
              </a:spcAft>
              <a:buNone/>
            </a:pPr>
            <a:r>
              <a:rPr lang="en-US" dirty="0" smtClean="0"/>
              <a:t>Q1 Recap	</a:t>
            </a:r>
            <a:r>
              <a:rPr lang="en-US" sz="12375" baseline="-25000" dirty="0" smtClean="0">
                <a:solidFill>
                  <a:srgbClr val="D7DF23"/>
                </a:solidFill>
                <a:latin typeface="Space Grotesk"/>
                <a:ea typeface="Space Grotesk"/>
                <a:cs typeface="Space Grotesk"/>
                <a:sym typeface="Space Grotesk"/>
              </a:rPr>
              <a:t>02</a:t>
            </a:r>
            <a:endParaRPr sz="12375" baseline="-25000" dirty="0" smtClean="0">
              <a:latin typeface="Space Grotesk"/>
              <a:ea typeface="Space Grotesk"/>
              <a:cs typeface="Space Grotesk"/>
              <a:sym typeface="Space Grotesk"/>
            </a:endParaRPr>
          </a:p>
          <a:p>
            <a:pPr marL="0" lvl="0" indent="0" algn="l" rtl="0">
              <a:lnSpc>
                <a:spcPct val="72707"/>
              </a:lnSpc>
              <a:spcBef>
                <a:spcPts val="0"/>
              </a:spcBef>
              <a:spcAft>
                <a:spcPts val="0"/>
              </a:spcAft>
              <a:buNone/>
            </a:pPr>
            <a:r>
              <a:rPr lang="en-US" sz="12375" baseline="30000" dirty="0" smtClean="0">
                <a:latin typeface="Space Grotesk"/>
                <a:ea typeface="Space Grotesk"/>
                <a:cs typeface="Space Grotesk"/>
                <a:sym typeface="Space Grotesk"/>
              </a:rPr>
              <a:t>AGENDA</a:t>
            </a:r>
            <a:r>
              <a:rPr lang="en-US" sz="18525" baseline="30000" dirty="0" smtClean="0">
                <a:solidFill>
                  <a:srgbClr val="F26522"/>
                </a:solidFill>
                <a:latin typeface="Space Grotesk"/>
                <a:ea typeface="Space Grotesk"/>
                <a:cs typeface="Space Grotesk"/>
                <a:sym typeface="Space Grotesk"/>
              </a:rPr>
              <a:t>*</a:t>
            </a:r>
            <a:r>
              <a:rPr lang="en-US" sz="18525" baseline="30000" dirty="0">
                <a:solidFill>
                  <a:srgbClr val="F26522"/>
                </a:solidFill>
                <a:latin typeface="Space Grotesk"/>
                <a:ea typeface="Space Grotesk"/>
                <a:cs typeface="Space Grotesk"/>
                <a:sym typeface="Space Grotesk"/>
              </a:rPr>
              <a:t>	</a:t>
            </a:r>
            <a:r>
              <a:rPr lang="en-US" sz="3950" dirty="0"/>
              <a:t>Creative Brainstorming	</a:t>
            </a:r>
            <a:r>
              <a:rPr lang="en-US" sz="12375" baseline="-25000" dirty="0">
                <a:solidFill>
                  <a:srgbClr val="D7DF23"/>
                </a:solidFill>
                <a:latin typeface="Space Grotesk"/>
                <a:ea typeface="Space Grotesk"/>
                <a:cs typeface="Space Grotesk"/>
                <a:sym typeface="Space Grotesk"/>
              </a:rPr>
              <a:t>03</a:t>
            </a:r>
            <a:endParaRPr sz="12375" baseline="-25000" dirty="0">
              <a:latin typeface="Space Grotesk"/>
              <a:ea typeface="Space Grotesk"/>
              <a:cs typeface="Space Grotesk"/>
              <a:sym typeface="Space Grotesk"/>
            </a:endParaRPr>
          </a:p>
          <a:p>
            <a:pPr marL="6753225" lvl="0" indent="0" algn="l" rtl="0">
              <a:lnSpc>
                <a:spcPct val="100000"/>
              </a:lnSpc>
              <a:spcBef>
                <a:spcPts val="740"/>
              </a:spcBef>
              <a:spcAft>
                <a:spcPts val="0"/>
              </a:spcAft>
              <a:buNone/>
            </a:pPr>
            <a:r>
              <a:rPr lang="en-US" dirty="0"/>
              <a:t>Strategy Discussion	</a:t>
            </a:r>
            <a:r>
              <a:rPr lang="en-US" sz="12375" baseline="-25000" dirty="0">
                <a:solidFill>
                  <a:srgbClr val="D7DF23"/>
                </a:solidFill>
                <a:latin typeface="Space Grotesk"/>
                <a:ea typeface="Space Grotesk"/>
                <a:cs typeface="Space Grotesk"/>
                <a:sym typeface="Space Grotesk"/>
              </a:rPr>
              <a:t>04</a:t>
            </a:r>
            <a:endParaRPr sz="12375" baseline="-25000" dirty="0">
              <a:latin typeface="Space Grotesk"/>
              <a:ea typeface="Space Grotesk"/>
              <a:cs typeface="Space Grotesk"/>
              <a:sym typeface="Space Grotesk"/>
            </a:endParaRPr>
          </a:p>
          <a:p>
            <a:pPr marL="6753225" lvl="0" indent="0" algn="l" rtl="0">
              <a:lnSpc>
                <a:spcPct val="76565"/>
              </a:lnSpc>
              <a:spcBef>
                <a:spcPts val="1395"/>
              </a:spcBef>
              <a:spcAft>
                <a:spcPts val="0"/>
              </a:spcAft>
              <a:buNone/>
            </a:pPr>
            <a:r>
              <a:rPr lang="en-US" dirty="0"/>
              <a:t>Review &amp; Assign	</a:t>
            </a:r>
            <a:r>
              <a:rPr lang="en-US" sz="12375" baseline="-25000" dirty="0">
                <a:solidFill>
                  <a:srgbClr val="D7DF23"/>
                </a:solidFill>
                <a:latin typeface="Space Grotesk"/>
                <a:ea typeface="Space Grotesk"/>
                <a:cs typeface="Space Grotesk"/>
                <a:sym typeface="Space Grotesk"/>
              </a:rPr>
              <a:t>05</a:t>
            </a:r>
            <a:endParaRPr sz="12375" baseline="-25000" dirty="0">
              <a:latin typeface="Space Grotesk"/>
              <a:ea typeface="Space Grotesk"/>
              <a:cs typeface="Space Grotesk"/>
              <a:sym typeface="Space Grotesk"/>
            </a:endParaRPr>
          </a:p>
          <a:p>
            <a:pPr marL="6753225" lvl="0" indent="0" algn="l" rtl="0">
              <a:lnSpc>
                <a:spcPct val="110641"/>
              </a:lnSpc>
              <a:spcBef>
                <a:spcPts val="0"/>
              </a:spcBef>
              <a:spcAft>
                <a:spcPts val="0"/>
              </a:spcAft>
              <a:buNone/>
            </a:pPr>
            <a:r>
              <a:rPr lang="en-US" dirty="0"/>
              <a:t>Deliverables</a:t>
            </a:r>
            <a:endParaRPr dirty="0"/>
          </a:p>
        </p:txBody>
      </p:sp>
      <p:sp>
        <p:nvSpPr>
          <p:cNvPr id="90" name="Google Shape;90;p10"/>
          <p:cNvSpPr/>
          <p:nvPr/>
        </p:nvSpPr>
        <p:spPr>
          <a:xfrm>
            <a:off x="0" y="92941"/>
            <a:ext cx="20078065" cy="11282680"/>
          </a:xfrm>
          <a:custGeom>
            <a:avLst/>
            <a:gdLst/>
            <a:ahLst/>
            <a:cxnLst/>
            <a:rect l="l" t="t" r="r" b="b"/>
            <a:pathLst>
              <a:path w="20078065" h="11282680" extrusionOk="0">
                <a:moveTo>
                  <a:pt x="20077922" y="0"/>
                </a:moveTo>
                <a:lnTo>
                  <a:pt x="0" y="0"/>
                </a:lnTo>
                <a:lnTo>
                  <a:pt x="0" y="11282378"/>
                </a:lnTo>
                <a:lnTo>
                  <a:pt x="20077922" y="11282378"/>
                </a:lnTo>
                <a:lnTo>
                  <a:pt x="20077922"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 name="Google Shape;91;p10"/>
          <p:cNvSpPr txBox="1">
            <a:spLocks noGrp="1"/>
          </p:cNvSpPr>
          <p:nvPr>
            <p:ph type="title"/>
          </p:nvPr>
        </p:nvSpPr>
        <p:spPr>
          <a:xfrm>
            <a:off x="6753541" y="163844"/>
            <a:ext cx="3371765" cy="925233"/>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dirty="0">
                <a:latin typeface="IBM Plex Mono" panose="020B0604020202020204" charset="0"/>
              </a:rPr>
              <a:t>Agenda_</a:t>
            </a:r>
            <a:endParaRPr dirty="0">
              <a:latin typeface="IBM Plex Mono" panose="020B0604020202020204" charset="0"/>
            </a:endParaRPr>
          </a:p>
        </p:txBody>
      </p:sp>
      <p:sp>
        <p:nvSpPr>
          <p:cNvPr id="92" name="Google Shape;92;p10"/>
          <p:cNvSpPr txBox="1"/>
          <p:nvPr/>
        </p:nvSpPr>
        <p:spPr>
          <a:xfrm>
            <a:off x="7772213" y="1515775"/>
            <a:ext cx="8726941" cy="6286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smtClean="0">
                <a:solidFill>
                  <a:srgbClr val="F8FFFF"/>
                </a:solidFill>
                <a:latin typeface="IBM Plex Mono"/>
                <a:ea typeface="IBM Plex Mono"/>
                <a:cs typeface="IBM Plex Mono"/>
                <a:sym typeface="IBM Plex Mono"/>
              </a:rPr>
              <a:t>What are B2C AI Solutions?</a:t>
            </a:r>
            <a:endParaRPr sz="3950" dirty="0">
              <a:latin typeface="IBM Plex Mono"/>
              <a:ea typeface="IBM Plex Mono"/>
              <a:cs typeface="IBM Plex Mono"/>
              <a:sym typeface="IBM Plex Mono"/>
            </a:endParaRPr>
          </a:p>
        </p:txBody>
      </p:sp>
      <p:sp>
        <p:nvSpPr>
          <p:cNvPr id="93" name="Google Shape;93;p10"/>
          <p:cNvSpPr txBox="1"/>
          <p:nvPr/>
        </p:nvSpPr>
        <p:spPr>
          <a:xfrm>
            <a:off x="7772213" y="5705328"/>
            <a:ext cx="12257885" cy="621314"/>
          </a:xfrm>
          <a:prstGeom prst="rect">
            <a:avLst/>
          </a:prstGeom>
          <a:noFill/>
          <a:ln>
            <a:noFill/>
          </a:ln>
        </p:spPr>
        <p:txBody>
          <a:bodyPr spcFirstLastPara="1" wrap="square" lIns="0" tIns="13325" rIns="0" bIns="0" anchor="t" anchorCtr="0">
            <a:spAutoFit/>
          </a:bodyPr>
          <a:lstStyle/>
          <a:p>
            <a:pPr marL="12700" lvl="0"/>
            <a:r>
              <a:rPr lang="en-US" sz="3950" dirty="0">
                <a:solidFill>
                  <a:srgbClr val="F8FFFF"/>
                </a:solidFill>
                <a:latin typeface="IBM Plex Mono"/>
                <a:ea typeface="IBM Plex Mono"/>
                <a:cs typeface="IBM Plex Mono"/>
                <a:sym typeface="IBM Plex Mono"/>
              </a:rPr>
              <a:t>Interview with a B2C AI Solution founder</a:t>
            </a:r>
            <a:endParaRPr lang="en-US" sz="3950" dirty="0">
              <a:latin typeface="IBM Plex Mono"/>
              <a:ea typeface="IBM Plex Mono"/>
              <a:cs typeface="IBM Plex Mono"/>
              <a:sym typeface="IBM Plex Mono"/>
            </a:endParaRPr>
          </a:p>
        </p:txBody>
      </p:sp>
      <p:sp>
        <p:nvSpPr>
          <p:cNvPr id="94" name="Google Shape;94;p10"/>
          <p:cNvSpPr txBox="1"/>
          <p:nvPr/>
        </p:nvSpPr>
        <p:spPr>
          <a:xfrm>
            <a:off x="7785763" y="2878563"/>
            <a:ext cx="9440620" cy="621314"/>
          </a:xfrm>
          <a:prstGeom prst="rect">
            <a:avLst/>
          </a:prstGeom>
          <a:noFill/>
          <a:ln>
            <a:noFill/>
          </a:ln>
        </p:spPr>
        <p:txBody>
          <a:bodyPr spcFirstLastPara="1" wrap="square" lIns="0" tIns="13325" rIns="0" bIns="0" anchor="t" anchorCtr="0">
            <a:spAutoFit/>
          </a:bodyPr>
          <a:lstStyle/>
          <a:p>
            <a:pPr marL="12700" lvl="0"/>
            <a:r>
              <a:rPr lang="en-US" sz="3950" dirty="0">
                <a:solidFill>
                  <a:srgbClr val="F8FFFF"/>
                </a:solidFill>
                <a:latin typeface="IBM Plex Mono"/>
                <a:ea typeface="IBM Plex Mono"/>
                <a:cs typeface="IBM Plex Mono"/>
                <a:sym typeface="IBM Plex Mono"/>
              </a:rPr>
              <a:t>How are B2C AI </a:t>
            </a:r>
            <a:r>
              <a:rPr lang="en-US" sz="3950" dirty="0" smtClean="0">
                <a:solidFill>
                  <a:srgbClr val="F8FFFF"/>
                </a:solidFill>
                <a:latin typeface="IBM Plex Mono"/>
                <a:ea typeface="IBM Plex Mono"/>
                <a:cs typeface="IBM Plex Mono"/>
                <a:sym typeface="IBM Plex Mono"/>
              </a:rPr>
              <a:t>Solutions built? </a:t>
            </a:r>
            <a:endParaRPr sz="3950" dirty="0">
              <a:latin typeface="IBM Plex Mono"/>
              <a:ea typeface="IBM Plex Mono"/>
              <a:cs typeface="IBM Plex Mono"/>
              <a:sym typeface="IBM Plex Mono"/>
            </a:endParaRPr>
          </a:p>
        </p:txBody>
      </p:sp>
      <p:sp>
        <p:nvSpPr>
          <p:cNvPr id="95" name="Google Shape;95;p10"/>
          <p:cNvSpPr txBox="1"/>
          <p:nvPr/>
        </p:nvSpPr>
        <p:spPr>
          <a:xfrm>
            <a:off x="7818111" y="7093593"/>
            <a:ext cx="9714118" cy="621314"/>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3950" dirty="0" smtClean="0">
                <a:solidFill>
                  <a:srgbClr val="F8FFFF"/>
                </a:solidFill>
                <a:latin typeface="IBM Plex Mono"/>
                <a:ea typeface="IBM Plex Mono"/>
                <a:cs typeface="IBM Plex Mono"/>
                <a:sym typeface="IBM Plex Mono"/>
              </a:rPr>
              <a:t>My unique monetization strategy</a:t>
            </a:r>
            <a:endParaRPr sz="3950" dirty="0">
              <a:latin typeface="IBM Plex Mono"/>
              <a:ea typeface="IBM Plex Mono"/>
              <a:cs typeface="IBM Plex Mono"/>
              <a:sym typeface="IBM Plex Mono"/>
            </a:endParaRPr>
          </a:p>
        </p:txBody>
      </p:sp>
      <p:sp>
        <p:nvSpPr>
          <p:cNvPr id="96" name="Google Shape;96;p10"/>
          <p:cNvSpPr txBox="1"/>
          <p:nvPr/>
        </p:nvSpPr>
        <p:spPr>
          <a:xfrm>
            <a:off x="7772213" y="4317064"/>
            <a:ext cx="12097191" cy="1229173"/>
          </a:xfrm>
          <a:prstGeom prst="rect">
            <a:avLst/>
          </a:prstGeom>
          <a:noFill/>
          <a:ln>
            <a:noFill/>
          </a:ln>
        </p:spPr>
        <p:txBody>
          <a:bodyPr spcFirstLastPara="1" wrap="square" lIns="0" tIns="13325" rIns="0" bIns="0" anchor="t" anchorCtr="0">
            <a:spAutoFit/>
          </a:bodyPr>
          <a:lstStyle/>
          <a:p>
            <a:pPr marL="12700" lvl="0"/>
            <a:r>
              <a:rPr lang="en-US" sz="3950" dirty="0">
                <a:solidFill>
                  <a:schemeClr val="tx2"/>
                </a:solidFill>
                <a:latin typeface="IBM Plex Mono"/>
                <a:ea typeface="IBM Plex Mono"/>
                <a:cs typeface="IBM Plex Mono"/>
                <a:sym typeface="IBM Plex Mono"/>
              </a:rPr>
              <a:t>How are </a:t>
            </a:r>
            <a:r>
              <a:rPr lang="en-US" sz="3950" dirty="0" smtClean="0">
                <a:solidFill>
                  <a:schemeClr val="tx2"/>
                </a:solidFill>
                <a:latin typeface="IBM Plex Mono"/>
                <a:ea typeface="IBM Plex Mono"/>
                <a:cs typeface="IBM Plex Mono"/>
                <a:sym typeface="IBM Plex Mono"/>
              </a:rPr>
              <a:t>B2C </a:t>
            </a:r>
            <a:r>
              <a:rPr lang="en-US" sz="3950" dirty="0">
                <a:solidFill>
                  <a:schemeClr val="tx2"/>
                </a:solidFill>
                <a:latin typeface="IBM Plex Mono"/>
                <a:ea typeface="IBM Plex Mono"/>
                <a:cs typeface="IBM Plex Mono"/>
                <a:sym typeface="IBM Plex Mono"/>
              </a:rPr>
              <a:t>AI Solutions </a:t>
            </a:r>
            <a:r>
              <a:rPr lang="en-US" sz="3950" dirty="0" smtClean="0">
                <a:solidFill>
                  <a:schemeClr val="tx2"/>
                </a:solidFill>
                <a:latin typeface="IBM Plex Mono"/>
                <a:ea typeface="IBM Plex Mono"/>
                <a:cs typeface="IBM Plex Mono"/>
                <a:sym typeface="IBM Plex Mono"/>
              </a:rPr>
              <a:t>monetized currently?</a:t>
            </a:r>
            <a:endParaRPr sz="3950" dirty="0">
              <a:solidFill>
                <a:schemeClr val="tx2"/>
              </a:solidFill>
              <a:latin typeface="IBM Plex Mono"/>
              <a:ea typeface="IBM Plex Mono"/>
              <a:cs typeface="IBM Plex Mono"/>
              <a:sym typeface="IBM Plex Mono"/>
            </a:endParaRPr>
          </a:p>
        </p:txBody>
      </p:sp>
      <p:sp>
        <p:nvSpPr>
          <p:cNvPr id="97" name="Google Shape;97;p10"/>
          <p:cNvSpPr txBox="1"/>
          <p:nvPr/>
        </p:nvSpPr>
        <p:spPr>
          <a:xfrm>
            <a:off x="6763217" y="1407921"/>
            <a:ext cx="779780" cy="7814304"/>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950" b="1" dirty="0">
                <a:solidFill>
                  <a:srgbClr val="FF463C"/>
                </a:solidFill>
                <a:latin typeface="IBM Plex Mono"/>
                <a:ea typeface="IBM Plex Mono"/>
                <a:cs typeface="IBM Plex Mono"/>
                <a:sym typeface="IBM Plex Mono"/>
              </a:rPr>
              <a:t>01</a:t>
            </a:r>
            <a:endParaRPr sz="4950" dirty="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dirty="0">
                <a:solidFill>
                  <a:srgbClr val="FF463C"/>
                </a:solidFill>
                <a:latin typeface="IBM Plex Mono"/>
                <a:ea typeface="IBM Plex Mono"/>
                <a:cs typeface="IBM Plex Mono"/>
                <a:sym typeface="IBM Plex Mono"/>
              </a:rPr>
              <a:t>02</a:t>
            </a:r>
            <a:endParaRPr sz="4950" dirty="0">
              <a:latin typeface="IBM Plex Mono"/>
              <a:ea typeface="IBM Plex Mono"/>
              <a:cs typeface="IBM Plex Mono"/>
              <a:sym typeface="IBM Plex Mono"/>
            </a:endParaRPr>
          </a:p>
          <a:p>
            <a:pPr marL="12700" lvl="0" indent="0" algn="l" rtl="0">
              <a:lnSpc>
                <a:spcPct val="100000"/>
              </a:lnSpc>
              <a:spcBef>
                <a:spcPts val="5150"/>
              </a:spcBef>
              <a:spcAft>
                <a:spcPts val="0"/>
              </a:spcAft>
              <a:buNone/>
            </a:pPr>
            <a:r>
              <a:rPr lang="en-US" sz="4950" b="1" dirty="0">
                <a:solidFill>
                  <a:srgbClr val="FF463C"/>
                </a:solidFill>
                <a:latin typeface="IBM Plex Mono"/>
                <a:ea typeface="IBM Plex Mono"/>
                <a:cs typeface="IBM Plex Mono"/>
                <a:sym typeface="IBM Plex Mono"/>
              </a:rPr>
              <a:t>03</a:t>
            </a:r>
            <a:endParaRPr sz="4950" dirty="0">
              <a:latin typeface="IBM Plex Mono"/>
              <a:ea typeface="IBM Plex Mono"/>
              <a:cs typeface="IBM Plex Mono"/>
              <a:sym typeface="IBM Plex Mono"/>
            </a:endParaRPr>
          </a:p>
          <a:p>
            <a:pPr marL="12700" lvl="0" indent="0" algn="l" rtl="0">
              <a:lnSpc>
                <a:spcPct val="100000"/>
              </a:lnSpc>
              <a:spcBef>
                <a:spcPts val="5275"/>
              </a:spcBef>
              <a:spcAft>
                <a:spcPts val="0"/>
              </a:spcAft>
              <a:buNone/>
            </a:pPr>
            <a:r>
              <a:rPr lang="en-US" sz="4950" b="1" dirty="0">
                <a:solidFill>
                  <a:srgbClr val="FF463C"/>
                </a:solidFill>
                <a:latin typeface="IBM Plex Mono"/>
                <a:ea typeface="IBM Plex Mono"/>
                <a:cs typeface="IBM Plex Mono"/>
                <a:sym typeface="IBM Plex Mono"/>
              </a:rPr>
              <a:t>04</a:t>
            </a:r>
            <a:endParaRPr sz="4950" dirty="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dirty="0" smtClean="0">
                <a:solidFill>
                  <a:srgbClr val="FF463C"/>
                </a:solidFill>
                <a:latin typeface="IBM Plex Mono"/>
                <a:ea typeface="IBM Plex Mono"/>
                <a:cs typeface="IBM Plex Mono"/>
                <a:sym typeface="IBM Plex Mono"/>
              </a:rPr>
              <a:t>05</a:t>
            </a:r>
          </a:p>
          <a:p>
            <a:pPr marL="12700" lvl="0" indent="0" algn="l" rtl="0">
              <a:lnSpc>
                <a:spcPct val="100000"/>
              </a:lnSpc>
              <a:spcBef>
                <a:spcPts val="4900"/>
              </a:spcBef>
              <a:spcAft>
                <a:spcPts val="0"/>
              </a:spcAft>
              <a:buNone/>
            </a:pPr>
            <a:r>
              <a:rPr lang="en-US" sz="4950" b="1" dirty="0" smtClean="0">
                <a:solidFill>
                  <a:srgbClr val="FF463C"/>
                </a:solidFill>
                <a:latin typeface="IBM Plex Mono"/>
                <a:ea typeface="IBM Plex Mono"/>
                <a:cs typeface="IBM Plex Mono"/>
                <a:sym typeface="IBM Plex Mono"/>
              </a:rPr>
              <a:t>06</a:t>
            </a:r>
          </a:p>
        </p:txBody>
      </p:sp>
      <p:grpSp>
        <p:nvGrpSpPr>
          <p:cNvPr id="98" name="Google Shape;98;p10"/>
          <p:cNvGrpSpPr/>
          <p:nvPr/>
        </p:nvGrpSpPr>
        <p:grpSpPr>
          <a:xfrm>
            <a:off x="9208" y="2162204"/>
            <a:ext cx="6744334" cy="5873596"/>
            <a:chOff x="0" y="2387357"/>
            <a:chExt cx="6744334" cy="5671878"/>
          </a:xfrm>
        </p:grpSpPr>
        <p:sp>
          <p:nvSpPr>
            <p:cNvPr id="99" name="Google Shape;99;p10"/>
            <p:cNvSpPr/>
            <p:nvPr/>
          </p:nvSpPr>
          <p:spPr>
            <a:xfrm>
              <a:off x="0" y="4284451"/>
              <a:ext cx="2978785" cy="2967990"/>
            </a:xfrm>
            <a:custGeom>
              <a:avLst/>
              <a:gdLst/>
              <a:ahLst/>
              <a:cxnLst/>
              <a:rect l="l" t="t" r="r" b="b"/>
              <a:pathLst>
                <a:path w="2978785" h="2967990" extrusionOk="0">
                  <a:moveTo>
                    <a:pt x="1812489" y="0"/>
                  </a:moveTo>
                  <a:lnTo>
                    <a:pt x="0" y="1804164"/>
                  </a:lnTo>
                  <a:lnTo>
                    <a:pt x="0" y="2967647"/>
                  </a:lnTo>
                  <a:lnTo>
                    <a:pt x="2978642" y="2691"/>
                  </a:lnTo>
                  <a:lnTo>
                    <a:pt x="1812489"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10"/>
            <p:cNvSpPr/>
            <p:nvPr/>
          </p:nvSpPr>
          <p:spPr>
            <a:xfrm>
              <a:off x="0" y="2387357"/>
              <a:ext cx="6744334" cy="5609590"/>
            </a:xfrm>
            <a:custGeom>
              <a:avLst/>
              <a:gdLst/>
              <a:ahLst/>
              <a:cxnLst/>
              <a:rect l="l" t="t" r="r" b="b"/>
              <a:pathLst>
                <a:path w="6744334" h="5609590" extrusionOk="0">
                  <a:moveTo>
                    <a:pt x="4832931" y="0"/>
                  </a:moveTo>
                  <a:lnTo>
                    <a:pt x="0" y="4797780"/>
                  </a:lnTo>
                  <a:lnTo>
                    <a:pt x="0" y="5606457"/>
                  </a:lnTo>
                  <a:lnTo>
                    <a:pt x="1098301" y="5608981"/>
                  </a:lnTo>
                  <a:lnTo>
                    <a:pt x="6743951" y="4397"/>
                  </a:lnTo>
                  <a:lnTo>
                    <a:pt x="483293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10"/>
            <p:cNvSpPr/>
            <p:nvPr/>
          </p:nvSpPr>
          <p:spPr>
            <a:xfrm>
              <a:off x="1694675" y="2684595"/>
              <a:ext cx="2292985" cy="5374640"/>
            </a:xfrm>
            <a:custGeom>
              <a:avLst/>
              <a:gdLst/>
              <a:ahLst/>
              <a:cxnLst/>
              <a:rect l="l" t="t" r="r" b="b"/>
              <a:pathLst>
                <a:path w="2292985" h="5374640" extrusionOk="0">
                  <a:moveTo>
                    <a:pt x="1978964" y="0"/>
                  </a:moveTo>
                  <a:lnTo>
                    <a:pt x="1594739" y="0"/>
                  </a:lnTo>
                  <a:lnTo>
                    <a:pt x="256209" y="1338529"/>
                  </a:lnTo>
                  <a:lnTo>
                    <a:pt x="640448" y="1338529"/>
                  </a:lnTo>
                  <a:lnTo>
                    <a:pt x="1978964" y="0"/>
                  </a:lnTo>
                  <a:close/>
                </a:path>
                <a:path w="2292985" h="5374640" extrusionOk="0">
                  <a:moveTo>
                    <a:pt x="2292667" y="3872014"/>
                  </a:moveTo>
                  <a:lnTo>
                    <a:pt x="1502181" y="3872014"/>
                  </a:lnTo>
                  <a:lnTo>
                    <a:pt x="0" y="5374195"/>
                  </a:lnTo>
                  <a:lnTo>
                    <a:pt x="790498" y="5374195"/>
                  </a:lnTo>
                  <a:lnTo>
                    <a:pt x="2292667"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10"/>
            <p:cNvSpPr/>
            <p:nvPr/>
          </p:nvSpPr>
          <p:spPr>
            <a:xfrm>
              <a:off x="4149202" y="5751348"/>
              <a:ext cx="1696085" cy="703580"/>
            </a:xfrm>
            <a:custGeom>
              <a:avLst/>
              <a:gdLst/>
              <a:ahLst/>
              <a:cxnLst/>
              <a:rect l="l" t="t" r="r" b="b"/>
              <a:pathLst>
                <a:path w="1696085"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 name="TextBox 1"/>
          <p:cNvSpPr txBox="1"/>
          <p:nvPr/>
        </p:nvSpPr>
        <p:spPr>
          <a:xfrm>
            <a:off x="7772213" y="8374964"/>
            <a:ext cx="9440620" cy="707886"/>
          </a:xfrm>
          <a:prstGeom prst="rect">
            <a:avLst/>
          </a:prstGeom>
          <a:noFill/>
        </p:spPr>
        <p:txBody>
          <a:bodyPr wrap="square" rtlCol="0">
            <a:spAutoFit/>
          </a:bodyPr>
          <a:lstStyle/>
          <a:p>
            <a:r>
              <a:rPr lang="en-US" sz="4000" dirty="0" smtClean="0">
                <a:solidFill>
                  <a:schemeClr val="tx2"/>
                </a:solidFill>
                <a:latin typeface="IBM Plex Mono" panose="020B0604020202020204" charset="0"/>
              </a:rPr>
              <a:t>Meet the speaker</a:t>
            </a:r>
            <a:endParaRPr lang="en-US" sz="4000" dirty="0">
              <a:solidFill>
                <a:schemeClr val="tx2"/>
              </a:solidFill>
              <a:latin typeface="IBM Plex Mon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grpSp>
        <p:nvGrpSpPr>
          <p:cNvPr id="125" name="Google Shape;125;p12"/>
          <p:cNvGrpSpPr/>
          <p:nvPr/>
        </p:nvGrpSpPr>
        <p:grpSpPr>
          <a:xfrm>
            <a:off x="-2" y="0"/>
            <a:ext cx="20104100" cy="11308715"/>
            <a:chOff x="-2" y="0"/>
            <a:chExt cx="20104100" cy="11308715"/>
          </a:xfrm>
        </p:grpSpPr>
        <p:sp>
          <p:nvSpPr>
            <p:cNvPr id="126" name="Google Shape;126;p12"/>
            <p:cNvSpPr/>
            <p:nvPr/>
          </p:nvSpPr>
          <p:spPr>
            <a:xfrm>
              <a:off x="0" y="0"/>
              <a:ext cx="20078065" cy="11282680"/>
            </a:xfrm>
            <a:custGeom>
              <a:avLst/>
              <a:gdLst/>
              <a:ahLst/>
              <a:cxnLst/>
              <a:rect l="l" t="t" r="r" b="b"/>
              <a:pathLst>
                <a:path w="20078065" h="11282680" extrusionOk="0">
                  <a:moveTo>
                    <a:pt x="20077922" y="0"/>
                  </a:moveTo>
                  <a:lnTo>
                    <a:pt x="0" y="0"/>
                  </a:lnTo>
                  <a:lnTo>
                    <a:pt x="0" y="11282378"/>
                  </a:lnTo>
                  <a:lnTo>
                    <a:pt x="20077922" y="11282378"/>
                  </a:lnTo>
                  <a:lnTo>
                    <a:pt x="20077922"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7" name="Google Shape;127;p12"/>
            <p:cNvSpPr/>
            <p:nvPr/>
          </p:nvSpPr>
          <p:spPr>
            <a:xfrm>
              <a:off x="-2" y="0"/>
              <a:ext cx="20104100" cy="11308715"/>
            </a:xfrm>
            <a:custGeom>
              <a:avLst/>
              <a:gdLst/>
              <a:ahLst/>
              <a:cxnLst/>
              <a:rect l="l" t="t" r="r" b="b"/>
              <a:pathLst>
                <a:path w="20104100" h="11308715" extrusionOk="0">
                  <a:moveTo>
                    <a:pt x="20104099" y="0"/>
                  </a:moveTo>
                  <a:lnTo>
                    <a:pt x="9584210" y="0"/>
                  </a:lnTo>
                  <a:lnTo>
                    <a:pt x="0" y="9584200"/>
                  </a:lnTo>
                  <a:lnTo>
                    <a:pt x="0" y="11308556"/>
                  </a:lnTo>
                  <a:lnTo>
                    <a:pt x="13160175" y="11308556"/>
                  </a:lnTo>
                  <a:lnTo>
                    <a:pt x="20104099" y="4364631"/>
                  </a:lnTo>
                  <a:lnTo>
                    <a:pt x="20104099"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8" name="Google Shape;128;p12"/>
          <p:cNvSpPr txBox="1">
            <a:spLocks noGrp="1"/>
          </p:cNvSpPr>
          <p:nvPr>
            <p:ph type="title"/>
          </p:nvPr>
        </p:nvSpPr>
        <p:spPr>
          <a:xfrm>
            <a:off x="7997488" y="1756410"/>
            <a:ext cx="10937283" cy="2473749"/>
          </a:xfrm>
          <a:prstGeom prst="rect">
            <a:avLst/>
          </a:prstGeom>
          <a:noFill/>
          <a:ln>
            <a:noFill/>
          </a:ln>
        </p:spPr>
        <p:txBody>
          <a:bodyPr spcFirstLastPara="1" wrap="square" lIns="0" tIns="11425" rIns="0" bIns="0" anchor="t" anchorCtr="0">
            <a:spAutoFit/>
          </a:bodyPr>
          <a:lstStyle/>
          <a:p>
            <a:pPr marL="12700" marR="5080" lvl="0" indent="0" algn="l" rtl="0">
              <a:lnSpc>
                <a:spcPct val="100000"/>
              </a:lnSpc>
              <a:spcBef>
                <a:spcPts val="0"/>
              </a:spcBef>
              <a:spcAft>
                <a:spcPts val="0"/>
              </a:spcAft>
              <a:buNone/>
            </a:pPr>
            <a:r>
              <a:rPr lang="en-US" sz="8000" dirty="0" smtClean="0">
                <a:solidFill>
                  <a:srgbClr val="0099DF"/>
                </a:solidFill>
                <a:latin typeface="IBM Plex Mono" panose="020B0604020202020204" charset="0"/>
              </a:rPr>
              <a:t>What are B2C AI Solutions ?</a:t>
            </a:r>
            <a:endParaRPr sz="8000" dirty="0">
              <a:latin typeface="IBM Plex Mono" panose="020B0604020202020204" charset="0"/>
            </a:endParaRPr>
          </a:p>
        </p:txBody>
      </p:sp>
      <p:sp>
        <p:nvSpPr>
          <p:cNvPr id="129" name="Google Shape;129;p12"/>
          <p:cNvSpPr txBox="1"/>
          <p:nvPr/>
        </p:nvSpPr>
        <p:spPr>
          <a:xfrm>
            <a:off x="3256156" y="6380822"/>
            <a:ext cx="12021015" cy="2709075"/>
          </a:xfrm>
          <a:prstGeom prst="rect">
            <a:avLst/>
          </a:prstGeom>
          <a:noFill/>
          <a:ln>
            <a:noFill/>
          </a:ln>
        </p:spPr>
        <p:txBody>
          <a:bodyPr spcFirstLastPara="1" wrap="square" lIns="0" tIns="12700" rIns="0" bIns="0" anchor="t" anchorCtr="0">
            <a:spAutoFit/>
          </a:bodyPr>
          <a:lstStyle/>
          <a:p>
            <a:pPr marL="12700" marR="5080" lvl="0" algn="just">
              <a:lnSpc>
                <a:spcPct val="145700"/>
              </a:lnSpc>
            </a:pPr>
            <a:r>
              <a:rPr lang="en-US" sz="2400" dirty="0">
                <a:solidFill>
                  <a:srgbClr val="FFFFFF"/>
                </a:solidFill>
                <a:latin typeface="IBM Plex Mono"/>
                <a:ea typeface="IBM Plex Mono"/>
                <a:cs typeface="IBM Plex Mono"/>
                <a:sym typeface="IBM Plex Mono"/>
              </a:rPr>
              <a:t>B2C AI solutions are artificial intelligence solutions that are designed for business-to-consumer (B2C) interactions. These solutions use AI technology to enhance and personalize the customer experience. Examples include virtual assistants, </a:t>
            </a:r>
            <a:r>
              <a:rPr lang="en-US" sz="2400" dirty="0" err="1">
                <a:solidFill>
                  <a:srgbClr val="FFFFFF"/>
                </a:solidFill>
                <a:latin typeface="IBM Plex Mono"/>
                <a:ea typeface="IBM Plex Mono"/>
                <a:cs typeface="IBM Plex Mono"/>
                <a:sym typeface="IBM Plex Mono"/>
              </a:rPr>
              <a:t>chatbots</a:t>
            </a:r>
            <a:r>
              <a:rPr lang="en-US" sz="2400" dirty="0">
                <a:solidFill>
                  <a:srgbClr val="FFFFFF"/>
                </a:solidFill>
                <a:latin typeface="IBM Plex Mono"/>
                <a:ea typeface="IBM Plex Mono"/>
                <a:cs typeface="IBM Plex Mono"/>
                <a:sym typeface="IBM Plex Mono"/>
              </a:rPr>
              <a:t>, and recommendation engines.</a:t>
            </a:r>
            <a:endParaRPr sz="2400" dirty="0">
              <a:latin typeface="IBM Plex Mono"/>
              <a:ea typeface="IBM Plex Mono"/>
              <a:cs typeface="IBM Plex Mono"/>
              <a:sym typeface="IBM Plex Mono"/>
            </a:endParaRPr>
          </a:p>
        </p:txBody>
      </p:sp>
      <p:grpSp>
        <p:nvGrpSpPr>
          <p:cNvPr id="130" name="Google Shape;130;p12"/>
          <p:cNvGrpSpPr/>
          <p:nvPr/>
        </p:nvGrpSpPr>
        <p:grpSpPr>
          <a:xfrm>
            <a:off x="2154017" y="0"/>
            <a:ext cx="17785566" cy="11309080"/>
            <a:chOff x="2154017" y="0"/>
            <a:chExt cx="17785566" cy="11309080"/>
          </a:xfrm>
        </p:grpSpPr>
        <p:sp>
          <p:nvSpPr>
            <p:cNvPr id="131" name="Google Shape;131;p12"/>
            <p:cNvSpPr/>
            <p:nvPr/>
          </p:nvSpPr>
          <p:spPr>
            <a:xfrm>
              <a:off x="2154017" y="0"/>
              <a:ext cx="5977890" cy="3512820"/>
            </a:xfrm>
            <a:custGeom>
              <a:avLst/>
              <a:gdLst/>
              <a:ahLst/>
              <a:cxnLst/>
              <a:rect l="l" t="t" r="r" b="b"/>
              <a:pathLst>
                <a:path w="5977890" h="3512820" extrusionOk="0">
                  <a:moveTo>
                    <a:pt x="5977598" y="0"/>
                  </a:moveTo>
                  <a:lnTo>
                    <a:pt x="3523013" y="0"/>
                  </a:lnTo>
                  <a:lnTo>
                    <a:pt x="0" y="3506825"/>
                  </a:lnTo>
                  <a:lnTo>
                    <a:pt x="2448920" y="3512468"/>
                  </a:lnTo>
                  <a:lnTo>
                    <a:pt x="597759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2" name="Google Shape;132;p12"/>
            <p:cNvSpPr/>
            <p:nvPr/>
          </p:nvSpPr>
          <p:spPr>
            <a:xfrm>
              <a:off x="14648763" y="8113125"/>
              <a:ext cx="5290820" cy="3195955"/>
            </a:xfrm>
            <a:custGeom>
              <a:avLst/>
              <a:gdLst/>
              <a:ahLst/>
              <a:cxnLst/>
              <a:rect l="l" t="t" r="r" b="b"/>
              <a:pathLst>
                <a:path w="5290819" h="3195954" extrusionOk="0">
                  <a:moveTo>
                    <a:pt x="5290226" y="0"/>
                  </a:moveTo>
                  <a:lnTo>
                    <a:pt x="3195441" y="0"/>
                  </a:lnTo>
                  <a:lnTo>
                    <a:pt x="0" y="3195431"/>
                  </a:lnTo>
                  <a:lnTo>
                    <a:pt x="2094794" y="3195431"/>
                  </a:lnTo>
                  <a:lnTo>
                    <a:pt x="5290226"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33" name="Google Shape;133;p12"/>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cxnSp>
        <p:nvCxnSpPr>
          <p:cNvPr id="6" name="Straight Connector 5"/>
          <p:cNvCxnSpPr/>
          <p:nvPr/>
        </p:nvCxnSpPr>
        <p:spPr>
          <a:xfrm flipH="1">
            <a:off x="10905893" y="407304"/>
            <a:ext cx="43722" cy="64395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0" name="Google Shape;240;p18"/>
          <p:cNvSpPr txBox="1"/>
          <p:nvPr/>
        </p:nvSpPr>
        <p:spPr>
          <a:xfrm>
            <a:off x="1840646" y="2423871"/>
            <a:ext cx="9282090" cy="1692510"/>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IBM Plex Mono" panose="020B0604020202020204" charset="0"/>
                <a:ea typeface="IBM Plex Sans"/>
                <a:cs typeface="IBM Plex Sans"/>
                <a:sym typeface="IBM Plex Sans"/>
              </a:rPr>
              <a:t>How are AI applications built ?</a:t>
            </a:r>
            <a:endParaRPr sz="4500" dirty="0">
              <a:latin typeface="IBM Plex Mono" panose="020B0604020202020204" charset="0"/>
              <a:ea typeface="IBM Plex Sans"/>
              <a:cs typeface="IBM Plex Sans"/>
              <a:sym typeface="IBM Plex Sans"/>
            </a:endParaRPr>
          </a:p>
        </p:txBody>
      </p:sp>
      <p:grpSp>
        <p:nvGrpSpPr>
          <p:cNvPr id="241" name="Google Shape;241;p18"/>
          <p:cNvGrpSpPr/>
          <p:nvPr/>
        </p:nvGrpSpPr>
        <p:grpSpPr>
          <a:xfrm>
            <a:off x="10348592" y="407304"/>
            <a:ext cx="1202055" cy="6699270"/>
            <a:chOff x="11339969" y="1937113"/>
            <a:chExt cx="1202055" cy="6699270"/>
          </a:xfrm>
        </p:grpSpPr>
        <p:sp>
          <p:nvSpPr>
            <p:cNvPr id="247" name="Google Shape;247;p18"/>
            <p:cNvSpPr/>
            <p:nvPr/>
          </p:nvSpPr>
          <p:spPr>
            <a:xfrm>
              <a:off x="11339969" y="7434328"/>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3" name="Google Shape;243;p18"/>
            <p:cNvSpPr/>
            <p:nvPr/>
          </p:nvSpPr>
          <p:spPr>
            <a:xfrm>
              <a:off x="11339969" y="1937113"/>
              <a:ext cx="1202055" cy="1202055"/>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4" name="Google Shape;244;p18"/>
            <p:cNvSpPr/>
            <p:nvPr/>
          </p:nvSpPr>
          <p:spPr>
            <a:xfrm>
              <a:off x="11727950" y="2392792"/>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18"/>
            <p:cNvSpPr/>
            <p:nvPr/>
          </p:nvSpPr>
          <p:spPr>
            <a:xfrm>
              <a:off x="11339969" y="4701427"/>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6" name="Google Shape;246;p18"/>
            <p:cNvSpPr/>
            <p:nvPr/>
          </p:nvSpPr>
          <p:spPr>
            <a:xfrm>
              <a:off x="11727950" y="5157105"/>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8" name="Google Shape;248;p18"/>
            <p:cNvSpPr/>
            <p:nvPr/>
          </p:nvSpPr>
          <p:spPr>
            <a:xfrm>
              <a:off x="11727950" y="7890006"/>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49" name="Google Shape;249;p18"/>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250" name="Google Shape;250;p18"/>
          <p:cNvSpPr txBox="1"/>
          <p:nvPr/>
        </p:nvSpPr>
        <p:spPr>
          <a:xfrm>
            <a:off x="1840646" y="4332424"/>
            <a:ext cx="7218672" cy="5548299"/>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950" dirty="0" smtClean="0">
                <a:latin typeface="IBM Plex Mono"/>
                <a:ea typeface="IBM Plex Mono"/>
                <a:cs typeface="IBM Plex Mono"/>
                <a:sym typeface="IBM Plex Mono"/>
              </a:rPr>
              <a:t>AI </a:t>
            </a:r>
            <a:r>
              <a:rPr lang="en-US" sz="1950" dirty="0">
                <a:latin typeface="IBM Plex Mono"/>
                <a:ea typeface="IBM Plex Mono"/>
                <a:cs typeface="IBM Plex Mono"/>
                <a:sym typeface="IBM Plex Mono"/>
              </a:rPr>
              <a:t>applications are built using many of the same technologies and methodologies as traditional software applications, such as programming languages, development frameworks, and software engineering best practices. However, the key difference is that AI applications are specifically designed to solve complex problems using machine learning algorithms, which enable them to learn from data and make predictions or decisions based on that data. This makes AI applications well-suited for solving problems that are difficult or impossible for traditional software applications to solve, such as natural language processing, image recognition, and predictive analytics.</a:t>
            </a:r>
            <a:endParaRPr sz="1950" dirty="0">
              <a:latin typeface="IBM Plex Mono"/>
              <a:ea typeface="IBM Plex Mono"/>
              <a:cs typeface="IBM Plex Mono"/>
              <a:sym typeface="IBM Plex Mono"/>
            </a:endParaRPr>
          </a:p>
        </p:txBody>
      </p:sp>
      <p:sp>
        <p:nvSpPr>
          <p:cNvPr id="251" name="Google Shape;251;p18"/>
          <p:cNvSpPr txBox="1"/>
          <p:nvPr/>
        </p:nvSpPr>
        <p:spPr>
          <a:xfrm>
            <a:off x="11857568" y="323954"/>
            <a:ext cx="8119957" cy="2616722"/>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IBM Plex Mono SemiBold"/>
                <a:ea typeface="IBM Plex Mono SemiBold"/>
                <a:cs typeface="IBM Plex Mono SemiBold"/>
                <a:sym typeface="IBM Plex Mono SemiBold"/>
              </a:rPr>
              <a:t>FRONT END</a:t>
            </a:r>
            <a:endParaRPr sz="1950" dirty="0">
              <a:latin typeface="IBM Plex Mono SemiBold"/>
              <a:ea typeface="IBM Plex Mono SemiBold"/>
              <a:cs typeface="IBM Plex Mono SemiBold"/>
              <a:sym typeface="IBM Plex Mono SemiBold"/>
            </a:endParaRPr>
          </a:p>
          <a:p>
            <a:pPr marL="43815" lvl="0">
              <a:spcBef>
                <a:spcPts val="795"/>
              </a:spcBef>
            </a:pPr>
            <a:r>
              <a:rPr lang="en-US" sz="1950" dirty="0">
                <a:solidFill>
                  <a:srgbClr val="072235"/>
                </a:solidFill>
                <a:latin typeface="IBM Plex Mono Light"/>
                <a:ea typeface="IBM Plex Mono Light"/>
                <a:cs typeface="IBM Plex Mono Light"/>
                <a:sym typeface="IBM Plex Mono Light"/>
              </a:rPr>
              <a:t>The frontend of an AI application is the user interface that enables users to interact with the system. This includes web pages, mobile apps, or other interfaces. Common technologies used are HTML/CSS, JavaScript, and frameworks like React, </a:t>
            </a:r>
            <a:r>
              <a:rPr lang="en-US" sz="1950" dirty="0" err="1">
                <a:solidFill>
                  <a:srgbClr val="072235"/>
                </a:solidFill>
                <a:latin typeface="IBM Plex Mono Light"/>
                <a:ea typeface="IBM Plex Mono Light"/>
                <a:cs typeface="IBM Plex Mono Light"/>
                <a:sym typeface="IBM Plex Mono Light"/>
              </a:rPr>
              <a:t>Vue</a:t>
            </a:r>
            <a:r>
              <a:rPr lang="en-US" sz="1950" dirty="0">
                <a:solidFill>
                  <a:srgbClr val="072235"/>
                </a:solidFill>
                <a:latin typeface="IBM Plex Mono Light"/>
                <a:ea typeface="IBM Plex Mono Light"/>
                <a:cs typeface="IBM Plex Mono Light"/>
                <a:sym typeface="IBM Plex Mono Light"/>
              </a:rPr>
              <a:t>, and Angular, as well as mobile development frameworks and Bootstrap.</a:t>
            </a:r>
            <a:endParaRPr sz="1950" dirty="0">
              <a:latin typeface="IBM Plex Mono Light"/>
              <a:ea typeface="IBM Plex Mono Light"/>
              <a:cs typeface="IBM Plex Mono Light"/>
              <a:sym typeface="IBM Plex Mono Light"/>
            </a:endParaRPr>
          </a:p>
        </p:txBody>
      </p:sp>
      <p:sp>
        <p:nvSpPr>
          <p:cNvPr id="252" name="Google Shape;252;p18"/>
          <p:cNvSpPr txBox="1"/>
          <p:nvPr/>
        </p:nvSpPr>
        <p:spPr>
          <a:xfrm>
            <a:off x="11819178" y="3095801"/>
            <a:ext cx="8239407" cy="2916804"/>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IBM Plex Mono SemiBold"/>
                <a:ea typeface="IBM Plex Mono SemiBold"/>
                <a:cs typeface="IBM Plex Mono SemiBold"/>
                <a:sym typeface="IBM Plex Mono SemiBold"/>
              </a:rPr>
              <a:t>BACK END</a:t>
            </a:r>
            <a:endParaRPr sz="1950" dirty="0">
              <a:latin typeface="IBM Plex Mono SemiBold"/>
              <a:ea typeface="IBM Plex Mono SemiBold"/>
              <a:cs typeface="IBM Plex Mono SemiBold"/>
              <a:sym typeface="IBM Plex Mono SemiBold"/>
            </a:endParaRPr>
          </a:p>
          <a:p>
            <a:pPr marL="43815" lvl="0">
              <a:spcBef>
                <a:spcPts val="795"/>
              </a:spcBef>
            </a:pPr>
            <a:r>
              <a:rPr lang="en-US" sz="1950" dirty="0">
                <a:solidFill>
                  <a:srgbClr val="072235"/>
                </a:solidFill>
                <a:latin typeface="IBM Plex Mono Light"/>
                <a:ea typeface="IBM Plex Mono Light"/>
                <a:cs typeface="IBM Plex Mono Light"/>
                <a:sym typeface="IBM Plex Mono Light"/>
              </a:rPr>
              <a:t>The backend of an AI application includes the server-side components that support AI functionality. This involves building data infrastructure, APIs, and integrating with third-party services. Common technologies used include programming languages such as Python and Java, web frameworks like Flask and </a:t>
            </a:r>
            <a:r>
              <a:rPr lang="en-US" sz="1950" dirty="0" err="1">
                <a:solidFill>
                  <a:srgbClr val="072235"/>
                </a:solidFill>
                <a:latin typeface="IBM Plex Mono Light"/>
                <a:ea typeface="IBM Plex Mono Light"/>
                <a:cs typeface="IBM Plex Mono Light"/>
                <a:sym typeface="IBM Plex Mono Light"/>
              </a:rPr>
              <a:t>Django</a:t>
            </a:r>
            <a:r>
              <a:rPr lang="en-US" sz="1950" dirty="0">
                <a:solidFill>
                  <a:srgbClr val="072235"/>
                </a:solidFill>
                <a:latin typeface="IBM Plex Mono Light"/>
                <a:ea typeface="IBM Plex Mono Light"/>
                <a:cs typeface="IBM Plex Mono Light"/>
                <a:sym typeface="IBM Plex Mono Light"/>
              </a:rPr>
              <a:t>, database systems, cloud platforms, and APIs and web services.</a:t>
            </a:r>
            <a:endParaRPr sz="1950" dirty="0">
              <a:latin typeface="IBM Plex Mono Light"/>
              <a:ea typeface="IBM Plex Mono Light"/>
              <a:cs typeface="IBM Plex Mono Light"/>
              <a:sym typeface="IBM Plex Mono Light"/>
            </a:endParaRPr>
          </a:p>
        </p:txBody>
      </p:sp>
      <p:sp>
        <p:nvSpPr>
          <p:cNvPr id="253" name="Google Shape;253;p18"/>
          <p:cNvSpPr txBox="1"/>
          <p:nvPr/>
        </p:nvSpPr>
        <p:spPr>
          <a:xfrm>
            <a:off x="11857568" y="6012605"/>
            <a:ext cx="8246532" cy="5025073"/>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IBM Plex Mono SemiBold"/>
                <a:ea typeface="IBM Plex Mono SemiBold"/>
                <a:cs typeface="IBM Plex Mono SemiBold"/>
                <a:sym typeface="IBM Plex Mono SemiBold"/>
              </a:rPr>
              <a:t>THE AI</a:t>
            </a:r>
            <a:endParaRPr sz="1950" dirty="0">
              <a:latin typeface="IBM Plex Mono SemiBold"/>
              <a:ea typeface="IBM Plex Mono SemiBold"/>
              <a:cs typeface="IBM Plex Mono SemiBold"/>
              <a:sym typeface="IBM Plex Mono SemiBold"/>
            </a:endParaRPr>
          </a:p>
          <a:p>
            <a:pPr marL="43815" lvl="0">
              <a:spcBef>
                <a:spcPts val="795"/>
              </a:spcBef>
            </a:pPr>
            <a:r>
              <a:rPr lang="en-US" sz="1950" dirty="0">
                <a:solidFill>
                  <a:srgbClr val="072235"/>
                </a:solidFill>
                <a:latin typeface="IBM Plex Mono Light"/>
                <a:ea typeface="IBM Plex Mono Light"/>
                <a:cs typeface="IBM Plex Mono Light"/>
                <a:sym typeface="IBM Plex Mono Light"/>
              </a:rPr>
              <a:t>To develop the AI functionality in an AI application, machine learning algorithms are typically used, such as deep learning or natural language processing. This involves training the AI on large datasets, optimizing its performance, and integrating it into the application's backend. If using an existing AI API, connecting the AI would involve integrating the API into the application's backend by configuring the API endpoint, setting up authentication and authorization, and mapping the inputs and outputs of the API to the application's data model.</a:t>
            </a: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7"/>
          <p:cNvSpPr txBox="1"/>
          <p:nvPr/>
        </p:nvSpPr>
        <p:spPr>
          <a:xfrm>
            <a:off x="9212030" y="501735"/>
            <a:ext cx="9251400" cy="10611992"/>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750" dirty="0">
                <a:solidFill>
                  <a:srgbClr val="072235"/>
                </a:solidFill>
                <a:latin typeface="IBM Plex Mono"/>
                <a:ea typeface="IBM Plex Mono"/>
                <a:cs typeface="IBM Plex Mono"/>
                <a:sym typeface="IBM Plex Mono"/>
              </a:rPr>
              <a:t>B2C AI solutions are currently monetized through various methods, including:</a:t>
            </a:r>
          </a:p>
          <a:p>
            <a:pPr marL="12700" marR="5080" lvl="0" algn="just">
              <a:lnSpc>
                <a:spcPct val="123300"/>
              </a:lnSpc>
            </a:pPr>
            <a:endParaRPr lang="en-US" sz="1750" dirty="0">
              <a:solidFill>
                <a:srgbClr val="072235"/>
              </a:solidFill>
              <a:latin typeface="IBM Plex Mono"/>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solidFill>
                  <a:srgbClr val="072235"/>
                </a:solidFill>
                <a:latin typeface="IBM Plex Mono"/>
                <a:ea typeface="IBM Plex Mono"/>
                <a:cs typeface="IBM Plex Mono"/>
                <a:sym typeface="IBM Plex Mono"/>
              </a:rPr>
              <a:t>Subscription-based models - where users pay a regular fee to access the AI service</a:t>
            </a:r>
            <a:r>
              <a:rPr lang="en-US" sz="1750" dirty="0" smtClean="0">
                <a:solidFill>
                  <a:srgbClr val="072235"/>
                </a:solidFill>
                <a:latin typeface="IBM Plex Mono"/>
                <a:ea typeface="IBM Plex Mono"/>
                <a:cs typeface="IBM Plex Mono"/>
                <a:sym typeface="IBM Plex Mono"/>
              </a:rPr>
              <a:t>.</a:t>
            </a:r>
            <a:endParaRPr lang="en-US" sz="1750" dirty="0">
              <a:solidFill>
                <a:srgbClr val="072235"/>
              </a:solidFill>
              <a:latin typeface="IBM Plex Mono"/>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solidFill>
                  <a:srgbClr val="072235"/>
                </a:solidFill>
                <a:latin typeface="IBM Plex Mono"/>
                <a:ea typeface="IBM Plex Mono"/>
                <a:cs typeface="IBM Plex Mono"/>
                <a:sym typeface="IBM Plex Mono"/>
              </a:rPr>
              <a:t>Pay-per-use models - where users pay for each use of the AI service.</a:t>
            </a:r>
          </a:p>
          <a:p>
            <a:pPr marL="298450" marR="5080" lvl="0" indent="-285750" algn="just">
              <a:lnSpc>
                <a:spcPct val="123300"/>
              </a:lnSpc>
              <a:buFont typeface="Wingdings" panose="05000000000000000000" pitchFamily="2" charset="2"/>
              <a:buChar char="ü"/>
            </a:pPr>
            <a:r>
              <a:rPr lang="en-US" sz="1750" dirty="0">
                <a:solidFill>
                  <a:srgbClr val="072235"/>
                </a:solidFill>
                <a:latin typeface="IBM Plex Mono"/>
                <a:ea typeface="IBM Plex Mono"/>
                <a:cs typeface="IBM Plex Mono"/>
                <a:sym typeface="IBM Plex Mono"/>
              </a:rPr>
              <a:t>Advertising - where companies pay to advertise their products or services to users of the AI application.</a:t>
            </a:r>
          </a:p>
          <a:p>
            <a:pPr marL="298450" marR="5080" lvl="0" indent="-285750" algn="just">
              <a:lnSpc>
                <a:spcPct val="123300"/>
              </a:lnSpc>
              <a:buFont typeface="Wingdings" panose="05000000000000000000" pitchFamily="2" charset="2"/>
              <a:buChar char="ü"/>
            </a:pPr>
            <a:r>
              <a:rPr lang="en-US" sz="1750" dirty="0">
                <a:solidFill>
                  <a:srgbClr val="072235"/>
                </a:solidFill>
                <a:latin typeface="IBM Plex Mono"/>
                <a:ea typeface="IBM Plex Mono"/>
                <a:cs typeface="IBM Plex Mono"/>
                <a:sym typeface="IBM Plex Mono"/>
              </a:rPr>
              <a:t>Data licensing - where the AI solution provider sells data collected from users of the application to third-party companies.</a:t>
            </a:r>
          </a:p>
          <a:p>
            <a:pPr marL="298450" marR="5080" lvl="0" indent="-285750" algn="just">
              <a:lnSpc>
                <a:spcPct val="123300"/>
              </a:lnSpc>
              <a:buFont typeface="Wingdings" panose="05000000000000000000" pitchFamily="2" charset="2"/>
              <a:buChar char="ü"/>
            </a:pPr>
            <a:r>
              <a:rPr lang="en-US" sz="1750" dirty="0">
                <a:solidFill>
                  <a:srgbClr val="072235"/>
                </a:solidFill>
                <a:latin typeface="IBM Plex Mono"/>
                <a:ea typeface="IBM Plex Mono"/>
                <a:cs typeface="IBM Plex Mono"/>
                <a:sym typeface="IBM Plex Mono"/>
              </a:rPr>
              <a:t>Direct sales - where the AI solution provider sells the application or service directly to consumers</a:t>
            </a:r>
            <a:r>
              <a:rPr lang="en-US" sz="1750" dirty="0" smtClean="0">
                <a:solidFill>
                  <a:srgbClr val="072235"/>
                </a:solidFill>
                <a:latin typeface="IBM Plex Mono"/>
                <a:ea typeface="IBM Plex Mono"/>
                <a:cs typeface="IBM Plex Mono"/>
                <a:sym typeface="IBM Plex Mono"/>
              </a:rPr>
              <a:t>.</a:t>
            </a:r>
          </a:p>
          <a:p>
            <a:pPr marL="12700" marR="5080" lvl="0" algn="just">
              <a:lnSpc>
                <a:spcPct val="123300"/>
              </a:lnSpc>
            </a:pPr>
            <a:endParaRPr lang="en-US" sz="1750" dirty="0">
              <a:solidFill>
                <a:srgbClr val="072235"/>
              </a:solidFill>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According to a report by Grand View Research, the global AI in the retail market size was valued at USD 2.42 billion in 2020 and is expected to grow at a compound annual growth rate (CAGR) of 34.4% from 2021 to 2028. This growth is attributed to the increasing adoption of AI-powered solutions by retailers for personalized customer experience, demand forecasting, inventory management, and supply chain optimization.</a:t>
            </a:r>
          </a:p>
          <a:p>
            <a:pPr marL="12700" marR="5080" lvl="0" algn="just">
              <a:lnSpc>
                <a:spcPct val="123300"/>
              </a:lnSpc>
            </a:pPr>
            <a:endParaRPr lang="en-US" sz="1750" dirty="0">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Another report by </a:t>
            </a:r>
            <a:r>
              <a:rPr lang="en-US" sz="1750" dirty="0" err="1">
                <a:latin typeface="IBM Plex Mono"/>
                <a:ea typeface="IBM Plex Mono"/>
                <a:cs typeface="IBM Plex Mono"/>
                <a:sym typeface="IBM Plex Mono"/>
              </a:rPr>
              <a:t>MarketsandMarkets</a:t>
            </a:r>
            <a:r>
              <a:rPr lang="en-US" sz="1750" dirty="0">
                <a:latin typeface="IBM Plex Mono"/>
                <a:ea typeface="IBM Plex Mono"/>
                <a:cs typeface="IBM Plex Mono"/>
                <a:sym typeface="IBM Plex Mono"/>
              </a:rPr>
              <a:t> estimates that the global AI in the healthcare market size was valued at USD 4.9 billion in 2020 and is projected to reach USD 45.2 billion by 2026, at a CAGR of 44.9% during the forecast period. This growth is driven by factors such as increasing demand for AI solutions in healthcare to improve patient outcomes, reduce healthcare costs, and enhance clinical workflows.</a:t>
            </a:r>
          </a:p>
          <a:p>
            <a:pPr marL="12700" marR="5080" lvl="0" algn="just">
              <a:lnSpc>
                <a:spcPct val="123300"/>
              </a:lnSpc>
            </a:pPr>
            <a:endParaRPr lang="en-US" sz="1750" dirty="0">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These reports indicate that B2C AI solutions have a significant market potential and can be monetized through various revenue models depending on the application and target audience.</a:t>
            </a:r>
            <a:endParaRPr sz="1750" dirty="0">
              <a:latin typeface="IBM Plex Mono"/>
              <a:ea typeface="IBM Plex Mono"/>
              <a:cs typeface="IBM Plex Mono"/>
              <a:sym typeface="IBM Plex Mono"/>
            </a:endParaRPr>
          </a:p>
        </p:txBody>
      </p:sp>
      <p:sp>
        <p:nvSpPr>
          <p:cNvPr id="226" name="Google Shape;226;p17"/>
          <p:cNvSpPr txBox="1"/>
          <p:nvPr/>
        </p:nvSpPr>
        <p:spPr>
          <a:xfrm>
            <a:off x="1840646" y="2800823"/>
            <a:ext cx="7381974" cy="2391932"/>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IBM Plex Mono" panose="020B0604020202020204" charset="0"/>
                <a:ea typeface="IBM Plex Sans"/>
                <a:cs typeface="IBM Plex Sans"/>
                <a:sym typeface="IBM Plex Sans"/>
              </a:rPr>
              <a:t>How are B2C AI Solutions monetized currently?</a:t>
            </a:r>
            <a:endParaRPr sz="4500" dirty="0">
              <a:latin typeface="IBM Plex Mono" panose="020B0604020202020204" charset="0"/>
              <a:ea typeface="IBM Plex Sans"/>
              <a:cs typeface="IBM Plex Sans"/>
              <a:sym typeface="IBM Plex Sans"/>
            </a:endParaRPr>
          </a:p>
        </p:txBody>
      </p:sp>
      <p:grpSp>
        <p:nvGrpSpPr>
          <p:cNvPr id="228" name="Google Shape;228;p17"/>
          <p:cNvGrpSpPr/>
          <p:nvPr/>
        </p:nvGrpSpPr>
        <p:grpSpPr>
          <a:xfrm>
            <a:off x="589631" y="7224910"/>
            <a:ext cx="7128400" cy="4084024"/>
            <a:chOff x="589631" y="7224910"/>
            <a:chExt cx="7128400" cy="4084024"/>
          </a:xfrm>
        </p:grpSpPr>
        <p:sp>
          <p:nvSpPr>
            <p:cNvPr id="229" name="Google Shape;229;p17"/>
            <p:cNvSpPr/>
            <p:nvPr/>
          </p:nvSpPr>
          <p:spPr>
            <a:xfrm>
              <a:off x="589631" y="9121994"/>
              <a:ext cx="3362960" cy="2186940"/>
            </a:xfrm>
            <a:custGeom>
              <a:avLst/>
              <a:gdLst/>
              <a:ahLst/>
              <a:cxnLst/>
              <a:rect l="l" t="t" r="r" b="b"/>
              <a:pathLst>
                <a:path w="3362960" h="2186940" extrusionOk="0">
                  <a:moveTo>
                    <a:pt x="2196645" y="0"/>
                  </a:moveTo>
                  <a:lnTo>
                    <a:pt x="0" y="2186561"/>
                  </a:lnTo>
                  <a:lnTo>
                    <a:pt x="1168854" y="2186561"/>
                  </a:lnTo>
                  <a:lnTo>
                    <a:pt x="3362798" y="2691"/>
                  </a:lnTo>
                  <a:lnTo>
                    <a:pt x="219664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0" name="Google Shape;230;p17"/>
            <p:cNvSpPr/>
            <p:nvPr/>
          </p:nvSpPr>
          <p:spPr>
            <a:xfrm>
              <a:off x="1693151" y="7224910"/>
              <a:ext cx="6024880" cy="4083685"/>
            </a:xfrm>
            <a:custGeom>
              <a:avLst/>
              <a:gdLst/>
              <a:ahLst/>
              <a:cxnLst/>
              <a:rect l="l" t="t" r="r" b="b"/>
              <a:pathLst>
                <a:path w="6024880" h="4083684" extrusionOk="0">
                  <a:moveTo>
                    <a:pt x="4113571" y="0"/>
                  </a:moveTo>
                  <a:lnTo>
                    <a:pt x="0" y="4083645"/>
                  </a:lnTo>
                  <a:lnTo>
                    <a:pt x="1915460" y="4083645"/>
                  </a:lnTo>
                  <a:lnTo>
                    <a:pt x="6024591" y="4408"/>
                  </a:lnTo>
                  <a:lnTo>
                    <a:pt x="411357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1" name="Google Shape;231;p17"/>
            <p:cNvSpPr/>
            <p:nvPr/>
          </p:nvSpPr>
          <p:spPr>
            <a:xfrm>
              <a:off x="1727701" y="7696100"/>
              <a:ext cx="1722755" cy="1338580"/>
            </a:xfrm>
            <a:custGeom>
              <a:avLst/>
              <a:gdLst/>
              <a:ahLst/>
              <a:cxnLst/>
              <a:rect l="l" t="t" r="r" b="b"/>
              <a:pathLst>
                <a:path w="1722754" h="1338579" extrusionOk="0">
                  <a:moveTo>
                    <a:pt x="1722753" y="0"/>
                  </a:moveTo>
                  <a:lnTo>
                    <a:pt x="1338524" y="0"/>
                  </a:lnTo>
                  <a:lnTo>
                    <a:pt x="0" y="1338524"/>
                  </a:lnTo>
                  <a:lnTo>
                    <a:pt x="384229" y="1338524"/>
                  </a:lnTo>
                  <a:lnTo>
                    <a:pt x="1722753"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17"/>
            <p:cNvSpPr/>
            <p:nvPr/>
          </p:nvSpPr>
          <p:spPr>
            <a:xfrm>
              <a:off x="5122994" y="10588897"/>
              <a:ext cx="1696085" cy="703580"/>
            </a:xfrm>
            <a:custGeom>
              <a:avLst/>
              <a:gdLst/>
              <a:ahLst/>
              <a:cxnLst/>
              <a:rect l="l" t="t" r="r" b="b"/>
              <a:pathLst>
                <a:path w="1696084"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33" name="Google Shape;233;p17"/>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p13"/>
          <p:cNvSpPr txBox="1"/>
          <p:nvPr/>
        </p:nvSpPr>
        <p:spPr>
          <a:xfrm>
            <a:off x="9723863" y="3141399"/>
            <a:ext cx="10179013" cy="8169159"/>
          </a:xfrm>
          <a:prstGeom prst="rect">
            <a:avLst/>
          </a:prstGeom>
          <a:noFill/>
          <a:ln>
            <a:noFill/>
          </a:ln>
        </p:spPr>
        <p:txBody>
          <a:bodyPr spcFirstLastPara="1" wrap="square" lIns="0" tIns="12700" rIns="0" bIns="0" anchor="t" anchorCtr="0">
            <a:spAutoFit/>
          </a:bodyPr>
          <a:lstStyle/>
          <a:p>
            <a:pPr marL="12700" marR="5080" lvl="0" algn="just">
              <a:lnSpc>
                <a:spcPct val="145700"/>
              </a:lnSpc>
            </a:pPr>
            <a:r>
              <a:rPr lang="en-US" sz="1650" dirty="0">
                <a:solidFill>
                  <a:srgbClr val="032136"/>
                </a:solidFill>
                <a:latin typeface="IBM Plex Mono"/>
                <a:ea typeface="IBM Plex Mono"/>
                <a:cs typeface="IBM Plex Mono"/>
                <a:sym typeface="IBM Plex Mono"/>
              </a:rPr>
              <a:t>I reached out to Stacy (@</a:t>
            </a:r>
            <a:r>
              <a:rPr lang="en-US" sz="1650" dirty="0" err="1">
                <a:solidFill>
                  <a:srgbClr val="032136"/>
                </a:solidFill>
                <a:latin typeface="IBM Plex Mono"/>
                <a:ea typeface="IBM Plex Mono"/>
                <a:cs typeface="IBM Plex Mono"/>
                <a:sym typeface="IBM Plex Mono"/>
              </a:rPr>
              <a:t>stacy_siz</a:t>
            </a:r>
            <a:r>
              <a:rPr lang="en-US" sz="1650" dirty="0">
                <a:solidFill>
                  <a:srgbClr val="032136"/>
                </a:solidFill>
                <a:latin typeface="IBM Plex Mono"/>
                <a:ea typeface="IBM Plex Mono"/>
                <a:cs typeface="IBM Plex Mono"/>
                <a:sym typeface="IBM Plex Mono"/>
              </a:rPr>
              <a:t>) on Twitter to ask her about her B2C AI application, </a:t>
            </a:r>
            <a:r>
              <a:rPr lang="en-US" sz="1650" dirty="0" err="1">
                <a:solidFill>
                  <a:srgbClr val="032136"/>
                </a:solidFill>
                <a:latin typeface="IBM Plex Mono"/>
                <a:ea typeface="IBM Plex Mono"/>
                <a:cs typeface="IBM Plex Mono"/>
                <a:sym typeface="IBM Plex Mono"/>
              </a:rPr>
              <a:t>AnimeAi</a:t>
            </a:r>
            <a:r>
              <a:rPr lang="en-US" sz="1650" dirty="0">
                <a:solidFill>
                  <a:srgbClr val="032136"/>
                </a:solidFill>
                <a:latin typeface="IBM Plex Mono"/>
                <a:ea typeface="IBM Plex Mono"/>
                <a:cs typeface="IBM Plex Mono"/>
                <a:sym typeface="IBM Plex Mono"/>
              </a:rPr>
              <a:t>, which allows users to create an anime version of themselves. I explained that I was applying for an AI developer role at </a:t>
            </a:r>
            <a:r>
              <a:rPr lang="en-US" sz="1650" dirty="0" err="1">
                <a:solidFill>
                  <a:srgbClr val="032136"/>
                </a:solidFill>
                <a:latin typeface="IBM Plex Mono"/>
                <a:ea typeface="IBM Plex Mono"/>
                <a:cs typeface="IBM Plex Mono"/>
                <a:sym typeface="IBM Plex Mono"/>
              </a:rPr>
              <a:t>TextifyAi</a:t>
            </a:r>
            <a:r>
              <a:rPr lang="en-US" sz="1650" dirty="0">
                <a:solidFill>
                  <a:srgbClr val="032136"/>
                </a:solidFill>
                <a:latin typeface="IBM Plex Mono"/>
                <a:ea typeface="IBM Plex Mono"/>
                <a:cs typeface="IBM Plex Mono"/>
                <a:sym typeface="IBM Plex Mono"/>
              </a:rPr>
              <a:t> as part of </a:t>
            </a:r>
            <a:r>
              <a:rPr lang="en-US" sz="1650" dirty="0" err="1">
                <a:solidFill>
                  <a:srgbClr val="032136"/>
                </a:solidFill>
                <a:latin typeface="IBM Plex Mono"/>
                <a:ea typeface="IBM Plex Mono"/>
                <a:cs typeface="IBM Plex Mono"/>
                <a:sym typeface="IBM Plex Mono"/>
              </a:rPr>
              <a:t>Github's</a:t>
            </a:r>
            <a:r>
              <a:rPr lang="en-US" sz="1650" dirty="0">
                <a:solidFill>
                  <a:srgbClr val="032136"/>
                </a:solidFill>
                <a:latin typeface="IBM Plex Mono"/>
                <a:ea typeface="IBM Plex Mono"/>
                <a:cs typeface="IBM Plex Mono"/>
                <a:sym typeface="IBM Plex Mono"/>
              </a:rPr>
              <a:t> </a:t>
            </a:r>
            <a:r>
              <a:rPr lang="en-US" sz="1650" dirty="0" err="1">
                <a:solidFill>
                  <a:srgbClr val="032136"/>
                </a:solidFill>
                <a:latin typeface="IBM Plex Mono"/>
                <a:ea typeface="IBM Plex Mono"/>
                <a:cs typeface="IBM Plex Mono"/>
                <a:sym typeface="IBM Plex Mono"/>
              </a:rPr>
              <a:t>Octernship</a:t>
            </a:r>
            <a:r>
              <a:rPr lang="en-US" sz="1650" dirty="0">
                <a:solidFill>
                  <a:srgbClr val="032136"/>
                </a:solidFill>
                <a:latin typeface="IBM Plex Mono"/>
                <a:ea typeface="IBM Plex Mono"/>
                <a:cs typeface="IBM Plex Mono"/>
                <a:sym typeface="IBM Plex Mono"/>
              </a:rPr>
              <a:t> program and asked if she would be willing to answer a few questions about her application. The interview was brief and went as follows</a:t>
            </a:r>
            <a:r>
              <a:rPr lang="en-US" sz="1650" dirty="0" smtClean="0">
                <a:solidFill>
                  <a:srgbClr val="032136"/>
                </a:solidFill>
                <a:latin typeface="IBM Plex Mono"/>
                <a:ea typeface="IBM Plex Mono"/>
                <a:cs typeface="IBM Plex Mono"/>
                <a:sym typeface="IBM Plex Mono"/>
              </a:rPr>
              <a:t>:</a:t>
            </a:r>
          </a:p>
          <a:p>
            <a:pPr marL="12700" marR="5080" lvl="0" algn="just">
              <a:lnSpc>
                <a:spcPct val="145700"/>
              </a:lnSpc>
            </a:pPr>
            <a:endParaRPr lang="en-US" sz="1650" dirty="0">
              <a:solidFill>
                <a:srgbClr val="032136"/>
              </a:solidFill>
              <a:latin typeface="IBM Plex Mono"/>
              <a:ea typeface="IBM Plex Mono"/>
              <a:cs typeface="IBM Plex Mono"/>
              <a:sym typeface="IBM Plex Mono"/>
            </a:endParaRP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What tech stack did you use for your frontend, backend and how did you connect the </a:t>
            </a:r>
            <a:r>
              <a:rPr lang="en-US" sz="1650" dirty="0" err="1" smtClean="0">
                <a:solidFill>
                  <a:srgbClr val="032136"/>
                </a:solidFill>
                <a:latin typeface="IBM Plex Mono"/>
                <a:ea typeface="IBM Plex Mono"/>
                <a:cs typeface="IBM Plex Mono"/>
                <a:sym typeface="IBM Plex Mono"/>
              </a:rPr>
              <a:t>ai</a:t>
            </a:r>
            <a:r>
              <a:rPr lang="en-US" sz="1650" dirty="0" smtClean="0">
                <a:solidFill>
                  <a:srgbClr val="032136"/>
                </a:solidFill>
                <a:latin typeface="IBM Plex Mono"/>
                <a:ea typeface="IBM Plex Mono"/>
                <a:cs typeface="IBM Plex Mono"/>
                <a:sym typeface="IBM Plex Mono"/>
              </a:rPr>
              <a:t>?</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react, java, spring, and used 3rd party </a:t>
            </a:r>
            <a:r>
              <a:rPr lang="en-US" sz="1650" dirty="0" err="1" smtClean="0">
                <a:solidFill>
                  <a:srgbClr val="032136"/>
                </a:solidFill>
                <a:latin typeface="IBM Plex Mono"/>
                <a:ea typeface="IBM Plex Mono"/>
                <a:cs typeface="IBM Plex Mono"/>
                <a:sym typeface="IBM Plex Mono"/>
              </a:rPr>
              <a:t>api</a:t>
            </a:r>
            <a:endParaRPr lang="en-US" sz="1650" dirty="0" smtClean="0">
              <a:solidFill>
                <a:srgbClr val="032136"/>
              </a:solidFill>
              <a:latin typeface="IBM Plex Mono"/>
              <a:ea typeface="IBM Plex Mono"/>
              <a:cs typeface="IBM Plex Mono"/>
              <a:sym typeface="IBM Plex Mono"/>
            </a:endParaRP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When you said 3rd party </a:t>
            </a:r>
            <a:r>
              <a:rPr lang="en-US" sz="1650" dirty="0" err="1" smtClean="0">
                <a:solidFill>
                  <a:srgbClr val="032136"/>
                </a:solidFill>
                <a:latin typeface="IBM Plex Mono"/>
                <a:ea typeface="IBM Plex Mono"/>
                <a:cs typeface="IBM Plex Mono"/>
                <a:sym typeface="IBM Plex Mono"/>
              </a:rPr>
              <a:t>api</a:t>
            </a:r>
            <a:r>
              <a:rPr lang="en-US" sz="1650" dirty="0" smtClean="0">
                <a:solidFill>
                  <a:srgbClr val="032136"/>
                </a:solidFill>
                <a:latin typeface="IBM Plex Mono"/>
                <a:ea typeface="IBM Plex Mono"/>
                <a:cs typeface="IBM Plex Mono"/>
                <a:sym typeface="IBM Plex Mono"/>
              </a:rPr>
              <a:t>, which one were you referring to?</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just any with stable diffusion </a:t>
            </a:r>
            <a:endParaRPr lang="en-US" sz="1650" dirty="0" smtClean="0">
              <a:solidFill>
                <a:srgbClr val="032136"/>
              </a:solidFill>
              <a:latin typeface="IBM Plex Mono"/>
              <a:ea typeface="IBM Plex Mono"/>
              <a:cs typeface="IBM Plex Mono"/>
              <a:sym typeface="IBM Plex Mono"/>
            </a:endParaRP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How long did it take to build?</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I don’t remember maybe 1-2 weeks</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How did you host it? Where’s your backend hosted?</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On render</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What monetization strategy did you employ and why?</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One time purchase is standard for </a:t>
            </a:r>
            <a:r>
              <a:rPr lang="en-US" sz="1650" dirty="0" err="1" smtClean="0">
                <a:solidFill>
                  <a:srgbClr val="032136"/>
                </a:solidFill>
                <a:latin typeface="IBM Plex Mono"/>
                <a:ea typeface="IBM Plex Mono"/>
                <a:cs typeface="IBM Plex Mono"/>
                <a:sym typeface="IBM Plex Mono"/>
              </a:rPr>
              <a:t>ai</a:t>
            </a:r>
            <a:r>
              <a:rPr lang="en-US" sz="1650" dirty="0" smtClean="0">
                <a:solidFill>
                  <a:srgbClr val="032136"/>
                </a:solidFill>
                <a:latin typeface="IBM Plex Mono"/>
                <a:ea typeface="IBM Plex Mono"/>
                <a:cs typeface="IBM Plex Mono"/>
                <a:sym typeface="IBM Plex Mono"/>
              </a:rPr>
              <a:t> arts</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Okay thank you very much ma, that’s all the questions I have</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Stacy: happy to help! Have a good day!</a:t>
            </a:r>
          </a:p>
          <a:p>
            <a:pPr marL="12700" marR="5080" lvl="0" indent="0" algn="just" rtl="0">
              <a:lnSpc>
                <a:spcPct val="145700"/>
              </a:lnSpc>
              <a:spcBef>
                <a:spcPts val="0"/>
              </a:spcBef>
              <a:spcAft>
                <a:spcPts val="0"/>
              </a:spcAft>
              <a:buNone/>
            </a:pPr>
            <a:r>
              <a:rPr lang="en-US" sz="1650" dirty="0" smtClean="0">
                <a:solidFill>
                  <a:srgbClr val="032136"/>
                </a:solidFill>
                <a:latin typeface="IBM Plex Mono"/>
                <a:ea typeface="IBM Plex Mono"/>
                <a:cs typeface="IBM Plex Mono"/>
                <a:sym typeface="IBM Plex Mono"/>
              </a:rPr>
              <a:t>Victor: you too ma</a:t>
            </a:r>
            <a:endParaRPr lang="en-US" sz="1650" dirty="0" smtClean="0">
              <a:solidFill>
                <a:srgbClr val="032136"/>
              </a:solidFill>
              <a:latin typeface="IBM Plex Mono"/>
              <a:ea typeface="IBM Plex Mono"/>
              <a:cs typeface="IBM Plex Mono"/>
              <a:sym typeface="IBM Plex Mono"/>
            </a:endParaRPr>
          </a:p>
          <a:p>
            <a:pPr marL="12700" marR="5080" lvl="0" indent="0" algn="just" rtl="0">
              <a:lnSpc>
                <a:spcPct val="145700"/>
              </a:lnSpc>
              <a:spcBef>
                <a:spcPts val="0"/>
              </a:spcBef>
              <a:spcAft>
                <a:spcPts val="0"/>
              </a:spcAft>
              <a:buNone/>
            </a:pPr>
            <a:endParaRPr sz="1650" dirty="0">
              <a:latin typeface="IBM Plex Mono"/>
              <a:ea typeface="IBM Plex Mono"/>
              <a:cs typeface="IBM Plex Mono"/>
              <a:sym typeface="IBM Plex Mono"/>
            </a:endParaRPr>
          </a:p>
        </p:txBody>
      </p:sp>
      <p:grpSp>
        <p:nvGrpSpPr>
          <p:cNvPr id="143" name="Google Shape;143;p13"/>
          <p:cNvGrpSpPr/>
          <p:nvPr/>
        </p:nvGrpSpPr>
        <p:grpSpPr>
          <a:xfrm>
            <a:off x="0" y="0"/>
            <a:ext cx="20104629" cy="10226622"/>
            <a:chOff x="0" y="0"/>
            <a:chExt cx="20104629" cy="10226622"/>
          </a:xfrm>
        </p:grpSpPr>
        <p:pic>
          <p:nvPicPr>
            <p:cNvPr id="144" name="Google Shape;144;p13"/>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507563" cy="10226622"/>
            </a:xfrm>
            <a:prstGeom prst="rect">
              <a:avLst/>
            </a:prstGeom>
            <a:noFill/>
            <a:ln>
              <a:noFill/>
            </a:ln>
          </p:spPr>
        </p:pic>
        <p:sp>
          <p:nvSpPr>
            <p:cNvPr id="146" name="Google Shape;146;p13"/>
            <p:cNvSpPr/>
            <p:nvPr/>
          </p:nvSpPr>
          <p:spPr>
            <a:xfrm>
              <a:off x="17256019" y="303584"/>
              <a:ext cx="2848610" cy="2837815"/>
            </a:xfrm>
            <a:custGeom>
              <a:avLst/>
              <a:gdLst/>
              <a:ahLst/>
              <a:cxnLst/>
              <a:rect l="l" t="t" r="r" b="b"/>
              <a:pathLst>
                <a:path w="2848609" h="2837815" extrusionOk="0">
                  <a:moveTo>
                    <a:pt x="2848080" y="0"/>
                  </a:moveTo>
                  <a:lnTo>
                    <a:pt x="0" y="2834992"/>
                  </a:lnTo>
                  <a:lnTo>
                    <a:pt x="1166152" y="2837683"/>
                  </a:lnTo>
                  <a:lnTo>
                    <a:pt x="2848080" y="1163482"/>
                  </a:lnTo>
                  <a:lnTo>
                    <a:pt x="2848080"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p13"/>
            <p:cNvSpPr/>
            <p:nvPr/>
          </p:nvSpPr>
          <p:spPr>
            <a:xfrm>
              <a:off x="15957622" y="0"/>
              <a:ext cx="3945254" cy="2019300"/>
            </a:xfrm>
            <a:custGeom>
              <a:avLst/>
              <a:gdLst/>
              <a:ahLst/>
              <a:cxnLst/>
              <a:rect l="l" t="t" r="r" b="b"/>
              <a:pathLst>
                <a:path w="3945255" h="2019300" extrusionOk="0">
                  <a:moveTo>
                    <a:pt x="3944989" y="0"/>
                  </a:moveTo>
                  <a:lnTo>
                    <a:pt x="2029540" y="0"/>
                  </a:lnTo>
                  <a:lnTo>
                    <a:pt x="0" y="2014765"/>
                  </a:lnTo>
                  <a:lnTo>
                    <a:pt x="1911030" y="2019174"/>
                  </a:lnTo>
                  <a:lnTo>
                    <a:pt x="3944989"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48" name="Google Shape;148;p13"/>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0" name="Google Shape;150;p13"/>
          <p:cNvSpPr txBox="1"/>
          <p:nvPr/>
        </p:nvSpPr>
        <p:spPr>
          <a:xfrm>
            <a:off x="183525" y="-465150"/>
            <a:ext cx="4236600" cy="390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450" b="1">
                <a:solidFill>
                  <a:srgbClr val="FFFFFF"/>
                </a:solidFill>
                <a:latin typeface="Lato"/>
                <a:ea typeface="Lato"/>
                <a:cs typeface="Lato"/>
                <a:sym typeface="Lato"/>
              </a:rPr>
              <a:t>SAMPLE CONTENT SLIDE</a:t>
            </a:r>
            <a:endParaRPr sz="2450" b="1">
              <a:solidFill>
                <a:srgbClr val="FFFFFF"/>
              </a:solidFill>
              <a:latin typeface="Lato"/>
              <a:ea typeface="Lato"/>
              <a:cs typeface="Lato"/>
              <a:sym typeface="Lato"/>
            </a:endParaRPr>
          </a:p>
        </p:txBody>
      </p:sp>
      <p:sp>
        <p:nvSpPr>
          <p:cNvPr id="3" name="TextBox 2"/>
          <p:cNvSpPr txBox="1"/>
          <p:nvPr/>
        </p:nvSpPr>
        <p:spPr>
          <a:xfrm>
            <a:off x="0" y="10510486"/>
            <a:ext cx="9027382" cy="646331"/>
          </a:xfrm>
          <a:prstGeom prst="rect">
            <a:avLst/>
          </a:prstGeom>
          <a:noFill/>
        </p:spPr>
        <p:txBody>
          <a:bodyPr wrap="square" rtlCol="0">
            <a:spAutoFit/>
          </a:bodyPr>
          <a:lstStyle/>
          <a:p>
            <a:r>
              <a:rPr lang="en-US" sz="1800" dirty="0" smtClean="0">
                <a:latin typeface="IBM Plex Mono" panose="020B0604020202020204" charset="0"/>
              </a:rPr>
              <a:t>Meet Stacy, founder of </a:t>
            </a:r>
            <a:r>
              <a:rPr lang="en-US" sz="1800" dirty="0" err="1" smtClean="0">
                <a:latin typeface="IBM Plex Mono" panose="020B0604020202020204" charset="0"/>
                <a:hlinkClick r:id="rId4" action="ppaction://hlinkfile"/>
              </a:rPr>
              <a:t>animeai.lol</a:t>
            </a:r>
            <a:r>
              <a:rPr lang="en-US" sz="1800" dirty="0" smtClean="0">
                <a:latin typeface="IBM Plex Mono" panose="020B0604020202020204" charset="0"/>
              </a:rPr>
              <a:t>. Stacy anime portrait made using </a:t>
            </a:r>
            <a:r>
              <a:rPr lang="en-US" sz="1800" dirty="0" err="1" smtClean="0">
                <a:latin typeface="IBM Plex Mono" panose="020B0604020202020204" charset="0"/>
              </a:rPr>
              <a:t>animeai.lol</a:t>
            </a:r>
            <a:r>
              <a:rPr lang="en-US" sz="1800" dirty="0" smtClean="0">
                <a:latin typeface="IBM Plex Mono" panose="020B0604020202020204" charset="0"/>
              </a:rPr>
              <a:t> </a:t>
            </a:r>
            <a:endParaRPr lang="en-US" sz="1800" dirty="0">
              <a:latin typeface="IBM Plex Mono"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7"/>
          <p:cNvSpPr txBox="1"/>
          <p:nvPr/>
        </p:nvSpPr>
        <p:spPr>
          <a:xfrm>
            <a:off x="7643578" y="172319"/>
            <a:ext cx="12196407" cy="10839171"/>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750" dirty="0" smtClean="0">
                <a:solidFill>
                  <a:srgbClr val="072235"/>
                </a:solidFill>
                <a:latin typeface="IBM Plex Mono"/>
                <a:ea typeface="IBM Plex Mono"/>
                <a:cs typeface="IBM Plex Mono"/>
                <a:sym typeface="IBM Plex Mono"/>
              </a:rPr>
              <a:t>My unique </a:t>
            </a:r>
            <a:r>
              <a:rPr lang="en-US" sz="1750" dirty="0">
                <a:solidFill>
                  <a:srgbClr val="072235"/>
                </a:solidFill>
                <a:latin typeface="IBM Plex Mono"/>
                <a:ea typeface="IBM Plex Mono"/>
                <a:cs typeface="IBM Plex Mono"/>
                <a:sym typeface="IBM Plex Mono"/>
              </a:rPr>
              <a:t>monetization strategy for B2C AI applications </a:t>
            </a:r>
            <a:r>
              <a:rPr lang="en-US" sz="1750" dirty="0" smtClean="0">
                <a:solidFill>
                  <a:srgbClr val="072235"/>
                </a:solidFill>
                <a:latin typeface="IBM Plex Mono"/>
                <a:ea typeface="IBM Plex Mono"/>
                <a:cs typeface="IBM Plex Mono"/>
                <a:sym typeface="IBM Plex Mono"/>
              </a:rPr>
              <a:t>is to build </a:t>
            </a:r>
            <a:r>
              <a:rPr lang="en-US" sz="1750" dirty="0">
                <a:solidFill>
                  <a:srgbClr val="072235"/>
                </a:solidFill>
                <a:latin typeface="IBM Plex Mono"/>
                <a:ea typeface="IBM Plex Mono"/>
                <a:cs typeface="IBM Plex Mono"/>
                <a:sym typeface="IBM Plex Mono"/>
              </a:rPr>
              <a:t>a decentralized marketplace where users can sell their data and insights to interested third-party companies. This marketplace could be built on a distributed ledger technology, such as </a:t>
            </a:r>
            <a:r>
              <a:rPr lang="en-US" sz="1750" dirty="0" err="1">
                <a:solidFill>
                  <a:srgbClr val="072235"/>
                </a:solidFill>
                <a:latin typeface="IBM Plex Mono"/>
                <a:ea typeface="IBM Plex Mono"/>
                <a:cs typeface="IBM Plex Mono"/>
                <a:sym typeface="IBM Plex Mono"/>
              </a:rPr>
              <a:t>blockchain</a:t>
            </a:r>
            <a:r>
              <a:rPr lang="en-US" sz="1750" dirty="0">
                <a:solidFill>
                  <a:srgbClr val="072235"/>
                </a:solidFill>
                <a:latin typeface="IBM Plex Mono"/>
                <a:ea typeface="IBM Plex Mono"/>
                <a:cs typeface="IBM Plex Mono"/>
                <a:sym typeface="IBM Plex Mono"/>
              </a:rPr>
              <a:t>, to ensure the security and transparency of transactions</a:t>
            </a:r>
            <a:r>
              <a:rPr lang="en-US" sz="1750" dirty="0" smtClean="0">
                <a:solidFill>
                  <a:srgbClr val="072235"/>
                </a:solidFill>
                <a:latin typeface="IBM Plex Mono"/>
                <a:ea typeface="IBM Plex Mono"/>
                <a:cs typeface="IBM Plex Mono"/>
                <a:sym typeface="IBM Plex Mono"/>
              </a:rPr>
              <a:t>.</a:t>
            </a:r>
          </a:p>
          <a:p>
            <a:pPr marL="12700" marR="5080" lvl="0" algn="just">
              <a:lnSpc>
                <a:spcPct val="123300"/>
              </a:lnSpc>
            </a:pPr>
            <a:endParaRPr lang="en-US" sz="400" dirty="0" smtClean="0">
              <a:solidFill>
                <a:srgbClr val="072235"/>
              </a:solidFill>
              <a:latin typeface="IBM Plex Mono"/>
              <a:ea typeface="IBM Plex Mono"/>
              <a:cs typeface="IBM Plex Mono"/>
              <a:sym typeface="IBM Plex Mono"/>
            </a:endParaRPr>
          </a:p>
          <a:p>
            <a:pPr marL="12700" marR="5080" lvl="0" algn="just">
              <a:lnSpc>
                <a:spcPct val="123300"/>
              </a:lnSpc>
            </a:pPr>
            <a:r>
              <a:rPr lang="en-US" sz="1750" dirty="0">
                <a:solidFill>
                  <a:srgbClr val="072235"/>
                </a:solidFill>
                <a:latin typeface="IBM Plex Mono"/>
                <a:ea typeface="IBM Plex Mono"/>
                <a:cs typeface="IBM Plex Mono"/>
                <a:sym typeface="IBM Plex Mono"/>
              </a:rPr>
              <a:t>Users would be able to opt-in to share their data and insights with the marketplace, and they would be compensated for their contributions. Companies could then purchase this data and insights to improve their own AI systems, and the marketplace could take a percentage of each transaction as a fee</a:t>
            </a:r>
            <a:r>
              <a:rPr lang="en-US" sz="1750" dirty="0" smtClean="0">
                <a:solidFill>
                  <a:srgbClr val="072235"/>
                </a:solidFill>
                <a:latin typeface="IBM Plex Mono"/>
                <a:ea typeface="IBM Plex Mono"/>
                <a:cs typeface="IBM Plex Mono"/>
                <a:sym typeface="IBM Plex Mono"/>
              </a:rPr>
              <a:t>.</a:t>
            </a:r>
          </a:p>
          <a:p>
            <a:pPr marL="12700" marR="5080" lvl="0" algn="just">
              <a:lnSpc>
                <a:spcPct val="123300"/>
              </a:lnSpc>
            </a:pPr>
            <a:endParaRPr lang="en-US" sz="400" dirty="0">
              <a:solidFill>
                <a:srgbClr val="072235"/>
              </a:solidFill>
              <a:latin typeface="IBM Plex Mono"/>
              <a:ea typeface="IBM Plex Mono"/>
              <a:cs typeface="IBM Plex Mono"/>
              <a:sym typeface="IBM Plex Mono"/>
            </a:endParaRPr>
          </a:p>
          <a:p>
            <a:pPr marL="12700" marR="5080" lvl="0" algn="just">
              <a:lnSpc>
                <a:spcPct val="123300"/>
              </a:lnSpc>
            </a:pPr>
            <a:r>
              <a:rPr lang="en-US" sz="1750" dirty="0" smtClean="0">
                <a:latin typeface="IBM Plex Mono"/>
                <a:ea typeface="IBM Plex Mono"/>
                <a:cs typeface="IBM Plex Mono"/>
                <a:sym typeface="IBM Plex Mono"/>
              </a:rPr>
              <a:t>The </a:t>
            </a:r>
            <a:r>
              <a:rPr lang="en-US" sz="1750" dirty="0">
                <a:latin typeface="IBM Plex Mono"/>
                <a:ea typeface="IBM Plex Mono"/>
                <a:cs typeface="IBM Plex Mono"/>
                <a:sym typeface="IBM Plex Mono"/>
              </a:rPr>
              <a:t>basic idea behind the strategy is to create a marketplace where users can buy and sell access to their data to AI developers and companies. This is done through the use of a distributed ledger technology, such as </a:t>
            </a:r>
            <a:r>
              <a:rPr lang="en-US" sz="1750" dirty="0" err="1">
                <a:latin typeface="IBM Plex Mono"/>
                <a:ea typeface="IBM Plex Mono"/>
                <a:cs typeface="IBM Plex Mono"/>
                <a:sym typeface="IBM Plex Mono"/>
              </a:rPr>
              <a:t>blockchain</a:t>
            </a:r>
            <a:r>
              <a:rPr lang="en-US" sz="1750" dirty="0">
                <a:latin typeface="IBM Plex Mono"/>
                <a:ea typeface="IBM Plex Mono"/>
                <a:cs typeface="IBM Plex Mono"/>
                <a:sym typeface="IBM Plex Mono"/>
              </a:rPr>
              <a:t>, which provides a secure and transparent way to record and transfer ownership of data.</a:t>
            </a:r>
          </a:p>
          <a:p>
            <a:pPr marL="12700" marR="5080" lvl="0" algn="just">
              <a:lnSpc>
                <a:spcPct val="123300"/>
              </a:lnSpc>
            </a:pPr>
            <a:endParaRPr lang="en-US" sz="400" dirty="0">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Here's how it would work:</a:t>
            </a:r>
          </a:p>
          <a:p>
            <a:pPr marL="12700" marR="5080" lvl="0" algn="just">
              <a:lnSpc>
                <a:spcPct val="123300"/>
              </a:lnSpc>
            </a:pPr>
            <a:endParaRPr lang="en-US" sz="400" dirty="0">
              <a:latin typeface="IBM Plex Mono"/>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latin typeface="IBM Plex Mono"/>
                <a:ea typeface="IBM Plex Mono"/>
                <a:cs typeface="IBM Plex Mono"/>
                <a:sym typeface="IBM Plex Mono"/>
              </a:rPr>
              <a:t>Users would be able to sign up for the marketplace and connect their data sources (e.g. social media profiles, fitness trackers, etc.) to the platform.</a:t>
            </a:r>
          </a:p>
          <a:p>
            <a:pPr marL="298450" marR="5080" lvl="0" indent="-285750" algn="just">
              <a:lnSpc>
                <a:spcPct val="123300"/>
              </a:lnSpc>
              <a:buFont typeface="Wingdings" panose="05000000000000000000" pitchFamily="2" charset="2"/>
              <a:buChar char="ü"/>
            </a:pPr>
            <a:r>
              <a:rPr lang="en-US" sz="1750" dirty="0">
                <a:latin typeface="IBM Plex Mono"/>
                <a:ea typeface="IBM Plex Mono"/>
                <a:cs typeface="IBM Plex Mono"/>
                <a:sym typeface="IBM Plex Mono"/>
              </a:rPr>
              <a:t>AI developers and companies looking to train their AI models would be able to browse the marketplace and purchase access to the data sets they need.</a:t>
            </a:r>
          </a:p>
          <a:p>
            <a:pPr marL="298450" marR="5080" lvl="0" indent="-285750" algn="just">
              <a:lnSpc>
                <a:spcPct val="123300"/>
              </a:lnSpc>
              <a:buFont typeface="Wingdings" panose="05000000000000000000" pitchFamily="2" charset="2"/>
              <a:buChar char="ü"/>
            </a:pPr>
            <a:r>
              <a:rPr lang="en-US" sz="1750" dirty="0">
                <a:latin typeface="IBM Plex Mono"/>
                <a:ea typeface="IBM Plex Mono"/>
                <a:cs typeface="IBM Plex Mono"/>
                <a:sym typeface="IBM Plex Mono"/>
              </a:rPr>
              <a:t>Users would be compensated for the use of their data, either through a monetary payment or through a rewards system that provides them with tokens or other incentives</a:t>
            </a:r>
            <a:r>
              <a:rPr lang="en-US" sz="1750" dirty="0" smtClean="0">
                <a:latin typeface="IBM Plex Mono"/>
                <a:ea typeface="IBM Plex Mono"/>
                <a:cs typeface="IBM Plex Mono"/>
                <a:sym typeface="IBM Plex Mono"/>
              </a:rPr>
              <a:t>.</a:t>
            </a:r>
          </a:p>
          <a:p>
            <a:pPr marL="298450" marR="5080" lvl="0" indent="-285750" algn="just">
              <a:lnSpc>
                <a:spcPct val="123300"/>
              </a:lnSpc>
              <a:buFont typeface="Wingdings" panose="05000000000000000000" pitchFamily="2" charset="2"/>
              <a:buChar char="ü"/>
            </a:pPr>
            <a:r>
              <a:rPr lang="en-US" sz="1750" dirty="0">
                <a:latin typeface="IBM Plex Mono"/>
                <a:ea typeface="IBM Plex Mono"/>
                <a:cs typeface="IBM Plex Mono"/>
                <a:sym typeface="IBM Plex Mono"/>
              </a:rPr>
              <a:t>The platform would take a percentage of each transaction as a fee, which would be used to cover the costs of running and maintaining the marketplace</a:t>
            </a:r>
            <a:r>
              <a:rPr lang="en-US" sz="1750" dirty="0" smtClean="0">
                <a:latin typeface="IBM Plex Mono"/>
                <a:ea typeface="IBM Plex Mono"/>
                <a:cs typeface="IBM Plex Mono"/>
                <a:sym typeface="IBM Plex Mono"/>
              </a:rPr>
              <a:t>.</a:t>
            </a:r>
            <a:endParaRPr lang="en-US" sz="1600" dirty="0">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By monetizing user data in this way, AI developers and companies would have access to high-quality, diverse data sets that they could use to train their models, while users would have a new way to monetize their personal data. This would also provide users with more control over their data and how it is used, as they would have the ability to choose which data sources they connect to the platform and which developers they sell access to.</a:t>
            </a:r>
          </a:p>
          <a:p>
            <a:pPr marL="12700" marR="5080" lvl="0" algn="just">
              <a:lnSpc>
                <a:spcPct val="123300"/>
              </a:lnSpc>
            </a:pPr>
            <a:endParaRPr lang="en-US" sz="400" dirty="0">
              <a:latin typeface="IBM Plex Mono"/>
              <a:ea typeface="IBM Plex Mono"/>
              <a:cs typeface="IBM Plex Mono"/>
              <a:sym typeface="IBM Plex Mono"/>
            </a:endParaRPr>
          </a:p>
          <a:p>
            <a:pPr marL="12700" marR="5080" lvl="0" algn="just">
              <a:lnSpc>
                <a:spcPct val="123300"/>
              </a:lnSpc>
            </a:pPr>
            <a:r>
              <a:rPr lang="en-US" sz="1750" dirty="0">
                <a:latin typeface="IBM Plex Mono"/>
                <a:ea typeface="IBM Plex Mono"/>
                <a:cs typeface="IBM Plex Mono"/>
                <a:sym typeface="IBM Plex Mono"/>
              </a:rPr>
              <a:t>The use of distributed ledger technology would add an extra layer of security and transparency to the platform, ensuring that data ownership and transfer is secure and transparent. Overall, this monetization strategy has the potential to create a win-win situation for both AI developers and users, while also providing a unique and innovative solution to the challenges of data ownership and monetization in the AI space.</a:t>
            </a:r>
            <a:endParaRPr sz="1750" dirty="0">
              <a:latin typeface="IBM Plex Mono"/>
              <a:ea typeface="IBM Plex Mono"/>
              <a:cs typeface="IBM Plex Mono"/>
              <a:sym typeface="IBM Plex Mono"/>
            </a:endParaRPr>
          </a:p>
        </p:txBody>
      </p:sp>
      <p:sp>
        <p:nvSpPr>
          <p:cNvPr id="226" name="Google Shape;226;p17"/>
          <p:cNvSpPr txBox="1"/>
          <p:nvPr/>
        </p:nvSpPr>
        <p:spPr>
          <a:xfrm>
            <a:off x="261604" y="501735"/>
            <a:ext cx="7381974" cy="1692510"/>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IBM Plex Mono" panose="020B0604020202020204" charset="0"/>
                <a:ea typeface="IBM Plex Sans"/>
                <a:cs typeface="IBM Plex Sans"/>
                <a:sym typeface="IBM Plex Sans"/>
              </a:rPr>
              <a:t>My unique monetization strategy</a:t>
            </a:r>
          </a:p>
        </p:txBody>
      </p:sp>
      <p:grpSp>
        <p:nvGrpSpPr>
          <p:cNvPr id="228" name="Google Shape;228;p17"/>
          <p:cNvGrpSpPr/>
          <p:nvPr/>
        </p:nvGrpSpPr>
        <p:grpSpPr>
          <a:xfrm>
            <a:off x="0" y="7225326"/>
            <a:ext cx="7128400" cy="4084024"/>
            <a:chOff x="589631" y="7224910"/>
            <a:chExt cx="7128400" cy="4084024"/>
          </a:xfrm>
        </p:grpSpPr>
        <p:sp>
          <p:nvSpPr>
            <p:cNvPr id="229" name="Google Shape;229;p17"/>
            <p:cNvSpPr/>
            <p:nvPr/>
          </p:nvSpPr>
          <p:spPr>
            <a:xfrm>
              <a:off x="589631" y="9121994"/>
              <a:ext cx="3362960" cy="2186940"/>
            </a:xfrm>
            <a:custGeom>
              <a:avLst/>
              <a:gdLst/>
              <a:ahLst/>
              <a:cxnLst/>
              <a:rect l="l" t="t" r="r" b="b"/>
              <a:pathLst>
                <a:path w="3362960" h="2186940" extrusionOk="0">
                  <a:moveTo>
                    <a:pt x="2196645" y="0"/>
                  </a:moveTo>
                  <a:lnTo>
                    <a:pt x="0" y="2186561"/>
                  </a:lnTo>
                  <a:lnTo>
                    <a:pt x="1168854" y="2186561"/>
                  </a:lnTo>
                  <a:lnTo>
                    <a:pt x="3362798" y="2691"/>
                  </a:lnTo>
                  <a:lnTo>
                    <a:pt x="219664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0" name="Google Shape;230;p17"/>
            <p:cNvSpPr/>
            <p:nvPr/>
          </p:nvSpPr>
          <p:spPr>
            <a:xfrm>
              <a:off x="1693151" y="7224910"/>
              <a:ext cx="6024880" cy="4083685"/>
            </a:xfrm>
            <a:custGeom>
              <a:avLst/>
              <a:gdLst/>
              <a:ahLst/>
              <a:cxnLst/>
              <a:rect l="l" t="t" r="r" b="b"/>
              <a:pathLst>
                <a:path w="6024880" h="4083684" extrusionOk="0">
                  <a:moveTo>
                    <a:pt x="4113571" y="0"/>
                  </a:moveTo>
                  <a:lnTo>
                    <a:pt x="0" y="4083645"/>
                  </a:lnTo>
                  <a:lnTo>
                    <a:pt x="1915460" y="4083645"/>
                  </a:lnTo>
                  <a:lnTo>
                    <a:pt x="6024591" y="4408"/>
                  </a:lnTo>
                  <a:lnTo>
                    <a:pt x="411357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1" name="Google Shape;231;p17"/>
            <p:cNvSpPr/>
            <p:nvPr/>
          </p:nvSpPr>
          <p:spPr>
            <a:xfrm>
              <a:off x="1727701" y="7696100"/>
              <a:ext cx="1722755" cy="1338580"/>
            </a:xfrm>
            <a:custGeom>
              <a:avLst/>
              <a:gdLst/>
              <a:ahLst/>
              <a:cxnLst/>
              <a:rect l="l" t="t" r="r" b="b"/>
              <a:pathLst>
                <a:path w="1722754" h="1338579" extrusionOk="0">
                  <a:moveTo>
                    <a:pt x="1722753" y="0"/>
                  </a:moveTo>
                  <a:lnTo>
                    <a:pt x="1338524" y="0"/>
                  </a:lnTo>
                  <a:lnTo>
                    <a:pt x="0" y="1338524"/>
                  </a:lnTo>
                  <a:lnTo>
                    <a:pt x="384229" y="1338524"/>
                  </a:lnTo>
                  <a:lnTo>
                    <a:pt x="1722753"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17"/>
            <p:cNvSpPr/>
            <p:nvPr/>
          </p:nvSpPr>
          <p:spPr>
            <a:xfrm>
              <a:off x="5122994" y="10588897"/>
              <a:ext cx="1696085" cy="703580"/>
            </a:xfrm>
            <a:custGeom>
              <a:avLst/>
              <a:gdLst/>
              <a:ahLst/>
              <a:cxnLst/>
              <a:rect l="l" t="t" r="r" b="b"/>
              <a:pathLst>
                <a:path w="1696084"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33" name="Google Shape;233;p17"/>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4068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1"/>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110" name="Google Shape;110;p11"/>
          <p:cNvGrpSpPr/>
          <p:nvPr/>
        </p:nvGrpSpPr>
        <p:grpSpPr>
          <a:xfrm>
            <a:off x="0" y="0"/>
            <a:ext cx="20104579" cy="11308715"/>
            <a:chOff x="0" y="0"/>
            <a:chExt cx="20104579" cy="11308715"/>
          </a:xfrm>
        </p:grpSpPr>
        <p:sp>
          <p:nvSpPr>
            <p:cNvPr id="111" name="Google Shape;111;p11"/>
            <p:cNvSpPr/>
            <p:nvPr/>
          </p:nvSpPr>
          <p:spPr>
            <a:xfrm>
              <a:off x="6282535" y="0"/>
              <a:ext cx="13822044" cy="11308715"/>
            </a:xfrm>
            <a:custGeom>
              <a:avLst/>
              <a:gdLst/>
              <a:ahLst/>
              <a:cxnLst/>
              <a:rect l="l" t="t" r="r" b="b"/>
              <a:pathLst>
                <a:path w="13822044" h="11308715" extrusionOk="0">
                  <a:moveTo>
                    <a:pt x="13821558" y="0"/>
                  </a:moveTo>
                  <a:lnTo>
                    <a:pt x="11308556" y="0"/>
                  </a:lnTo>
                  <a:lnTo>
                    <a:pt x="0" y="11308556"/>
                  </a:lnTo>
                  <a:lnTo>
                    <a:pt x="12667677" y="11308556"/>
                  </a:lnTo>
                  <a:lnTo>
                    <a:pt x="13821558" y="10154664"/>
                  </a:lnTo>
                  <a:lnTo>
                    <a:pt x="13821558" y="0"/>
                  </a:lnTo>
                  <a:close/>
                </a:path>
              </a:pathLst>
            </a:custGeom>
            <a:solidFill>
              <a:srgbClr val="022D44"/>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2" name="Google Shape;112;p11"/>
            <p:cNvPicPr preferRelativeResize="0"/>
            <p:nvPr/>
          </p:nvPicPr>
          <p:blipFill>
            <a:blip r:embed="rId3">
              <a:extLst>
                <a:ext uri="{28A0092B-C50C-407E-A947-70E740481C1C}">
                  <a14:useLocalDpi xmlns:a14="http://schemas.microsoft.com/office/drawing/2010/main" val="0"/>
                </a:ext>
              </a:extLst>
            </a:blip>
            <a:stretch>
              <a:fillRect/>
            </a:stretch>
          </p:blipFill>
          <p:spPr>
            <a:xfrm rot="5400000">
              <a:off x="9775257" y="-1233423"/>
              <a:ext cx="8302999" cy="11126686"/>
            </a:xfrm>
            <a:prstGeom prst="rect">
              <a:avLst/>
            </a:prstGeom>
            <a:noFill/>
            <a:ln>
              <a:noFill/>
            </a:ln>
          </p:spPr>
        </p:pic>
        <p:sp>
          <p:nvSpPr>
            <p:cNvPr id="113" name="Google Shape;113;p11"/>
            <p:cNvSpPr/>
            <p:nvPr/>
          </p:nvSpPr>
          <p:spPr>
            <a:xfrm>
              <a:off x="0" y="8481417"/>
              <a:ext cx="7162165" cy="1351280"/>
            </a:xfrm>
            <a:custGeom>
              <a:avLst/>
              <a:gdLst/>
              <a:ahLst/>
              <a:cxnLst/>
              <a:rect l="l" t="t" r="r" b="b"/>
              <a:pathLst>
                <a:path w="7162165" h="1351279" extrusionOk="0">
                  <a:moveTo>
                    <a:pt x="7162085" y="0"/>
                  </a:moveTo>
                  <a:lnTo>
                    <a:pt x="0" y="0"/>
                  </a:lnTo>
                  <a:lnTo>
                    <a:pt x="0" y="1350744"/>
                  </a:lnTo>
                  <a:lnTo>
                    <a:pt x="7162085" y="1350744"/>
                  </a:lnTo>
                  <a:lnTo>
                    <a:pt x="716208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14" name="Google Shape;114;p11"/>
          <p:cNvSpPr txBox="1">
            <a:spLocks noGrp="1"/>
          </p:cNvSpPr>
          <p:nvPr>
            <p:ph type="title"/>
          </p:nvPr>
        </p:nvSpPr>
        <p:spPr>
          <a:xfrm>
            <a:off x="1589351" y="868525"/>
            <a:ext cx="4142376" cy="1845628"/>
          </a:xfrm>
          <a:prstGeom prst="rect">
            <a:avLst/>
          </a:prstGeom>
          <a:noFill/>
          <a:ln>
            <a:noFill/>
          </a:ln>
        </p:spPr>
        <p:txBody>
          <a:bodyPr spcFirstLastPara="1" wrap="square" lIns="0" tIns="11425" rIns="0" bIns="0" anchor="t" anchorCtr="0">
            <a:spAutoFit/>
          </a:bodyPr>
          <a:lstStyle/>
          <a:p>
            <a:pPr marL="12700" marR="5080" lvl="0" indent="0" algn="l" rtl="0">
              <a:lnSpc>
                <a:spcPct val="100600"/>
              </a:lnSpc>
              <a:spcBef>
                <a:spcPts val="0"/>
              </a:spcBef>
              <a:spcAft>
                <a:spcPts val="0"/>
              </a:spcAft>
              <a:buNone/>
            </a:pPr>
            <a:r>
              <a:rPr lang="en-US" dirty="0">
                <a:latin typeface="IBM Plex Mono" panose="020B0604020202020204" charset="0"/>
              </a:rPr>
              <a:t>Meet the Speaker</a:t>
            </a:r>
            <a:r>
              <a:rPr lang="en-US" dirty="0">
                <a:solidFill>
                  <a:srgbClr val="002138"/>
                </a:solidFill>
                <a:latin typeface="IBM Plex Mono" panose="020B0604020202020204" charset="0"/>
              </a:rPr>
              <a:t>_</a:t>
            </a:r>
            <a:endParaRPr dirty="0">
              <a:latin typeface="IBM Plex Mono" panose="020B0604020202020204" charset="0"/>
            </a:endParaRPr>
          </a:p>
        </p:txBody>
      </p:sp>
      <p:sp>
        <p:nvSpPr>
          <p:cNvPr id="115" name="Google Shape;115;p11"/>
          <p:cNvSpPr txBox="1"/>
          <p:nvPr/>
        </p:nvSpPr>
        <p:spPr>
          <a:xfrm>
            <a:off x="1589345" y="3313898"/>
            <a:ext cx="5217220" cy="4700631"/>
          </a:xfrm>
          <a:prstGeom prst="rect">
            <a:avLst/>
          </a:prstGeom>
          <a:noFill/>
          <a:ln>
            <a:noFill/>
          </a:ln>
        </p:spPr>
        <p:txBody>
          <a:bodyPr spcFirstLastPara="1" wrap="square" lIns="0" tIns="12050" rIns="0" bIns="0" anchor="t" anchorCtr="0">
            <a:spAutoFit/>
          </a:bodyPr>
          <a:lstStyle/>
          <a:p>
            <a:pPr marL="0" marR="508000" lvl="0" indent="0" algn="l" rtl="0">
              <a:lnSpc>
                <a:spcPct val="100299"/>
              </a:lnSpc>
              <a:spcBef>
                <a:spcPts val="0"/>
              </a:spcBef>
              <a:spcAft>
                <a:spcPts val="0"/>
              </a:spcAft>
              <a:buNone/>
            </a:pPr>
            <a:r>
              <a:rPr lang="en-US" sz="8000" dirty="0" smtClean="0">
                <a:solidFill>
                  <a:srgbClr val="002138"/>
                </a:solidFill>
                <a:latin typeface="IBM Plex Mono" panose="020B0604020202020204" charset="0"/>
                <a:ea typeface="IBM Plex Sans"/>
                <a:cs typeface="IBM Plex Sans"/>
                <a:sym typeface="IBM Plex Sans"/>
              </a:rPr>
              <a:t>Victor </a:t>
            </a:r>
            <a:r>
              <a:rPr lang="en-US" sz="8000" dirty="0" err="1" smtClean="0">
                <a:solidFill>
                  <a:srgbClr val="002138"/>
                </a:solidFill>
                <a:latin typeface="IBM Plex Mono" panose="020B0604020202020204" charset="0"/>
                <a:ea typeface="IBM Plex Sans"/>
                <a:cs typeface="IBM Plex Sans"/>
                <a:sym typeface="IBM Plex Sans"/>
              </a:rPr>
              <a:t>Onoja</a:t>
            </a:r>
            <a:r>
              <a:rPr lang="en-US" sz="8000" dirty="0" smtClean="0">
                <a:solidFill>
                  <a:srgbClr val="002138"/>
                </a:solidFill>
                <a:latin typeface="IBM Plex Mono" panose="020B0604020202020204" charset="0"/>
                <a:ea typeface="IBM Plex Sans"/>
                <a:cs typeface="IBM Plex Sans"/>
                <a:sym typeface="IBM Plex Sans"/>
              </a:rPr>
              <a:t> </a:t>
            </a:r>
            <a:r>
              <a:rPr lang="en-US" sz="8000" dirty="0" err="1" smtClean="0">
                <a:solidFill>
                  <a:srgbClr val="002138"/>
                </a:solidFill>
                <a:latin typeface="IBM Plex Mono" panose="020B0604020202020204" charset="0"/>
                <a:ea typeface="IBM Plex Sans"/>
                <a:cs typeface="IBM Plex Sans"/>
                <a:sym typeface="IBM Plex Sans"/>
              </a:rPr>
              <a:t>Odoh</a:t>
            </a:r>
            <a:endParaRPr sz="8000" dirty="0">
              <a:latin typeface="IBM Plex Mono" panose="020B0604020202020204" charset="0"/>
              <a:ea typeface="IBM Plex Sans"/>
              <a:cs typeface="IBM Plex Sans"/>
              <a:sym typeface="IBM Plex Sans"/>
            </a:endParaRPr>
          </a:p>
          <a:p>
            <a:pPr marL="12700" marR="5080" lvl="0" indent="0" algn="l" rtl="0">
              <a:lnSpc>
                <a:spcPct val="100400"/>
              </a:lnSpc>
              <a:spcBef>
                <a:spcPts val="4965"/>
              </a:spcBef>
              <a:spcAft>
                <a:spcPts val="0"/>
              </a:spcAft>
              <a:buNone/>
            </a:pPr>
            <a:r>
              <a:rPr lang="en-US" sz="2300" dirty="0" smtClean="0">
                <a:solidFill>
                  <a:srgbClr val="EFF8FA"/>
                </a:solidFill>
                <a:latin typeface="IBM Plex Mono Medium"/>
                <a:ea typeface="IBM Plex Mono Medium"/>
                <a:cs typeface="IBM Plex Mono Medium"/>
                <a:sym typeface="IBM Plex Mono Medium"/>
              </a:rPr>
              <a:t>Student</a:t>
            </a:r>
            <a:r>
              <a:rPr lang="en-US" sz="2300" dirty="0" smtClean="0">
                <a:solidFill>
                  <a:srgbClr val="EFF8FA"/>
                </a:solidFill>
                <a:latin typeface="IBM Plex Mono Medium"/>
                <a:ea typeface="IBM Plex Mono Medium"/>
                <a:cs typeface="IBM Plex Mono Medium"/>
                <a:sym typeface="IBM Plex Mono Medium"/>
              </a:rPr>
              <a:t>, University of Lagos</a:t>
            </a:r>
            <a:endParaRPr sz="2300" dirty="0">
              <a:latin typeface="IBM Plex Mono Medium"/>
              <a:ea typeface="IBM Plex Mono Medium"/>
              <a:cs typeface="IBM Plex Mono Medium"/>
              <a:sym typeface="IBM Plex Mono Medium"/>
            </a:endParaRPr>
          </a:p>
        </p:txBody>
      </p:sp>
      <p:sp>
        <p:nvSpPr>
          <p:cNvPr id="116" name="Google Shape;116;p11"/>
          <p:cNvSpPr txBox="1"/>
          <p:nvPr/>
        </p:nvSpPr>
        <p:spPr>
          <a:xfrm>
            <a:off x="1589345" y="8521571"/>
            <a:ext cx="4610100" cy="1361260"/>
          </a:xfrm>
          <a:prstGeom prst="rect">
            <a:avLst/>
          </a:prstGeom>
          <a:noFill/>
          <a:ln>
            <a:noFill/>
          </a:ln>
        </p:spPr>
        <p:txBody>
          <a:bodyPr spcFirstLastPara="1" wrap="square" lIns="0" tIns="159375" rIns="0" bIns="0" anchor="t" anchorCtr="0">
            <a:spAutoFit/>
          </a:bodyPr>
          <a:lstStyle/>
          <a:p>
            <a:pPr marL="12700" lvl="0" indent="0" algn="l" rtl="0">
              <a:lnSpc>
                <a:spcPct val="100000"/>
              </a:lnSpc>
              <a:spcBef>
                <a:spcPts val="0"/>
              </a:spcBef>
              <a:spcAft>
                <a:spcPts val="0"/>
              </a:spcAft>
              <a:buNone/>
            </a:pPr>
            <a:r>
              <a:rPr lang="en-US" sz="1950" b="1" dirty="0" smtClean="0">
                <a:solidFill>
                  <a:srgbClr val="EFF8FA"/>
                </a:solidFill>
                <a:latin typeface="IBM Plex Sans"/>
                <a:ea typeface="IBM Plex Sans"/>
                <a:cs typeface="IBM Plex Sans"/>
                <a:sym typeface="IBM Plex Sans"/>
              </a:rPr>
              <a:t>FIND VICTOR ODOH ON LINKEDIN @VICTOR ODOH</a:t>
            </a:r>
          </a:p>
          <a:p>
            <a:pPr marL="12700" lvl="0" indent="0" algn="l" rtl="0">
              <a:lnSpc>
                <a:spcPct val="100000"/>
              </a:lnSpc>
              <a:spcBef>
                <a:spcPts val="0"/>
              </a:spcBef>
              <a:spcAft>
                <a:spcPts val="0"/>
              </a:spcAft>
              <a:buNone/>
            </a:pPr>
            <a:r>
              <a:rPr lang="en-US" sz="1950" b="1" dirty="0" smtClean="0">
                <a:solidFill>
                  <a:srgbClr val="EFF8FA"/>
                </a:solidFill>
                <a:latin typeface="IBM Plex Sans"/>
                <a:ea typeface="IBM Plex Sans"/>
                <a:cs typeface="IBM Plex Sans"/>
                <a:sym typeface="IBM Plex Sans"/>
              </a:rPr>
              <a:t>ON GITHUB</a:t>
            </a:r>
          </a:p>
          <a:p>
            <a:pPr marL="12700" lvl="0" indent="0" algn="l" rtl="0">
              <a:lnSpc>
                <a:spcPct val="100000"/>
              </a:lnSpc>
              <a:spcBef>
                <a:spcPts val="0"/>
              </a:spcBef>
              <a:spcAft>
                <a:spcPts val="0"/>
              </a:spcAft>
              <a:buNone/>
            </a:pPr>
            <a:r>
              <a:rPr lang="en-US" sz="1950" b="1" dirty="0" smtClean="0">
                <a:solidFill>
                  <a:srgbClr val="EFF8FA"/>
                </a:solidFill>
                <a:latin typeface="IBM Plex Sans"/>
                <a:ea typeface="IBM Plex Sans"/>
                <a:cs typeface="IBM Plex Sans"/>
                <a:sym typeface="IBM Plex Sans"/>
              </a:rPr>
              <a:t>@VICTOR-ONOJA </a:t>
            </a:r>
            <a:endParaRPr sz="2550" dirty="0">
              <a:latin typeface="IBM Plex Sans"/>
              <a:ea typeface="IBM Plex Sans"/>
              <a:cs typeface="IBM Plex Sans"/>
              <a:sym typeface="IBM Plex Sans"/>
            </a:endParaRPr>
          </a:p>
        </p:txBody>
      </p:sp>
      <p:sp>
        <p:nvSpPr>
          <p:cNvPr id="117" name="Google Shape;117;p11"/>
          <p:cNvSpPr/>
          <p:nvPr/>
        </p:nvSpPr>
        <p:spPr>
          <a:xfrm>
            <a:off x="0" y="9989224"/>
            <a:ext cx="6806565" cy="62865"/>
          </a:xfrm>
          <a:custGeom>
            <a:avLst/>
            <a:gdLst/>
            <a:ahLst/>
            <a:cxnLst/>
            <a:rect l="l" t="t" r="r" b="b"/>
            <a:pathLst>
              <a:path w="6806565" h="62865" extrusionOk="0">
                <a:moveTo>
                  <a:pt x="6806075" y="0"/>
                </a:moveTo>
                <a:lnTo>
                  <a:pt x="0" y="0"/>
                </a:lnTo>
                <a:lnTo>
                  <a:pt x="0" y="62825"/>
                </a:lnTo>
                <a:lnTo>
                  <a:pt x="6806075" y="62825"/>
                </a:lnTo>
                <a:lnTo>
                  <a:pt x="6806075"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2" name="TextBox 1"/>
          <p:cNvSpPr txBox="1"/>
          <p:nvPr/>
        </p:nvSpPr>
        <p:spPr>
          <a:xfrm>
            <a:off x="8205066" y="9202201"/>
            <a:ext cx="11285034" cy="1015663"/>
          </a:xfrm>
          <a:prstGeom prst="rect">
            <a:avLst/>
          </a:prstGeom>
          <a:noFill/>
        </p:spPr>
        <p:txBody>
          <a:bodyPr wrap="square" rtlCol="0">
            <a:spAutoFit/>
          </a:bodyPr>
          <a:lstStyle/>
          <a:p>
            <a:r>
              <a:rPr lang="en-US" sz="2000" dirty="0" smtClean="0">
                <a:solidFill>
                  <a:schemeClr val="tx2"/>
                </a:solidFill>
                <a:latin typeface="IBM Plex Mono" panose="020B0604020202020204" charset="0"/>
              </a:rPr>
              <a:t>I have experience with </a:t>
            </a:r>
            <a:r>
              <a:rPr lang="en-US" sz="2000" dirty="0" err="1" smtClean="0">
                <a:solidFill>
                  <a:schemeClr val="tx2"/>
                </a:solidFill>
                <a:latin typeface="IBM Plex Mono" panose="020B0604020202020204" charset="0"/>
              </a:rPr>
              <a:t>git</a:t>
            </a:r>
            <a:r>
              <a:rPr lang="en-US" sz="2000" dirty="0" smtClean="0">
                <a:solidFill>
                  <a:schemeClr val="tx2"/>
                </a:solidFill>
                <a:latin typeface="IBM Plex Mono" panose="020B0604020202020204" charset="0"/>
              </a:rPr>
              <a:t> &amp; </a:t>
            </a:r>
            <a:r>
              <a:rPr lang="en-US" sz="2000" dirty="0" err="1" smtClean="0">
                <a:solidFill>
                  <a:schemeClr val="tx2"/>
                </a:solidFill>
                <a:latin typeface="IBM Plex Mono" panose="020B0604020202020204" charset="0"/>
              </a:rPr>
              <a:t>github</a:t>
            </a:r>
            <a:r>
              <a:rPr lang="en-US" sz="2000" dirty="0" smtClean="0">
                <a:solidFill>
                  <a:schemeClr val="tx2"/>
                </a:solidFill>
                <a:latin typeface="IBM Plex Mono" panose="020B0604020202020204" charset="0"/>
              </a:rPr>
              <a:t>, I have passion for </a:t>
            </a:r>
            <a:r>
              <a:rPr lang="en-US" sz="2000" dirty="0">
                <a:solidFill>
                  <a:schemeClr val="tx2"/>
                </a:solidFill>
                <a:latin typeface="IBM Plex Mono" panose="020B0604020202020204" charset="0"/>
              </a:rPr>
              <a:t>A</a:t>
            </a:r>
            <a:r>
              <a:rPr lang="en-US" sz="2000" dirty="0" smtClean="0">
                <a:solidFill>
                  <a:schemeClr val="tx2"/>
                </a:solidFill>
                <a:latin typeface="IBM Plex Mono" panose="020B0604020202020204" charset="0"/>
              </a:rPr>
              <a:t>i, I have great communication and research skills. I’ll love to be a part of the team at </a:t>
            </a:r>
            <a:r>
              <a:rPr lang="en-US" sz="2000" dirty="0" err="1" smtClean="0">
                <a:solidFill>
                  <a:schemeClr val="tx2"/>
                </a:solidFill>
                <a:latin typeface="IBM Plex Mono" panose="020B0604020202020204" charset="0"/>
              </a:rPr>
              <a:t>TextifyAi</a:t>
            </a:r>
            <a:endParaRPr lang="en-US" sz="2000" dirty="0">
              <a:solidFill>
                <a:schemeClr val="tx2"/>
              </a:solidFill>
              <a:latin typeface="IBM Plex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992260" y="4573545"/>
            <a:ext cx="9170233" cy="1910714"/>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sz="12350" dirty="0"/>
              <a:t>THANK YOU.</a:t>
            </a:r>
            <a:endParaRPr sz="12350" dirty="0"/>
          </a:p>
        </p:txBody>
      </p:sp>
      <p:grpSp>
        <p:nvGrpSpPr>
          <p:cNvPr id="265" name="Google Shape;265;p19"/>
          <p:cNvGrpSpPr/>
          <p:nvPr/>
        </p:nvGrpSpPr>
        <p:grpSpPr>
          <a:xfrm>
            <a:off x="0" y="0"/>
            <a:ext cx="9006840" cy="9006840"/>
            <a:chOff x="0" y="0"/>
            <a:chExt cx="9006840" cy="9006840"/>
          </a:xfrm>
        </p:grpSpPr>
        <p:sp>
          <p:nvSpPr>
            <p:cNvPr id="266" name="Google Shape;266;p19"/>
            <p:cNvSpPr/>
            <p:nvPr/>
          </p:nvSpPr>
          <p:spPr>
            <a:xfrm>
              <a:off x="0" y="0"/>
              <a:ext cx="9006840" cy="9006840"/>
            </a:xfrm>
            <a:custGeom>
              <a:avLst/>
              <a:gdLst/>
              <a:ahLst/>
              <a:cxnLst/>
              <a:rect l="l" t="t" r="r" b="b"/>
              <a:pathLst>
                <a:path w="9006840" h="9006840" extrusionOk="0">
                  <a:moveTo>
                    <a:pt x="9006835" y="0"/>
                  </a:moveTo>
                  <a:lnTo>
                    <a:pt x="0" y="0"/>
                  </a:lnTo>
                  <a:lnTo>
                    <a:pt x="0" y="9006835"/>
                  </a:lnTo>
                  <a:lnTo>
                    <a:pt x="9006835"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p19"/>
            <p:cNvSpPr/>
            <p:nvPr/>
          </p:nvSpPr>
          <p:spPr>
            <a:xfrm>
              <a:off x="1761409" y="3467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r>
                <a:rPr lang="en-US" dirty="0"/>
                <a:t>   </a:t>
              </a:r>
              <a:endParaRPr dirty="0"/>
            </a:p>
          </p:txBody>
        </p:sp>
        <p:sp>
          <p:nvSpPr>
            <p:cNvPr id="268" name="Google Shape;268;p19"/>
            <p:cNvSpPr/>
            <p:nvPr/>
          </p:nvSpPr>
          <p:spPr>
            <a:xfrm>
              <a:off x="2914218" y="0"/>
              <a:ext cx="6064885" cy="4123690"/>
            </a:xfrm>
            <a:custGeom>
              <a:avLst/>
              <a:gdLst/>
              <a:ahLst/>
              <a:cxnLst/>
              <a:rect l="l" t="t" r="r" b="b"/>
              <a:pathLst>
                <a:path w="6064884" h="4123690" extrusionOk="0">
                  <a:moveTo>
                    <a:pt x="6064715" y="0"/>
                  </a:moveTo>
                  <a:lnTo>
                    <a:pt x="4149266" y="0"/>
                  </a:lnTo>
                  <a:lnTo>
                    <a:pt x="0" y="4119089"/>
                  </a:lnTo>
                  <a:lnTo>
                    <a:pt x="1911009" y="4123487"/>
                  </a:lnTo>
                  <a:lnTo>
                    <a:pt x="6064715"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9" name="Google Shape;269;p19"/>
            <p:cNvSpPr/>
            <p:nvPr/>
          </p:nvSpPr>
          <p:spPr>
            <a:xfrm>
              <a:off x="5421617" y="5"/>
              <a:ext cx="2292985" cy="4186554"/>
            </a:xfrm>
            <a:custGeom>
              <a:avLst/>
              <a:gdLst/>
              <a:ahLst/>
              <a:cxnLst/>
              <a:rect l="l" t="t" r="r" b="b"/>
              <a:pathLst>
                <a:path w="2292984" h="4186554" extrusionOk="0">
                  <a:moveTo>
                    <a:pt x="790702" y="0"/>
                  </a:moveTo>
                  <a:lnTo>
                    <a:pt x="406463" y="0"/>
                  </a:lnTo>
                  <a:lnTo>
                    <a:pt x="256184" y="150266"/>
                  </a:lnTo>
                  <a:lnTo>
                    <a:pt x="640435" y="150266"/>
                  </a:lnTo>
                  <a:lnTo>
                    <a:pt x="790702" y="0"/>
                  </a:lnTo>
                  <a:close/>
                </a:path>
                <a:path w="2292984" h="4186554" extrusionOk="0">
                  <a:moveTo>
                    <a:pt x="2292654" y="2683751"/>
                  </a:moveTo>
                  <a:lnTo>
                    <a:pt x="1502168" y="2683751"/>
                  </a:lnTo>
                  <a:lnTo>
                    <a:pt x="0" y="4185932"/>
                  </a:lnTo>
                  <a:lnTo>
                    <a:pt x="790486" y="4185932"/>
                  </a:lnTo>
                  <a:lnTo>
                    <a:pt x="2292654" y="2683751"/>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16229876" y="7998883"/>
            <a:ext cx="3874451" cy="2299970"/>
            <a:chOff x="16229876" y="7998883"/>
            <a:chExt cx="3874451" cy="2299970"/>
          </a:xfrm>
        </p:grpSpPr>
        <p:sp>
          <p:nvSpPr>
            <p:cNvPr id="271" name="Google Shape;271;p19"/>
            <p:cNvSpPr/>
            <p:nvPr/>
          </p:nvSpPr>
          <p:spPr>
            <a:xfrm>
              <a:off x="16229876" y="7998883"/>
              <a:ext cx="3181985" cy="2299970"/>
            </a:xfrm>
            <a:custGeom>
              <a:avLst/>
              <a:gdLst/>
              <a:ahLst/>
              <a:cxnLst/>
              <a:rect l="l" t="t" r="r" b="b"/>
              <a:pathLst>
                <a:path w="3181984" h="2299970" extrusionOk="0">
                  <a:moveTo>
                    <a:pt x="3181609" y="0"/>
                  </a:moveTo>
                  <a:lnTo>
                    <a:pt x="2299668" y="0"/>
                  </a:lnTo>
                  <a:lnTo>
                    <a:pt x="0" y="2299668"/>
                  </a:lnTo>
                  <a:lnTo>
                    <a:pt x="881941" y="2299668"/>
                  </a:lnTo>
                  <a:lnTo>
                    <a:pt x="3181609"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2" name="Google Shape;272;p19"/>
            <p:cNvSpPr/>
            <p:nvPr/>
          </p:nvSpPr>
          <p:spPr>
            <a:xfrm>
              <a:off x="19438212" y="8002263"/>
              <a:ext cx="666115" cy="666115"/>
            </a:xfrm>
            <a:custGeom>
              <a:avLst/>
              <a:gdLst/>
              <a:ahLst/>
              <a:cxnLst/>
              <a:rect l="l" t="t" r="r" b="b"/>
              <a:pathLst>
                <a:path w="666115" h="666115" extrusionOk="0">
                  <a:moveTo>
                    <a:pt x="665885" y="0"/>
                  </a:moveTo>
                  <a:lnTo>
                    <a:pt x="0" y="665885"/>
                  </a:lnTo>
                  <a:lnTo>
                    <a:pt x="384229" y="665885"/>
                  </a:lnTo>
                  <a:lnTo>
                    <a:pt x="665885" y="384229"/>
                  </a:lnTo>
                  <a:lnTo>
                    <a:pt x="665885"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1465</Words>
  <Application>Microsoft Office PowerPoint</Application>
  <PresentationFormat>Custom</PresentationFormat>
  <Paragraphs>95</Paragraphs>
  <Slides>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Wingdings</vt:lpstr>
      <vt:lpstr>Lato</vt:lpstr>
      <vt:lpstr>IBM Plex Mono Light</vt:lpstr>
      <vt:lpstr>IBM Plex Mono</vt:lpstr>
      <vt:lpstr>Montserrat Medium</vt:lpstr>
      <vt:lpstr>Space Grotesk</vt:lpstr>
      <vt:lpstr>IBM Plex Mono Medium</vt:lpstr>
      <vt:lpstr>IBM Plex Sans</vt:lpstr>
      <vt:lpstr>IBM Plex Mono SemiBold</vt:lpstr>
      <vt:lpstr>Arial</vt:lpstr>
      <vt:lpstr>Calibri</vt:lpstr>
      <vt:lpstr>Space Grotesk SemiBold</vt:lpstr>
      <vt:lpstr>Office Theme</vt:lpstr>
      <vt:lpstr>PowerPoint Presentation</vt:lpstr>
      <vt:lpstr>Agenda_</vt:lpstr>
      <vt:lpstr>What are B2C AI Solutions ?</vt:lpstr>
      <vt:lpstr>PowerPoint Presentation</vt:lpstr>
      <vt:lpstr>PowerPoint Presentation</vt:lpstr>
      <vt:lpstr>PowerPoint Presentation</vt:lpstr>
      <vt:lpstr>PowerPoint Presentation</vt:lpstr>
      <vt:lpstr>Meet the Speaker_</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27</cp:revision>
  <dcterms:modified xsi:type="dcterms:W3CDTF">2023-04-01T13:15:29Z</dcterms:modified>
</cp:coreProperties>
</file>