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00" r:id="rId2"/>
    <p:sldMasterId id="2147483712" r:id="rId3"/>
  </p:sldMasterIdLst>
  <p:sldIdLst>
    <p:sldId id="256" r:id="rId4"/>
    <p:sldId id="257" r:id="rId5"/>
    <p:sldId id="258" r:id="rId6"/>
    <p:sldId id="259" r:id="rId7"/>
    <p:sldId id="260" r:id="rId8"/>
    <p:sldId id="261" r:id="rId9"/>
    <p:sldId id="264" r:id="rId10"/>
    <p:sldId id="265" r:id="rId11"/>
    <p:sldId id="281"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4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4E2D-3398-4192-80BB-A1F6DDE5DD6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BAC0D2-DA7C-4297-8420-6F88EF8CE8D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3F83A7-E6EA-452A-BE84-9FA035288F09}"/>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5" name="Footer Placeholder 4">
            <a:extLst>
              <a:ext uri="{FF2B5EF4-FFF2-40B4-BE49-F238E27FC236}">
                <a16:creationId xmlns:a16="http://schemas.microsoft.com/office/drawing/2014/main" id="{E3AC4F58-CDE7-49B2-ABA7-EA5C903DD01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9FAEB21-9EC2-4F7C-8A91-F11FC8EB4F3A}"/>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5305568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7FEC-ADE9-4588-A6EE-A900D0940C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11D94A-4FA5-4EAB-8AAB-80B8025F5F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58F323-0187-4313-B313-604B8355E22B}"/>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5" name="Footer Placeholder 4">
            <a:extLst>
              <a:ext uri="{FF2B5EF4-FFF2-40B4-BE49-F238E27FC236}">
                <a16:creationId xmlns:a16="http://schemas.microsoft.com/office/drawing/2014/main" id="{1F2ACDA3-D7E2-4AD0-B4D6-95653FB0055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2FD9522-474E-4C37-A139-8ABCE66A2B55}"/>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30295422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059E84-F279-45E0-BE34-07B54817590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9934D-7C30-4402-A7A2-9DD10BCE6CC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ADE243-B4BB-4F4F-A1CB-0C27895BFBC8}"/>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5" name="Footer Placeholder 4">
            <a:extLst>
              <a:ext uri="{FF2B5EF4-FFF2-40B4-BE49-F238E27FC236}">
                <a16:creationId xmlns:a16="http://schemas.microsoft.com/office/drawing/2014/main" id="{45DA777A-1CEE-4555-ACA6-A0DB127874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D3B2DB5-634C-428B-BE76-496A2FC362DB}"/>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3543748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3">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30E231-8C7A-4100-9B54-70ACDCE716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9702" y="6160770"/>
            <a:ext cx="1394299" cy="697230"/>
          </a:xfrm>
          <a:prstGeom prst="rect">
            <a:avLst/>
          </a:prstGeom>
        </p:spPr>
      </p:pic>
      <p:sp>
        <p:nvSpPr>
          <p:cNvPr id="8" name="Rectangle 7">
            <a:extLst>
              <a:ext uri="{FF2B5EF4-FFF2-40B4-BE49-F238E27FC236}">
                <a16:creationId xmlns:a16="http://schemas.microsoft.com/office/drawing/2014/main" id="{3769CF0B-C28C-4A5F-95BB-BD1CA7F187B9}"/>
              </a:ext>
            </a:extLst>
          </p:cNvPr>
          <p:cNvSpPr/>
          <p:nvPr userDrawn="1"/>
        </p:nvSpPr>
        <p:spPr>
          <a:xfrm>
            <a:off x="-21235" y="6482448"/>
            <a:ext cx="2062296" cy="375552"/>
          </a:xfrm>
          <a:prstGeom prst="rect">
            <a:avLst/>
          </a:prstGeom>
        </p:spPr>
        <p:txBody>
          <a:bodyPr wrap="non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Created By: Jitendra</a:t>
            </a:r>
          </a:p>
        </p:txBody>
      </p:sp>
      <p:pic>
        <p:nvPicPr>
          <p:cNvPr id="1028" name="Picture 4">
            <a:extLst>
              <a:ext uri="{FF2B5EF4-FFF2-40B4-BE49-F238E27FC236}">
                <a16:creationId xmlns:a16="http://schemas.microsoft.com/office/drawing/2014/main" id="{E768FCA7-E92B-4BBD-9EF2-CDF26213692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5" y="0"/>
            <a:ext cx="1219989" cy="591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52E3D045-7F7E-4F16-BC03-1D2F28EE8FE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49701" y="0"/>
            <a:ext cx="1394299" cy="59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535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32DA-9FF0-4257-BD67-1BC0447D88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D160E4-1A9C-43B0-A801-85067A13C5A6}"/>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4" name="Footer Placeholder 3">
            <a:extLst>
              <a:ext uri="{FF2B5EF4-FFF2-40B4-BE49-F238E27FC236}">
                <a16:creationId xmlns:a16="http://schemas.microsoft.com/office/drawing/2014/main" id="{0DD717A3-A420-492E-A771-650A14B60F2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C9BA89D0-90D2-4F4C-A626-47CC09CB9AF4}"/>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27133077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EC5C-FB93-4343-A032-B25802427279}"/>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14F025-5F8C-4BD4-B452-3AC4BE12536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AD7A82-040D-41F6-96EF-9EE2FB358AAE}"/>
              </a:ext>
            </a:extLst>
          </p:cNvPr>
          <p:cNvSpPr>
            <a:spLocks noGrp="1"/>
          </p:cNvSpPr>
          <p:nvPr>
            <p:ph type="dt" sz="half" idx="10"/>
          </p:nvPr>
        </p:nvSpPr>
        <p:spPr/>
        <p:txBody>
          <a:bodyPr/>
          <a:lstStyle/>
          <a:p>
            <a:fld id="{D2B63AB4-95A3-4D63-A72E-A21FF5D0A633}" type="datetimeFigureOut">
              <a:rPr lang="en-IN" smtClean="0"/>
              <a:t>11-03-2020</a:t>
            </a:fld>
            <a:endParaRPr lang="en-IN" dirty="0"/>
          </a:p>
        </p:txBody>
      </p:sp>
      <p:sp>
        <p:nvSpPr>
          <p:cNvPr id="5" name="Footer Placeholder 4">
            <a:extLst>
              <a:ext uri="{FF2B5EF4-FFF2-40B4-BE49-F238E27FC236}">
                <a16:creationId xmlns:a16="http://schemas.microsoft.com/office/drawing/2014/main" id="{1D25171E-E63B-4A8B-8A41-124BFF996F7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701F9BA-46F3-44E6-B678-16C11F51EB4D}"/>
              </a:ext>
            </a:extLst>
          </p:cNvPr>
          <p:cNvSpPr>
            <a:spLocks noGrp="1"/>
          </p:cNvSpPr>
          <p:nvPr>
            <p:ph type="sldNum" sz="quarter" idx="12"/>
          </p:nvPr>
        </p:nvSpPr>
        <p:spPr/>
        <p:txBody>
          <a:bodyPr/>
          <a:lstStyle/>
          <a:p>
            <a:fld id="{90A61B2B-0A2A-447B-B939-DCE9B9D8B26D}" type="slidenum">
              <a:rPr lang="en-IN" smtClean="0"/>
              <a:t>‹#›</a:t>
            </a:fld>
            <a:endParaRPr lang="en-IN" dirty="0"/>
          </a:p>
        </p:txBody>
      </p:sp>
    </p:spTree>
    <p:extLst>
      <p:ext uri="{BB962C8B-B14F-4D97-AF65-F5344CB8AC3E}">
        <p14:creationId xmlns:p14="http://schemas.microsoft.com/office/powerpoint/2010/main" val="107395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19E9-BF97-450E-AD85-AA4BEB4EA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0FEDE9-42D4-4461-821F-5A215A0BE7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8919E-B9F6-4FE4-AF60-A38077B1EDF5}"/>
              </a:ext>
            </a:extLst>
          </p:cNvPr>
          <p:cNvSpPr>
            <a:spLocks noGrp="1"/>
          </p:cNvSpPr>
          <p:nvPr>
            <p:ph type="dt" sz="half" idx="10"/>
          </p:nvPr>
        </p:nvSpPr>
        <p:spPr/>
        <p:txBody>
          <a:bodyPr/>
          <a:lstStyle/>
          <a:p>
            <a:fld id="{D2B63AB4-95A3-4D63-A72E-A21FF5D0A633}" type="datetimeFigureOut">
              <a:rPr lang="en-IN" smtClean="0"/>
              <a:t>11-03-2020</a:t>
            </a:fld>
            <a:endParaRPr lang="en-IN" dirty="0"/>
          </a:p>
        </p:txBody>
      </p:sp>
      <p:sp>
        <p:nvSpPr>
          <p:cNvPr id="5" name="Footer Placeholder 4">
            <a:extLst>
              <a:ext uri="{FF2B5EF4-FFF2-40B4-BE49-F238E27FC236}">
                <a16:creationId xmlns:a16="http://schemas.microsoft.com/office/drawing/2014/main" id="{58A09558-88D6-4B5E-8C0B-547C3A77010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B57707D-7CBD-472A-AC99-7BB6A6B10905}"/>
              </a:ext>
            </a:extLst>
          </p:cNvPr>
          <p:cNvSpPr>
            <a:spLocks noGrp="1"/>
          </p:cNvSpPr>
          <p:nvPr>
            <p:ph type="sldNum" sz="quarter" idx="12"/>
          </p:nvPr>
        </p:nvSpPr>
        <p:spPr/>
        <p:txBody>
          <a:bodyPr/>
          <a:lstStyle/>
          <a:p>
            <a:fld id="{90A61B2B-0A2A-447B-B939-DCE9B9D8B26D}" type="slidenum">
              <a:rPr lang="en-IN" smtClean="0"/>
              <a:t>‹#›</a:t>
            </a:fld>
            <a:endParaRPr lang="en-IN" dirty="0"/>
          </a:p>
        </p:txBody>
      </p:sp>
    </p:spTree>
    <p:extLst>
      <p:ext uri="{BB962C8B-B14F-4D97-AF65-F5344CB8AC3E}">
        <p14:creationId xmlns:p14="http://schemas.microsoft.com/office/powerpoint/2010/main" val="2384921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ECA7-8F99-458D-9710-64F29F677C06}"/>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61C298-8164-42DE-8DBE-67D28D683E00}"/>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4DC462-41FB-4DAC-A0D2-AAAFAB93BDD6}"/>
              </a:ext>
            </a:extLst>
          </p:cNvPr>
          <p:cNvSpPr>
            <a:spLocks noGrp="1"/>
          </p:cNvSpPr>
          <p:nvPr>
            <p:ph type="dt" sz="half" idx="10"/>
          </p:nvPr>
        </p:nvSpPr>
        <p:spPr/>
        <p:txBody>
          <a:bodyPr/>
          <a:lstStyle/>
          <a:p>
            <a:fld id="{D2B63AB4-95A3-4D63-A72E-A21FF5D0A633}" type="datetimeFigureOut">
              <a:rPr lang="en-IN" smtClean="0"/>
              <a:t>11-03-2020</a:t>
            </a:fld>
            <a:endParaRPr lang="en-IN" dirty="0"/>
          </a:p>
        </p:txBody>
      </p:sp>
      <p:sp>
        <p:nvSpPr>
          <p:cNvPr id="5" name="Footer Placeholder 4">
            <a:extLst>
              <a:ext uri="{FF2B5EF4-FFF2-40B4-BE49-F238E27FC236}">
                <a16:creationId xmlns:a16="http://schemas.microsoft.com/office/drawing/2014/main" id="{A3E9D76D-A0A4-401A-82BD-3039C829425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8DA6634-12BD-4BEB-A884-655278E56FF1}"/>
              </a:ext>
            </a:extLst>
          </p:cNvPr>
          <p:cNvSpPr>
            <a:spLocks noGrp="1"/>
          </p:cNvSpPr>
          <p:nvPr>
            <p:ph type="sldNum" sz="quarter" idx="12"/>
          </p:nvPr>
        </p:nvSpPr>
        <p:spPr/>
        <p:txBody>
          <a:bodyPr/>
          <a:lstStyle/>
          <a:p>
            <a:fld id="{90A61B2B-0A2A-447B-B939-DCE9B9D8B26D}" type="slidenum">
              <a:rPr lang="en-IN" smtClean="0"/>
              <a:t>‹#›</a:t>
            </a:fld>
            <a:endParaRPr lang="en-IN" dirty="0"/>
          </a:p>
        </p:txBody>
      </p:sp>
    </p:spTree>
    <p:extLst>
      <p:ext uri="{BB962C8B-B14F-4D97-AF65-F5344CB8AC3E}">
        <p14:creationId xmlns:p14="http://schemas.microsoft.com/office/powerpoint/2010/main" val="31267503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D9E9-FB62-4F8F-AFB3-51678EF0BD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9DC440-04B8-41CF-8200-5AEB2638C6E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DD3E84-8EAB-4187-A2E8-7E7BB36A1A8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3ACE58-D827-46CB-BE1E-CA880F19C3C8}"/>
              </a:ext>
            </a:extLst>
          </p:cNvPr>
          <p:cNvSpPr>
            <a:spLocks noGrp="1"/>
          </p:cNvSpPr>
          <p:nvPr>
            <p:ph type="dt" sz="half" idx="10"/>
          </p:nvPr>
        </p:nvSpPr>
        <p:spPr/>
        <p:txBody>
          <a:bodyPr/>
          <a:lstStyle/>
          <a:p>
            <a:fld id="{D2B63AB4-95A3-4D63-A72E-A21FF5D0A633}" type="datetimeFigureOut">
              <a:rPr lang="en-IN" smtClean="0"/>
              <a:t>11-03-2020</a:t>
            </a:fld>
            <a:endParaRPr lang="en-IN" dirty="0"/>
          </a:p>
        </p:txBody>
      </p:sp>
      <p:sp>
        <p:nvSpPr>
          <p:cNvPr id="6" name="Footer Placeholder 5">
            <a:extLst>
              <a:ext uri="{FF2B5EF4-FFF2-40B4-BE49-F238E27FC236}">
                <a16:creationId xmlns:a16="http://schemas.microsoft.com/office/drawing/2014/main" id="{B670785B-A553-47C6-A513-A4BEE56D606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A8E1F1D-F9B9-480D-ABC3-1787228E90FE}"/>
              </a:ext>
            </a:extLst>
          </p:cNvPr>
          <p:cNvSpPr>
            <a:spLocks noGrp="1"/>
          </p:cNvSpPr>
          <p:nvPr>
            <p:ph type="sldNum" sz="quarter" idx="12"/>
          </p:nvPr>
        </p:nvSpPr>
        <p:spPr/>
        <p:txBody>
          <a:bodyPr/>
          <a:lstStyle/>
          <a:p>
            <a:fld id="{90A61B2B-0A2A-447B-B939-DCE9B9D8B26D}" type="slidenum">
              <a:rPr lang="en-IN" smtClean="0"/>
              <a:t>‹#›</a:t>
            </a:fld>
            <a:endParaRPr lang="en-IN" dirty="0"/>
          </a:p>
        </p:txBody>
      </p:sp>
    </p:spTree>
    <p:extLst>
      <p:ext uri="{BB962C8B-B14F-4D97-AF65-F5344CB8AC3E}">
        <p14:creationId xmlns:p14="http://schemas.microsoft.com/office/powerpoint/2010/main" val="36130764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F709-51C4-4BB8-8E17-B00DA9AB97F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D2A676-DC24-4D36-8367-7ECF7C8E2E3D}"/>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9205F1-0A01-4EF2-A4EA-329E6E6AFAE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EAEA3A-FE71-4E45-B409-EF31EF01F748}"/>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034AE8-F8F1-4C58-98CE-7E840E23D3D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6A0627-D906-4938-8776-856763B23C71}"/>
              </a:ext>
            </a:extLst>
          </p:cNvPr>
          <p:cNvSpPr>
            <a:spLocks noGrp="1"/>
          </p:cNvSpPr>
          <p:nvPr>
            <p:ph type="dt" sz="half" idx="10"/>
          </p:nvPr>
        </p:nvSpPr>
        <p:spPr/>
        <p:txBody>
          <a:bodyPr/>
          <a:lstStyle/>
          <a:p>
            <a:fld id="{D2B63AB4-95A3-4D63-A72E-A21FF5D0A633}" type="datetimeFigureOut">
              <a:rPr lang="en-IN" smtClean="0"/>
              <a:t>11-03-2020</a:t>
            </a:fld>
            <a:endParaRPr lang="en-IN" dirty="0"/>
          </a:p>
        </p:txBody>
      </p:sp>
      <p:sp>
        <p:nvSpPr>
          <p:cNvPr id="8" name="Footer Placeholder 7">
            <a:extLst>
              <a:ext uri="{FF2B5EF4-FFF2-40B4-BE49-F238E27FC236}">
                <a16:creationId xmlns:a16="http://schemas.microsoft.com/office/drawing/2014/main" id="{A88060D1-59AE-4AFC-BD0A-D90D88B5332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6D4A7F7-DC84-48B2-BF64-894A29935533}"/>
              </a:ext>
            </a:extLst>
          </p:cNvPr>
          <p:cNvSpPr>
            <a:spLocks noGrp="1"/>
          </p:cNvSpPr>
          <p:nvPr>
            <p:ph type="sldNum" sz="quarter" idx="12"/>
          </p:nvPr>
        </p:nvSpPr>
        <p:spPr/>
        <p:txBody>
          <a:bodyPr/>
          <a:lstStyle/>
          <a:p>
            <a:fld id="{90A61B2B-0A2A-447B-B939-DCE9B9D8B26D}" type="slidenum">
              <a:rPr lang="en-IN" smtClean="0"/>
              <a:t>‹#›</a:t>
            </a:fld>
            <a:endParaRPr lang="en-IN" dirty="0"/>
          </a:p>
        </p:txBody>
      </p:sp>
    </p:spTree>
    <p:extLst>
      <p:ext uri="{BB962C8B-B14F-4D97-AF65-F5344CB8AC3E}">
        <p14:creationId xmlns:p14="http://schemas.microsoft.com/office/powerpoint/2010/main" val="21216271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E2E5-28B4-4739-8EC9-FCC5A9636E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DD37BE-8725-4A3E-9504-C02D2BC39475}"/>
              </a:ext>
            </a:extLst>
          </p:cNvPr>
          <p:cNvSpPr>
            <a:spLocks noGrp="1"/>
          </p:cNvSpPr>
          <p:nvPr>
            <p:ph type="dt" sz="half" idx="10"/>
          </p:nvPr>
        </p:nvSpPr>
        <p:spPr/>
        <p:txBody>
          <a:bodyPr/>
          <a:lstStyle/>
          <a:p>
            <a:fld id="{D2B63AB4-95A3-4D63-A72E-A21FF5D0A633}" type="datetimeFigureOut">
              <a:rPr lang="en-IN" smtClean="0"/>
              <a:t>11-03-2020</a:t>
            </a:fld>
            <a:endParaRPr lang="en-IN" dirty="0"/>
          </a:p>
        </p:txBody>
      </p:sp>
      <p:sp>
        <p:nvSpPr>
          <p:cNvPr id="4" name="Footer Placeholder 3">
            <a:extLst>
              <a:ext uri="{FF2B5EF4-FFF2-40B4-BE49-F238E27FC236}">
                <a16:creationId xmlns:a16="http://schemas.microsoft.com/office/drawing/2014/main" id="{D0B8A2D8-012F-48CD-B793-B37F6194FCF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5D3C7E0-29A5-40BC-9140-92F092156BA9}"/>
              </a:ext>
            </a:extLst>
          </p:cNvPr>
          <p:cNvSpPr>
            <a:spLocks noGrp="1"/>
          </p:cNvSpPr>
          <p:nvPr>
            <p:ph type="sldNum" sz="quarter" idx="12"/>
          </p:nvPr>
        </p:nvSpPr>
        <p:spPr/>
        <p:txBody>
          <a:bodyPr/>
          <a:lstStyle/>
          <a:p>
            <a:fld id="{90A61B2B-0A2A-447B-B939-DCE9B9D8B26D}" type="slidenum">
              <a:rPr lang="en-IN" smtClean="0"/>
              <a:t>‹#›</a:t>
            </a:fld>
            <a:endParaRPr lang="en-IN" dirty="0"/>
          </a:p>
        </p:txBody>
      </p:sp>
    </p:spTree>
    <p:extLst>
      <p:ext uri="{BB962C8B-B14F-4D97-AF65-F5344CB8AC3E}">
        <p14:creationId xmlns:p14="http://schemas.microsoft.com/office/powerpoint/2010/main" val="1910624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86C2-8A9D-49C0-B05F-4B2BDC4D70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0EDBF-A450-4FE3-8219-275D30658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26600D-65FA-4A42-9AA3-92352485A9CD}"/>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5" name="Footer Placeholder 4">
            <a:extLst>
              <a:ext uri="{FF2B5EF4-FFF2-40B4-BE49-F238E27FC236}">
                <a16:creationId xmlns:a16="http://schemas.microsoft.com/office/drawing/2014/main" id="{7796AE22-C24B-4C59-A3B7-43AC1AEBDFD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71602D4-690D-46C9-B78C-2CA1EF6F9D2B}"/>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2113431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547D6D-67BE-4203-A6F6-B1045B320651}"/>
              </a:ext>
            </a:extLst>
          </p:cNvPr>
          <p:cNvSpPr>
            <a:spLocks noGrp="1"/>
          </p:cNvSpPr>
          <p:nvPr>
            <p:ph type="dt" sz="half" idx="10"/>
          </p:nvPr>
        </p:nvSpPr>
        <p:spPr/>
        <p:txBody>
          <a:bodyPr/>
          <a:lstStyle/>
          <a:p>
            <a:fld id="{D2B63AB4-95A3-4D63-A72E-A21FF5D0A633}" type="datetimeFigureOut">
              <a:rPr lang="en-IN" smtClean="0"/>
              <a:t>11-03-2020</a:t>
            </a:fld>
            <a:endParaRPr lang="en-IN" dirty="0"/>
          </a:p>
        </p:txBody>
      </p:sp>
      <p:sp>
        <p:nvSpPr>
          <p:cNvPr id="3" name="Footer Placeholder 2">
            <a:extLst>
              <a:ext uri="{FF2B5EF4-FFF2-40B4-BE49-F238E27FC236}">
                <a16:creationId xmlns:a16="http://schemas.microsoft.com/office/drawing/2014/main" id="{D1ECD1E5-BB03-4087-B31B-6217729567B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8C60AFA-C1AC-4418-BFB7-CD61A0CF06C9}"/>
              </a:ext>
            </a:extLst>
          </p:cNvPr>
          <p:cNvSpPr>
            <a:spLocks noGrp="1"/>
          </p:cNvSpPr>
          <p:nvPr>
            <p:ph type="sldNum" sz="quarter" idx="12"/>
          </p:nvPr>
        </p:nvSpPr>
        <p:spPr/>
        <p:txBody>
          <a:bodyPr/>
          <a:lstStyle/>
          <a:p>
            <a:fld id="{90A61B2B-0A2A-447B-B939-DCE9B9D8B26D}" type="slidenum">
              <a:rPr lang="en-IN" smtClean="0"/>
              <a:t>‹#›</a:t>
            </a:fld>
            <a:endParaRPr lang="en-IN" dirty="0"/>
          </a:p>
        </p:txBody>
      </p:sp>
    </p:spTree>
    <p:extLst>
      <p:ext uri="{BB962C8B-B14F-4D97-AF65-F5344CB8AC3E}">
        <p14:creationId xmlns:p14="http://schemas.microsoft.com/office/powerpoint/2010/main" val="4288184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8C72-688E-4653-9124-3A51F8410425}"/>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17657D-84A1-464D-8E91-A7D6E2FAFF77}"/>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26CA70-5C3E-4937-8DD9-5ED5E2E1F615}"/>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D88D9-3AFE-43B2-AC70-172143C6F020}"/>
              </a:ext>
            </a:extLst>
          </p:cNvPr>
          <p:cNvSpPr>
            <a:spLocks noGrp="1"/>
          </p:cNvSpPr>
          <p:nvPr>
            <p:ph type="dt" sz="half" idx="10"/>
          </p:nvPr>
        </p:nvSpPr>
        <p:spPr/>
        <p:txBody>
          <a:bodyPr/>
          <a:lstStyle/>
          <a:p>
            <a:fld id="{D2B63AB4-95A3-4D63-A72E-A21FF5D0A633}" type="datetimeFigureOut">
              <a:rPr lang="en-IN" smtClean="0"/>
              <a:t>11-03-2020</a:t>
            </a:fld>
            <a:endParaRPr lang="en-IN" dirty="0"/>
          </a:p>
        </p:txBody>
      </p:sp>
      <p:sp>
        <p:nvSpPr>
          <p:cNvPr id="6" name="Footer Placeholder 5">
            <a:extLst>
              <a:ext uri="{FF2B5EF4-FFF2-40B4-BE49-F238E27FC236}">
                <a16:creationId xmlns:a16="http://schemas.microsoft.com/office/drawing/2014/main" id="{707BA03C-D796-4547-B910-DFC404A7B9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E821A43-B95B-450C-B3F1-20C53C97FA0B}"/>
              </a:ext>
            </a:extLst>
          </p:cNvPr>
          <p:cNvSpPr>
            <a:spLocks noGrp="1"/>
          </p:cNvSpPr>
          <p:nvPr>
            <p:ph type="sldNum" sz="quarter" idx="12"/>
          </p:nvPr>
        </p:nvSpPr>
        <p:spPr/>
        <p:txBody>
          <a:bodyPr/>
          <a:lstStyle/>
          <a:p>
            <a:fld id="{90A61B2B-0A2A-447B-B939-DCE9B9D8B26D}" type="slidenum">
              <a:rPr lang="en-IN" smtClean="0"/>
              <a:t>‹#›</a:t>
            </a:fld>
            <a:endParaRPr lang="en-IN" dirty="0"/>
          </a:p>
        </p:txBody>
      </p:sp>
    </p:spTree>
    <p:extLst>
      <p:ext uri="{BB962C8B-B14F-4D97-AF65-F5344CB8AC3E}">
        <p14:creationId xmlns:p14="http://schemas.microsoft.com/office/powerpoint/2010/main" val="2032907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1C8C-8724-42E5-8342-5CD0B2A2DD66}"/>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350395-7420-489B-B3EC-6AAB586C9EB8}"/>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DDF8438-1C69-4336-B87D-07C83FB6C44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55C60-5D58-435D-997F-6253D465CD49}"/>
              </a:ext>
            </a:extLst>
          </p:cNvPr>
          <p:cNvSpPr>
            <a:spLocks noGrp="1"/>
          </p:cNvSpPr>
          <p:nvPr>
            <p:ph type="dt" sz="half" idx="10"/>
          </p:nvPr>
        </p:nvSpPr>
        <p:spPr/>
        <p:txBody>
          <a:bodyPr/>
          <a:lstStyle/>
          <a:p>
            <a:fld id="{D2B63AB4-95A3-4D63-A72E-A21FF5D0A633}" type="datetimeFigureOut">
              <a:rPr lang="en-IN" smtClean="0"/>
              <a:t>11-03-2020</a:t>
            </a:fld>
            <a:endParaRPr lang="en-IN" dirty="0"/>
          </a:p>
        </p:txBody>
      </p:sp>
      <p:sp>
        <p:nvSpPr>
          <p:cNvPr id="6" name="Footer Placeholder 5">
            <a:extLst>
              <a:ext uri="{FF2B5EF4-FFF2-40B4-BE49-F238E27FC236}">
                <a16:creationId xmlns:a16="http://schemas.microsoft.com/office/drawing/2014/main" id="{705B8F7F-0ECE-4A6D-9A2E-F752DA2462D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1175781-3485-47D2-ACA1-E0E1CB6DACF3}"/>
              </a:ext>
            </a:extLst>
          </p:cNvPr>
          <p:cNvSpPr>
            <a:spLocks noGrp="1"/>
          </p:cNvSpPr>
          <p:nvPr>
            <p:ph type="sldNum" sz="quarter" idx="12"/>
          </p:nvPr>
        </p:nvSpPr>
        <p:spPr/>
        <p:txBody>
          <a:bodyPr/>
          <a:lstStyle/>
          <a:p>
            <a:fld id="{90A61B2B-0A2A-447B-B939-DCE9B9D8B26D}" type="slidenum">
              <a:rPr lang="en-IN" smtClean="0"/>
              <a:t>‹#›</a:t>
            </a:fld>
            <a:endParaRPr lang="en-IN" dirty="0"/>
          </a:p>
        </p:txBody>
      </p:sp>
    </p:spTree>
    <p:extLst>
      <p:ext uri="{BB962C8B-B14F-4D97-AF65-F5344CB8AC3E}">
        <p14:creationId xmlns:p14="http://schemas.microsoft.com/office/powerpoint/2010/main" val="42249435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624A-FEDB-47F5-AE69-A740048A89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30EB7E-17CC-4E52-8B1F-CBCD1834D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F1D10-A62A-4EC6-AB05-A0EFFF7D0AB0}"/>
              </a:ext>
            </a:extLst>
          </p:cNvPr>
          <p:cNvSpPr>
            <a:spLocks noGrp="1"/>
          </p:cNvSpPr>
          <p:nvPr>
            <p:ph type="dt" sz="half" idx="10"/>
          </p:nvPr>
        </p:nvSpPr>
        <p:spPr/>
        <p:txBody>
          <a:bodyPr/>
          <a:lstStyle/>
          <a:p>
            <a:fld id="{D2B63AB4-95A3-4D63-A72E-A21FF5D0A633}" type="datetimeFigureOut">
              <a:rPr lang="en-IN" smtClean="0"/>
              <a:t>11-03-2020</a:t>
            </a:fld>
            <a:endParaRPr lang="en-IN" dirty="0"/>
          </a:p>
        </p:txBody>
      </p:sp>
      <p:sp>
        <p:nvSpPr>
          <p:cNvPr id="5" name="Footer Placeholder 4">
            <a:extLst>
              <a:ext uri="{FF2B5EF4-FFF2-40B4-BE49-F238E27FC236}">
                <a16:creationId xmlns:a16="http://schemas.microsoft.com/office/drawing/2014/main" id="{B77D7D26-9D85-43E9-AB7D-8679E6238E6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2F1696A-6562-4D10-B287-F95C58FC3E29}"/>
              </a:ext>
            </a:extLst>
          </p:cNvPr>
          <p:cNvSpPr>
            <a:spLocks noGrp="1"/>
          </p:cNvSpPr>
          <p:nvPr>
            <p:ph type="sldNum" sz="quarter" idx="12"/>
          </p:nvPr>
        </p:nvSpPr>
        <p:spPr/>
        <p:txBody>
          <a:bodyPr/>
          <a:lstStyle/>
          <a:p>
            <a:fld id="{90A61B2B-0A2A-447B-B939-DCE9B9D8B26D}" type="slidenum">
              <a:rPr lang="en-IN" smtClean="0"/>
              <a:t>‹#›</a:t>
            </a:fld>
            <a:endParaRPr lang="en-IN" dirty="0"/>
          </a:p>
        </p:txBody>
      </p:sp>
    </p:spTree>
    <p:extLst>
      <p:ext uri="{BB962C8B-B14F-4D97-AF65-F5344CB8AC3E}">
        <p14:creationId xmlns:p14="http://schemas.microsoft.com/office/powerpoint/2010/main" val="22143274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A7F4E0-E5FC-493B-AF6D-DAB1A9E6565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F758CD-2630-40E9-B48C-94653687425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38DFAF-4A9B-4300-BF06-55B7F8934014}"/>
              </a:ext>
            </a:extLst>
          </p:cNvPr>
          <p:cNvSpPr>
            <a:spLocks noGrp="1"/>
          </p:cNvSpPr>
          <p:nvPr>
            <p:ph type="dt" sz="half" idx="10"/>
          </p:nvPr>
        </p:nvSpPr>
        <p:spPr/>
        <p:txBody>
          <a:bodyPr/>
          <a:lstStyle/>
          <a:p>
            <a:fld id="{D2B63AB4-95A3-4D63-A72E-A21FF5D0A633}" type="datetimeFigureOut">
              <a:rPr lang="en-IN" smtClean="0"/>
              <a:t>11-03-2020</a:t>
            </a:fld>
            <a:endParaRPr lang="en-IN" dirty="0"/>
          </a:p>
        </p:txBody>
      </p:sp>
      <p:sp>
        <p:nvSpPr>
          <p:cNvPr id="5" name="Footer Placeholder 4">
            <a:extLst>
              <a:ext uri="{FF2B5EF4-FFF2-40B4-BE49-F238E27FC236}">
                <a16:creationId xmlns:a16="http://schemas.microsoft.com/office/drawing/2014/main" id="{F92F8A8F-C964-4E66-88D1-87D81C4F985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C8FD19-2A92-45E3-831A-A6578B63C565}"/>
              </a:ext>
            </a:extLst>
          </p:cNvPr>
          <p:cNvSpPr>
            <a:spLocks noGrp="1"/>
          </p:cNvSpPr>
          <p:nvPr>
            <p:ph type="sldNum" sz="quarter" idx="12"/>
          </p:nvPr>
        </p:nvSpPr>
        <p:spPr/>
        <p:txBody>
          <a:bodyPr/>
          <a:lstStyle/>
          <a:p>
            <a:fld id="{90A61B2B-0A2A-447B-B939-DCE9B9D8B26D}" type="slidenum">
              <a:rPr lang="en-IN" smtClean="0"/>
              <a:t>‹#›</a:t>
            </a:fld>
            <a:endParaRPr lang="en-IN" dirty="0"/>
          </a:p>
        </p:txBody>
      </p:sp>
    </p:spTree>
    <p:extLst>
      <p:ext uri="{BB962C8B-B14F-4D97-AF65-F5344CB8AC3E}">
        <p14:creationId xmlns:p14="http://schemas.microsoft.com/office/powerpoint/2010/main" val="6575934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4001170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1534140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2824696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1345822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2595145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6361-D2B3-4A48-B3EA-6B6B98D6E727}"/>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D30B0F-B4A5-4D9C-A430-ED44A33700EC}"/>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C49D4-B0F1-4A84-AEAC-5637E756B7BE}"/>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5" name="Footer Placeholder 4">
            <a:extLst>
              <a:ext uri="{FF2B5EF4-FFF2-40B4-BE49-F238E27FC236}">
                <a16:creationId xmlns:a16="http://schemas.microsoft.com/office/drawing/2014/main" id="{5E5BA439-0606-46F7-9DE9-38EF80EC59A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0B20C1F-C2E0-41A2-B012-BD91F91DD138}"/>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5810184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16613999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140384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742535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1457850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24118983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2138029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Slide">
    <p:bg>
      <p:bgRef idx="1003">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30E231-8C7A-4100-9B54-70ACDCE716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9702" y="6160770"/>
            <a:ext cx="1394299" cy="697230"/>
          </a:xfrm>
          <a:prstGeom prst="rect">
            <a:avLst/>
          </a:prstGeom>
        </p:spPr>
      </p:pic>
      <p:sp>
        <p:nvSpPr>
          <p:cNvPr id="8" name="Rectangle 7">
            <a:extLst>
              <a:ext uri="{FF2B5EF4-FFF2-40B4-BE49-F238E27FC236}">
                <a16:creationId xmlns:a16="http://schemas.microsoft.com/office/drawing/2014/main" id="{3769CF0B-C28C-4A5F-95BB-BD1CA7F187B9}"/>
              </a:ext>
            </a:extLst>
          </p:cNvPr>
          <p:cNvSpPr/>
          <p:nvPr userDrawn="1"/>
        </p:nvSpPr>
        <p:spPr>
          <a:xfrm>
            <a:off x="-21235" y="6482448"/>
            <a:ext cx="2062296" cy="375552"/>
          </a:xfrm>
          <a:prstGeom prst="rect">
            <a:avLst/>
          </a:prstGeom>
        </p:spPr>
        <p:txBody>
          <a:bodyPr wrap="non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Created By: Jitendra</a:t>
            </a:r>
          </a:p>
        </p:txBody>
      </p:sp>
      <p:pic>
        <p:nvPicPr>
          <p:cNvPr id="1028" name="Picture 4">
            <a:extLst>
              <a:ext uri="{FF2B5EF4-FFF2-40B4-BE49-F238E27FC236}">
                <a16:creationId xmlns:a16="http://schemas.microsoft.com/office/drawing/2014/main" id="{E768FCA7-E92B-4BBD-9EF2-CDF26213692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5" y="0"/>
            <a:ext cx="1219989" cy="591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52E3D045-7F7E-4F16-BC03-1D2F28EE8FE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49701" y="0"/>
            <a:ext cx="1394299" cy="59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444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C437-1A4E-42D3-95FE-D99B5C433E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2407A3-B4B6-48CD-84B3-1F5CDE5C47F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9F4A7E-8DA3-4637-8896-178E27D37D2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C0B3CE-AC36-4230-A71B-771B9C6D7D4E}"/>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6" name="Footer Placeholder 5">
            <a:extLst>
              <a:ext uri="{FF2B5EF4-FFF2-40B4-BE49-F238E27FC236}">
                <a16:creationId xmlns:a16="http://schemas.microsoft.com/office/drawing/2014/main" id="{D6DB8A15-6B18-47AF-8530-5AD6B4D4281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DA81013-B4F7-4AE1-926E-D6C2081549E7}"/>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3355244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E2E6-A52E-4BF9-AB15-2B35D1956C7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327743-991E-4DCF-8004-ED6DDFC9C658}"/>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E355CF-E534-4C43-B845-E039C338FC8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199A94-BEB9-4E29-9FA5-5C46CE0405E2}"/>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64CE24-0FBE-4723-B454-435EBCCC637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FF2505-F654-410A-9138-1893EE0D85FC}"/>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8" name="Footer Placeholder 7">
            <a:extLst>
              <a:ext uri="{FF2B5EF4-FFF2-40B4-BE49-F238E27FC236}">
                <a16:creationId xmlns:a16="http://schemas.microsoft.com/office/drawing/2014/main" id="{D19EA719-7E36-46B6-8370-A5F5AA6E2BC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7A4596F-B14F-47AE-8113-2D5B4E88684E}"/>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321133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57CE-A82D-40E7-A012-56D7708D9E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BBD304-58F1-458A-AC7D-FA664C58FB81}"/>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4" name="Footer Placeholder 3">
            <a:extLst>
              <a:ext uri="{FF2B5EF4-FFF2-40B4-BE49-F238E27FC236}">
                <a16:creationId xmlns:a16="http://schemas.microsoft.com/office/drawing/2014/main" id="{D8BDB738-C947-482A-AD06-64D5A6B16F1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D89C8C2-A023-45F2-80B7-FF4783B53AB7}"/>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3691103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67B23C-A90A-444E-9CCE-D781867C218C}"/>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3" name="Footer Placeholder 2">
            <a:extLst>
              <a:ext uri="{FF2B5EF4-FFF2-40B4-BE49-F238E27FC236}">
                <a16:creationId xmlns:a16="http://schemas.microsoft.com/office/drawing/2014/main" id="{A8B3D5EF-1CA0-400A-8A1E-35B678EBF76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A363957-E7F5-4F1B-88CA-7147FA734F75}"/>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14997176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600F-D1C5-41FA-AEE5-468B6A44FD83}"/>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1C5B58-0015-4BA3-8B3C-B8ABE371FB09}"/>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5BDE7C-3E45-4C59-8610-2A5AC0854E23}"/>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3AB22-4537-499B-8256-415BB739CE30}"/>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6" name="Footer Placeholder 5">
            <a:extLst>
              <a:ext uri="{FF2B5EF4-FFF2-40B4-BE49-F238E27FC236}">
                <a16:creationId xmlns:a16="http://schemas.microsoft.com/office/drawing/2014/main" id="{49895946-6B94-4DFA-B119-4536A7CBDC2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EC0067B-7031-4E83-B861-62EDECB0A171}"/>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9416023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6677-DED0-452D-A734-BEB4C82DE0F6}"/>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A56997-84A5-48A2-831D-97F04718CD8F}"/>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78D4B17-2A91-48BF-B73B-9173089BA2A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5CC522-635A-434E-B119-88863203D528}"/>
              </a:ext>
            </a:extLst>
          </p:cNvPr>
          <p:cNvSpPr>
            <a:spLocks noGrp="1"/>
          </p:cNvSpPr>
          <p:nvPr>
            <p:ph type="dt" sz="half" idx="10"/>
          </p:nvPr>
        </p:nvSpPr>
        <p:spPr/>
        <p:txBody>
          <a:bodyPr/>
          <a:lstStyle/>
          <a:p>
            <a:fld id="{66014024-26EE-4D5A-8A93-1A2C1BE4DAEF}" type="datetimeFigureOut">
              <a:rPr lang="en-IN" smtClean="0"/>
              <a:t>11-03-2020</a:t>
            </a:fld>
            <a:endParaRPr lang="en-IN" dirty="0"/>
          </a:p>
        </p:txBody>
      </p:sp>
      <p:sp>
        <p:nvSpPr>
          <p:cNvPr id="6" name="Footer Placeholder 5">
            <a:extLst>
              <a:ext uri="{FF2B5EF4-FFF2-40B4-BE49-F238E27FC236}">
                <a16:creationId xmlns:a16="http://schemas.microsoft.com/office/drawing/2014/main" id="{0D645E65-BF12-45D2-8454-831A8C8A4CD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5043624-9763-4D2D-B2A1-DF189DC54642}"/>
              </a:ext>
            </a:extLst>
          </p:cNvPr>
          <p:cNvSpPr>
            <a:spLocks noGrp="1"/>
          </p:cNvSpPr>
          <p:nvPr>
            <p:ph type="sldNum" sz="quarter" idx="12"/>
          </p:nvPr>
        </p:nvSpPr>
        <p:spPr/>
        <p:txBody>
          <a:bodyPr/>
          <a:lstStyle/>
          <a:p>
            <a:fld id="{8FD821D4-CD3D-4B10-A8BE-D3D807DE15DC}" type="slidenum">
              <a:rPr lang="en-IN" smtClean="0"/>
              <a:t>‹#›</a:t>
            </a:fld>
            <a:endParaRPr lang="en-IN" dirty="0"/>
          </a:p>
        </p:txBody>
      </p:sp>
    </p:spTree>
    <p:extLst>
      <p:ext uri="{BB962C8B-B14F-4D97-AF65-F5344CB8AC3E}">
        <p14:creationId xmlns:p14="http://schemas.microsoft.com/office/powerpoint/2010/main" val="3760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61E3EF-86A0-41C6-A311-03118756228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C77D925D-FC0B-473C-B8B6-1E25FDD421A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32EA38-79AE-4479-B876-49D125A7FF8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14024-26EE-4D5A-8A93-1A2C1BE4DAEF}" type="datetimeFigureOut">
              <a:rPr lang="en-IN" smtClean="0"/>
              <a:t>11-03-2020</a:t>
            </a:fld>
            <a:endParaRPr lang="en-IN" dirty="0"/>
          </a:p>
        </p:txBody>
      </p:sp>
      <p:sp>
        <p:nvSpPr>
          <p:cNvPr id="5" name="Footer Placeholder 4">
            <a:extLst>
              <a:ext uri="{FF2B5EF4-FFF2-40B4-BE49-F238E27FC236}">
                <a16:creationId xmlns:a16="http://schemas.microsoft.com/office/drawing/2014/main" id="{5CA95120-8BB4-4D71-B299-31EA5BA8526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1B2EA10-F852-42DA-967B-F44A04B6AC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821D4-CD3D-4B10-A8BE-D3D807DE15DC}" type="slidenum">
              <a:rPr lang="en-IN" smtClean="0"/>
              <a:t>‹#›</a:t>
            </a:fld>
            <a:endParaRPr lang="en-IN" dirty="0"/>
          </a:p>
        </p:txBody>
      </p:sp>
    </p:spTree>
    <p:extLst>
      <p:ext uri="{BB962C8B-B14F-4D97-AF65-F5344CB8AC3E}">
        <p14:creationId xmlns:p14="http://schemas.microsoft.com/office/powerpoint/2010/main" val="47165272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F8C6A-148C-4CF7-BD6C-C628AFAD137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1D1ABD-00E1-413F-AC23-411CAC46AC7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2D0608-EEB2-435A-9577-E053C275884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63AB4-95A3-4D63-A72E-A21FF5D0A633}" type="datetimeFigureOut">
              <a:rPr lang="en-IN" smtClean="0"/>
              <a:t>11-03-2020</a:t>
            </a:fld>
            <a:endParaRPr lang="en-IN" dirty="0"/>
          </a:p>
        </p:txBody>
      </p:sp>
      <p:sp>
        <p:nvSpPr>
          <p:cNvPr id="5" name="Footer Placeholder 4">
            <a:extLst>
              <a:ext uri="{FF2B5EF4-FFF2-40B4-BE49-F238E27FC236}">
                <a16:creationId xmlns:a16="http://schemas.microsoft.com/office/drawing/2014/main" id="{A245173B-864A-4F82-9C05-09FB0E98D73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71630F1-A8F6-4A7E-AC60-47A8009E2D1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61B2B-0A2A-447B-B939-DCE9B9D8B26D}" type="slidenum">
              <a:rPr lang="en-IN" smtClean="0"/>
              <a:t>‹#›</a:t>
            </a:fld>
            <a:endParaRPr lang="en-IN" dirty="0"/>
          </a:p>
        </p:txBody>
      </p:sp>
    </p:spTree>
    <p:extLst>
      <p:ext uri="{BB962C8B-B14F-4D97-AF65-F5344CB8AC3E}">
        <p14:creationId xmlns:p14="http://schemas.microsoft.com/office/powerpoint/2010/main" val="130809910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14024-26EE-4D5A-8A93-1A2C1BE4DAEF}" type="datetimeFigureOut">
              <a:rPr lang="en-IN" smtClean="0"/>
              <a:t>11-03-2020</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821D4-CD3D-4B10-A8BE-D3D807DE15DC}" type="slidenum">
              <a:rPr lang="en-IN" smtClean="0"/>
              <a:t>‹#›</a:t>
            </a:fld>
            <a:endParaRPr lang="en-IN" dirty="0"/>
          </a:p>
        </p:txBody>
      </p:sp>
    </p:spTree>
    <p:extLst>
      <p:ext uri="{BB962C8B-B14F-4D97-AF65-F5344CB8AC3E}">
        <p14:creationId xmlns:p14="http://schemas.microsoft.com/office/powerpoint/2010/main" val="84199849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hyperlink" Target="https://www.edureka.co/blog/python-programming-language" TargetMode="External"/><Relationship Id="rId2" Type="http://schemas.openxmlformats.org/officeDocument/2006/relationships/hyperlink" Target="https://www.edureka.co/blog/java-tutorial/" TargetMode="Externa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basicsofsoftwaretesting.blogspot.com/" TargetMode="External"/><Relationship Id="rId2" Type="http://schemas.openxmlformats.org/officeDocument/2006/relationships/hyperlink" Target="https://www.selenium.dev/" TargetMode="External"/><Relationship Id="rId1" Type="http://schemas.openxmlformats.org/officeDocument/2006/relationships/slideLayout" Target="../slideLayouts/slideLayout36.xml"/><Relationship Id="rId4" Type="http://schemas.openxmlformats.org/officeDocument/2006/relationships/hyperlink" Target="https://en.wikipedia.org/wiki/Selenium_(softwar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BE2ABD-EFA8-458E-99E8-1A709DDAE0EC}"/>
              </a:ext>
            </a:extLst>
          </p:cNvPr>
          <p:cNvSpPr/>
          <p:nvPr/>
        </p:nvSpPr>
        <p:spPr>
          <a:xfrm>
            <a:off x="1479547" y="189410"/>
            <a:ext cx="6184906" cy="1615442"/>
          </a:xfrm>
          <a:prstGeom prst="rect">
            <a:avLst/>
          </a:prstGeom>
        </p:spPr>
        <p:txBody>
          <a:bodyPr wrap="square">
            <a:spAutoFit/>
          </a:bodyPr>
          <a:lstStyle/>
          <a:p>
            <a:pPr algn="ctr">
              <a:lnSpc>
                <a:spcPct val="107000"/>
              </a:lnSpc>
              <a:spcAft>
                <a:spcPts val="800"/>
              </a:spcAft>
            </a:pPr>
            <a:r>
              <a:rPr lang="en-IN" sz="4800" dirty="0">
                <a:latin typeface="Cambria" panose="02040503050406030204" pitchFamily="18" charset="0"/>
                <a:ea typeface="Cambria" panose="02040503050406030204" pitchFamily="18" charset="0"/>
                <a:cs typeface="Times New Roman" panose="02020603050405020304" pitchFamily="18" charset="0"/>
              </a:rPr>
              <a:t>Automation Testing</a:t>
            </a:r>
            <a:br>
              <a:rPr lang="en-IN" sz="4800" dirty="0">
                <a:latin typeface="Cambria" panose="02040503050406030204" pitchFamily="18" charset="0"/>
                <a:ea typeface="Cambria" panose="02040503050406030204" pitchFamily="18" charset="0"/>
                <a:cs typeface="Times New Roman" panose="02020603050405020304" pitchFamily="18" charset="0"/>
              </a:rPr>
            </a:br>
            <a:r>
              <a:rPr lang="en-IN" sz="4800" dirty="0">
                <a:latin typeface="Cambria" panose="02040503050406030204" pitchFamily="18" charset="0"/>
                <a:ea typeface="Cambria" panose="02040503050406030204" pitchFamily="18" charset="0"/>
                <a:cs typeface="Times New Roman" panose="02020603050405020304" pitchFamily="18" charset="0"/>
              </a:rPr>
              <a:t> With Selenium</a:t>
            </a:r>
          </a:p>
        </p:txBody>
      </p:sp>
      <p:pic>
        <p:nvPicPr>
          <p:cNvPr id="2050" name="Picture 2">
            <a:extLst>
              <a:ext uri="{FF2B5EF4-FFF2-40B4-BE49-F238E27FC236}">
                <a16:creationId xmlns:a16="http://schemas.microsoft.com/office/drawing/2014/main" id="{F792163F-68A0-4B6E-A4E9-074E9CC05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091" y="2837748"/>
            <a:ext cx="5499463" cy="118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810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3141832" y="67538"/>
            <a:ext cx="2994987"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rPr>
              <a:t>Selenium Web-Driver</a:t>
            </a:r>
          </a:p>
        </p:txBody>
      </p:sp>
      <p:sp>
        <p:nvSpPr>
          <p:cNvPr id="4" name="Rectangle 3">
            <a:extLst>
              <a:ext uri="{FF2B5EF4-FFF2-40B4-BE49-F238E27FC236}">
                <a16:creationId xmlns:a16="http://schemas.microsoft.com/office/drawing/2014/main" id="{8603D885-85B1-48B8-9965-ADE8381CA977}"/>
              </a:ext>
            </a:extLst>
          </p:cNvPr>
          <p:cNvSpPr/>
          <p:nvPr/>
        </p:nvSpPr>
        <p:spPr>
          <a:xfrm>
            <a:off x="-666750" y="753554"/>
            <a:ext cx="10368852" cy="646331"/>
          </a:xfrm>
          <a:prstGeom prst="rect">
            <a:avLst/>
          </a:prstGeom>
        </p:spPr>
        <p:txBody>
          <a:bodyPr wrap="square">
            <a:spAutoFit/>
          </a:bodyPr>
          <a:lstStyle/>
          <a:p>
            <a:pPr marL="285750" indent="-285750">
              <a:buFont typeface="Wingdings" panose="05000000000000000000" pitchFamily="2" charset="2"/>
              <a:buChar char="q"/>
            </a:pPr>
            <a:endParaRPr lang="en-GB" dirty="0"/>
          </a:p>
          <a:p>
            <a:endParaRPr lang="en-IN" dirty="0"/>
          </a:p>
        </p:txBody>
      </p:sp>
      <p:sp>
        <p:nvSpPr>
          <p:cNvPr id="5" name="Rectangle 4">
            <a:extLst>
              <a:ext uri="{FF2B5EF4-FFF2-40B4-BE49-F238E27FC236}">
                <a16:creationId xmlns:a16="http://schemas.microsoft.com/office/drawing/2014/main" id="{1E6B5B8D-2902-4DCD-9BD2-8FF2370E58C0}"/>
              </a:ext>
            </a:extLst>
          </p:cNvPr>
          <p:cNvSpPr/>
          <p:nvPr/>
        </p:nvSpPr>
        <p:spPr>
          <a:xfrm>
            <a:off x="107851" y="1266678"/>
            <a:ext cx="8928296" cy="646331"/>
          </a:xfrm>
          <a:prstGeom prst="rect">
            <a:avLst/>
          </a:prstGeom>
        </p:spPr>
        <p:txBody>
          <a:bodyPr wrap="square">
            <a:spAutoFit/>
          </a:bodyPr>
          <a:lstStyle/>
          <a:p>
            <a:endParaRPr lang="en-GB" dirty="0"/>
          </a:p>
          <a:p>
            <a:endParaRPr lang="en-IN" dirty="0"/>
          </a:p>
        </p:txBody>
      </p:sp>
      <p:sp>
        <p:nvSpPr>
          <p:cNvPr id="3" name="Rectangle 2">
            <a:extLst>
              <a:ext uri="{FF2B5EF4-FFF2-40B4-BE49-F238E27FC236}">
                <a16:creationId xmlns:a16="http://schemas.microsoft.com/office/drawing/2014/main" id="{AB8BCB06-35F7-4DC0-8F50-98173FA90FB6}"/>
              </a:ext>
            </a:extLst>
          </p:cNvPr>
          <p:cNvSpPr/>
          <p:nvPr/>
        </p:nvSpPr>
        <p:spPr>
          <a:xfrm>
            <a:off x="-1523999" y="753553"/>
            <a:ext cx="12191999" cy="369332"/>
          </a:xfrm>
          <a:prstGeom prst="rect">
            <a:avLst/>
          </a:prstGeom>
        </p:spPr>
        <p:txBody>
          <a:bodyPr wrap="square">
            <a:spAutoFit/>
          </a:bodyPr>
          <a:lstStyle/>
          <a:p>
            <a:endParaRPr lang="en-IN" dirty="0"/>
          </a:p>
        </p:txBody>
      </p:sp>
      <p:sp>
        <p:nvSpPr>
          <p:cNvPr id="7" name="Rectangle 6"/>
          <p:cNvSpPr/>
          <p:nvPr/>
        </p:nvSpPr>
        <p:spPr>
          <a:xfrm>
            <a:off x="1332410" y="1581588"/>
            <a:ext cx="6479177" cy="3693319"/>
          </a:xfrm>
          <a:prstGeom prst="rect">
            <a:avLst/>
          </a:prstGeom>
        </p:spPr>
        <p:txBody>
          <a:bodyPr wrap="square">
            <a:spAutoFit/>
          </a:bodyPr>
          <a:lstStyle/>
          <a:p>
            <a:pPr marL="285750" indent="-285750">
              <a:buFont typeface="Wingdings" panose="05000000000000000000" pitchFamily="2" charset="2"/>
              <a:buChar char="q"/>
            </a:pPr>
            <a:r>
              <a:rPr lang="en-GB" dirty="0"/>
              <a:t>If you’re testing any desktop website or mobile website test automation, then you are going to be using WebDriver APIs. WebDriver uses browser automation APIs provided by browser vendors to control browser and run tests. </a:t>
            </a:r>
            <a:br>
              <a:rPr lang="en-GB" dirty="0"/>
            </a:br>
            <a:endParaRPr lang="en-GB" dirty="0"/>
          </a:p>
          <a:p>
            <a:pPr marL="285750" indent="-285750">
              <a:buFont typeface="Wingdings" panose="05000000000000000000" pitchFamily="2" charset="2"/>
              <a:buChar char="q"/>
            </a:pPr>
            <a:r>
              <a:rPr lang="en-GB" dirty="0"/>
              <a:t>This is as if a real user is operating the browser.</a:t>
            </a:r>
            <a:br>
              <a:rPr lang="en-GB" dirty="0"/>
            </a:br>
            <a:endParaRPr lang="en-GB" dirty="0"/>
          </a:p>
          <a:p>
            <a:pPr marL="285750" indent="-285750">
              <a:buFont typeface="Wingdings" panose="05000000000000000000" pitchFamily="2" charset="2"/>
              <a:buChar char="q"/>
            </a:pPr>
            <a:r>
              <a:rPr lang="en-GB" dirty="0"/>
              <a:t>It allows users to simulate common activities performed by end-users; entering text into fields, selecting drop-down values and checking boxes, and clicking links in documents. </a:t>
            </a:r>
            <a:br>
              <a:rPr lang="en-GB" dirty="0"/>
            </a:br>
            <a:endParaRPr lang="en-GB" dirty="0"/>
          </a:p>
          <a:p>
            <a:pPr marL="285750" indent="-285750">
              <a:buFont typeface="Wingdings" panose="05000000000000000000" pitchFamily="2" charset="2"/>
              <a:buChar char="q"/>
            </a:pPr>
            <a:r>
              <a:rPr lang="en-GB" dirty="0"/>
              <a:t>It also provides many other controls such as mouse movement, arbitrary JavaScript execution, and much more.</a:t>
            </a:r>
            <a:endParaRPr lang="en-IN" dirty="0"/>
          </a:p>
        </p:txBody>
      </p:sp>
    </p:spTree>
    <p:extLst>
      <p:ext uri="{BB962C8B-B14F-4D97-AF65-F5344CB8AC3E}">
        <p14:creationId xmlns:p14="http://schemas.microsoft.com/office/powerpoint/2010/main" val="3552266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3141832" y="67538"/>
            <a:ext cx="2972289"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rPr>
              <a:t>Selenium Installation</a:t>
            </a:r>
          </a:p>
        </p:txBody>
      </p:sp>
      <p:sp>
        <p:nvSpPr>
          <p:cNvPr id="6" name="Rectangle 5">
            <a:extLst>
              <a:ext uri="{FF2B5EF4-FFF2-40B4-BE49-F238E27FC236}">
                <a16:creationId xmlns:a16="http://schemas.microsoft.com/office/drawing/2014/main" id="{C3FE355D-90D0-4051-8CD9-DB0DC367BAF2}"/>
              </a:ext>
            </a:extLst>
          </p:cNvPr>
          <p:cNvSpPr/>
          <p:nvPr/>
        </p:nvSpPr>
        <p:spPr>
          <a:xfrm>
            <a:off x="1579975" y="762225"/>
            <a:ext cx="6096000" cy="1477328"/>
          </a:xfrm>
          <a:prstGeom prst="rect">
            <a:avLst/>
          </a:prstGeom>
        </p:spPr>
        <p:txBody>
          <a:bodyPr>
            <a:spAutoFit/>
          </a:bodyPr>
          <a:lstStyle/>
          <a:p>
            <a:r>
              <a:rPr lang="en-IN" dirty="0"/>
              <a:t>The process of installing Selenium involves 3 steps, namely:</a:t>
            </a:r>
          </a:p>
          <a:p>
            <a:endParaRPr lang="en-IN" dirty="0"/>
          </a:p>
          <a:p>
            <a:pPr marL="285750" indent="-285750">
              <a:buFont typeface="Wingdings" panose="05000000000000000000" pitchFamily="2" charset="2"/>
              <a:buChar char="q"/>
            </a:pPr>
            <a:r>
              <a:rPr lang="en-IN" dirty="0"/>
              <a:t>Install Java</a:t>
            </a:r>
          </a:p>
          <a:p>
            <a:pPr marL="285750" indent="-285750">
              <a:buFont typeface="Wingdings" panose="05000000000000000000" pitchFamily="2" charset="2"/>
              <a:buChar char="q"/>
            </a:pPr>
            <a:r>
              <a:rPr lang="en-IN" dirty="0"/>
              <a:t>Install Eclipse IDE</a:t>
            </a:r>
          </a:p>
          <a:p>
            <a:pPr marL="285750" indent="-285750">
              <a:buFont typeface="Wingdings" panose="05000000000000000000" pitchFamily="2" charset="2"/>
              <a:buChar char="q"/>
            </a:pPr>
            <a:r>
              <a:rPr lang="en-IN" dirty="0"/>
              <a:t>Install Selenium WebDriver</a:t>
            </a:r>
          </a:p>
        </p:txBody>
      </p:sp>
      <p:sp>
        <p:nvSpPr>
          <p:cNvPr id="7" name="Rectangle 6">
            <a:extLst>
              <a:ext uri="{FF2B5EF4-FFF2-40B4-BE49-F238E27FC236}">
                <a16:creationId xmlns:a16="http://schemas.microsoft.com/office/drawing/2014/main" id="{745A0272-AE9B-4410-89C8-084D7CD76E62}"/>
              </a:ext>
            </a:extLst>
          </p:cNvPr>
          <p:cNvSpPr/>
          <p:nvPr/>
        </p:nvSpPr>
        <p:spPr>
          <a:xfrm>
            <a:off x="624515" y="2613768"/>
            <a:ext cx="8006919" cy="2308324"/>
          </a:xfrm>
          <a:prstGeom prst="rect">
            <a:avLst/>
          </a:prstGeom>
        </p:spPr>
        <p:txBody>
          <a:bodyPr wrap="square">
            <a:spAutoFit/>
          </a:bodyPr>
          <a:lstStyle/>
          <a:p>
            <a:pPr marL="285750" indent="-285750">
              <a:buFont typeface="Wingdings" panose="05000000000000000000" pitchFamily="2" charset="2"/>
              <a:buChar char="q"/>
            </a:pPr>
            <a:r>
              <a:rPr lang="en-IN" dirty="0"/>
              <a:t>Let’s get started.</a:t>
            </a:r>
            <a:br>
              <a:rPr lang="en-IN" dirty="0"/>
            </a:br>
            <a:r>
              <a:rPr lang="en-GB" dirty="0"/>
              <a:t>Selenium supports various programming languages like Java, Python, C#, Perl, Ruby etc. Java is one of the most widely used languages for Selenium.</a:t>
            </a:r>
            <a:br>
              <a:rPr lang="en-GB" dirty="0"/>
            </a:br>
            <a:r>
              <a:rPr lang="en-GB" dirty="0"/>
              <a:t>Selenium supports various programming languages like </a:t>
            </a:r>
            <a:r>
              <a:rPr lang="en-GB" dirty="0">
                <a:hlinkClick r:id="rId2">
                  <a:extLst>
                    <a:ext uri="{A12FA001-AC4F-418D-AE19-62706E023703}">
                      <ahyp:hlinkClr xmlns:ahyp="http://schemas.microsoft.com/office/drawing/2018/hyperlinkcolor" val="tx"/>
                    </a:ext>
                  </a:extLst>
                </a:hlinkClick>
              </a:rPr>
              <a:t>Java</a:t>
            </a:r>
            <a:r>
              <a:rPr lang="en-GB" dirty="0"/>
              <a:t>, </a:t>
            </a:r>
            <a:r>
              <a:rPr lang="en-GB" dirty="0">
                <a:hlinkClick r:id="rId3">
                  <a:extLst>
                    <a:ext uri="{A12FA001-AC4F-418D-AE19-62706E023703}">
                      <ahyp:hlinkClr xmlns:ahyp="http://schemas.microsoft.com/office/drawing/2018/hyperlinkcolor" val="tx"/>
                    </a:ext>
                  </a:extLst>
                </a:hlinkClick>
              </a:rPr>
              <a:t>Python</a:t>
            </a:r>
            <a:r>
              <a:rPr lang="en-GB" dirty="0"/>
              <a:t>, C#, Perl, Ruby etc. </a:t>
            </a:r>
            <a:br>
              <a:rPr lang="en-GB" dirty="0"/>
            </a:br>
            <a:r>
              <a:rPr lang="en-GB" dirty="0"/>
              <a:t>Let’s begin and understand the process of Java Installation. The very first step, needed for Java installation is to configure Java environment so that later on Java codes can be used to drive the selenium.</a:t>
            </a:r>
          </a:p>
        </p:txBody>
      </p:sp>
    </p:spTree>
    <p:extLst>
      <p:ext uri="{BB962C8B-B14F-4D97-AF65-F5344CB8AC3E}">
        <p14:creationId xmlns:p14="http://schemas.microsoft.com/office/powerpoint/2010/main" val="2791508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3246335" y="85687"/>
            <a:ext cx="2291205"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rPr>
              <a:t>Java Installation</a:t>
            </a:r>
          </a:p>
        </p:txBody>
      </p:sp>
      <p:sp>
        <p:nvSpPr>
          <p:cNvPr id="3" name="Rectangle 2">
            <a:extLst>
              <a:ext uri="{FF2B5EF4-FFF2-40B4-BE49-F238E27FC236}">
                <a16:creationId xmlns:a16="http://schemas.microsoft.com/office/drawing/2014/main" id="{333D10CF-B28F-4125-8831-1D9139A4CCC8}"/>
              </a:ext>
            </a:extLst>
          </p:cNvPr>
          <p:cNvSpPr/>
          <p:nvPr/>
        </p:nvSpPr>
        <p:spPr>
          <a:xfrm>
            <a:off x="335665" y="853831"/>
            <a:ext cx="8218026" cy="369332"/>
          </a:xfrm>
          <a:prstGeom prst="rect">
            <a:avLst/>
          </a:prstGeom>
        </p:spPr>
        <p:txBody>
          <a:bodyPr wrap="square">
            <a:spAutoFit/>
          </a:bodyPr>
          <a:lstStyle/>
          <a:p>
            <a:r>
              <a:rPr lang="en-GB" dirty="0"/>
              <a:t>Follow below steps to complete your Java installation.</a:t>
            </a:r>
            <a:endParaRPr lang="en-IN" dirty="0"/>
          </a:p>
        </p:txBody>
      </p:sp>
      <p:sp>
        <p:nvSpPr>
          <p:cNvPr id="4" name="Rectangle 3">
            <a:extLst>
              <a:ext uri="{FF2B5EF4-FFF2-40B4-BE49-F238E27FC236}">
                <a16:creationId xmlns:a16="http://schemas.microsoft.com/office/drawing/2014/main" id="{58254269-3C6F-4AEA-9EAA-ADF1891DD163}"/>
              </a:ext>
            </a:extLst>
          </p:cNvPr>
          <p:cNvSpPr/>
          <p:nvPr/>
        </p:nvSpPr>
        <p:spPr>
          <a:xfrm>
            <a:off x="335665" y="1529642"/>
            <a:ext cx="3808071" cy="3693319"/>
          </a:xfrm>
          <a:prstGeom prst="rect">
            <a:avLst/>
          </a:prstGeom>
        </p:spPr>
        <p:txBody>
          <a:bodyPr wrap="square">
            <a:spAutoFit/>
          </a:bodyPr>
          <a:lstStyle/>
          <a:p>
            <a:r>
              <a:rPr lang="en-GB" dirty="0"/>
              <a:t>1) Go to the Java Downloads Page and click on the option for Java Platform (JDK). (</a:t>
            </a:r>
            <a:r>
              <a:rPr lang="en-IN"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https://www.oracle.com/java/technologies/javase-downloads.html</a:t>
            </a:r>
            <a:r>
              <a:rPr lang="en-IN" dirty="0"/>
              <a:t>)</a:t>
            </a:r>
            <a:br>
              <a:rPr lang="en-IN" dirty="0"/>
            </a:br>
            <a:br>
              <a:rPr lang="en-IN" dirty="0"/>
            </a:br>
            <a:r>
              <a:rPr lang="en-IN" dirty="0"/>
              <a:t>2 )</a:t>
            </a:r>
            <a:r>
              <a:rPr lang="en-GB" dirty="0"/>
              <a:t>In the next page, select the Accept License Agreement check box, accept it and click the download link against your matching system configuration.</a:t>
            </a:r>
          </a:p>
          <a:p>
            <a:r>
              <a:rPr lang="en-GB" dirty="0"/>
              <a:t>3) You can run the installer once the download is over and follow onscreen instructions.</a:t>
            </a:r>
          </a:p>
        </p:txBody>
      </p:sp>
      <p:pic>
        <p:nvPicPr>
          <p:cNvPr id="6" name="Picture 5">
            <a:extLst>
              <a:ext uri="{FF2B5EF4-FFF2-40B4-BE49-F238E27FC236}">
                <a16:creationId xmlns:a16="http://schemas.microsoft.com/office/drawing/2014/main" id="{02304A91-735E-4111-A28D-52262C92FC26}"/>
              </a:ext>
            </a:extLst>
          </p:cNvPr>
          <p:cNvPicPr>
            <a:picLocks noChangeAspect="1"/>
          </p:cNvPicPr>
          <p:nvPr/>
        </p:nvPicPr>
        <p:blipFill>
          <a:blip r:embed="rId3"/>
          <a:stretch>
            <a:fillRect/>
          </a:stretch>
        </p:blipFill>
        <p:spPr>
          <a:xfrm>
            <a:off x="4143737" y="1453389"/>
            <a:ext cx="5000263" cy="3951222"/>
          </a:xfrm>
          <a:prstGeom prst="rect">
            <a:avLst/>
          </a:prstGeom>
        </p:spPr>
      </p:pic>
    </p:spTree>
    <p:extLst>
      <p:ext uri="{BB962C8B-B14F-4D97-AF65-F5344CB8AC3E}">
        <p14:creationId xmlns:p14="http://schemas.microsoft.com/office/powerpoint/2010/main" val="23273992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3017343" y="61626"/>
            <a:ext cx="3976088"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rPr>
              <a:t>Environment Variable Set-up</a:t>
            </a:r>
          </a:p>
        </p:txBody>
      </p:sp>
      <p:sp>
        <p:nvSpPr>
          <p:cNvPr id="4" name="Rectangle 3">
            <a:extLst>
              <a:ext uri="{FF2B5EF4-FFF2-40B4-BE49-F238E27FC236}">
                <a16:creationId xmlns:a16="http://schemas.microsoft.com/office/drawing/2014/main" id="{58254269-3C6F-4AEA-9EAA-ADF1891DD163}"/>
              </a:ext>
            </a:extLst>
          </p:cNvPr>
          <p:cNvSpPr/>
          <p:nvPr/>
        </p:nvSpPr>
        <p:spPr>
          <a:xfrm>
            <a:off x="58348" y="773617"/>
            <a:ext cx="4626756" cy="4801314"/>
          </a:xfrm>
          <a:prstGeom prst="rect">
            <a:avLst/>
          </a:prstGeom>
        </p:spPr>
        <p:txBody>
          <a:bodyPr wrap="square">
            <a:spAutoFit/>
          </a:bodyPr>
          <a:lstStyle/>
          <a:p>
            <a:r>
              <a:rPr lang="en-IN" dirty="0"/>
              <a:t>1) You need to search the “</a:t>
            </a:r>
            <a:r>
              <a:rPr lang="en-GB" dirty="0"/>
              <a:t>Advanced system settings”</a:t>
            </a:r>
          </a:p>
          <a:p>
            <a:r>
              <a:rPr lang="en-GB" dirty="0"/>
              <a:t>Click on ‘Environment Variables’ under ‘Advanced’ tab..</a:t>
            </a:r>
          </a:p>
          <a:p>
            <a:r>
              <a:rPr lang="en-IN" dirty="0"/>
              <a:t>2) </a:t>
            </a:r>
            <a:r>
              <a:rPr lang="en-GB" dirty="0"/>
              <a:t>In the section System Variables, find the PATH environment variable and select it. 3) Click Edit. If the PATH environment variable does not exist, click New.</a:t>
            </a:r>
          </a:p>
          <a:p>
            <a:r>
              <a:rPr lang="en-GB" dirty="0"/>
              <a:t>4) In the Edit System Variable (or New System Variable) window, specify the value of the PATH environment variable. Click OK. Close all remaining windows by clicking OK.</a:t>
            </a:r>
          </a:p>
          <a:p>
            <a:r>
              <a:rPr lang="en-GB" dirty="0"/>
              <a:t>5) Once installation is complete, open command prompt and type “java -version”. </a:t>
            </a:r>
            <a:br>
              <a:rPr lang="en-GB" dirty="0"/>
            </a:br>
            <a:r>
              <a:rPr lang="en-GB" dirty="0"/>
              <a:t>5) If you see the following screen you are good to move to the next step</a:t>
            </a:r>
          </a:p>
          <a:p>
            <a:endParaRPr lang="en-GB" dirty="0"/>
          </a:p>
        </p:txBody>
      </p:sp>
      <p:pic>
        <p:nvPicPr>
          <p:cNvPr id="1026" name="Picture 2" descr="System Properties java installation - Selenium Installation - Edureka">
            <a:extLst>
              <a:ext uri="{FF2B5EF4-FFF2-40B4-BE49-F238E27FC236}">
                <a16:creationId xmlns:a16="http://schemas.microsoft.com/office/drawing/2014/main" id="{05E54508-DC43-4AD9-9142-B79F87E6A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902" y="818282"/>
            <a:ext cx="3714750" cy="25493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E64AF60-D042-4365-B36D-A1AFC4F36671}"/>
              </a:ext>
            </a:extLst>
          </p:cNvPr>
          <p:cNvPicPr>
            <a:picLocks noChangeAspect="1"/>
          </p:cNvPicPr>
          <p:nvPr/>
        </p:nvPicPr>
        <p:blipFill>
          <a:blip r:embed="rId3"/>
          <a:stretch>
            <a:fillRect/>
          </a:stretch>
        </p:blipFill>
        <p:spPr>
          <a:xfrm>
            <a:off x="58348" y="5343996"/>
            <a:ext cx="5190280" cy="1098357"/>
          </a:xfrm>
          <a:prstGeom prst="rect">
            <a:avLst/>
          </a:prstGeom>
        </p:spPr>
      </p:pic>
      <p:pic>
        <p:nvPicPr>
          <p:cNvPr id="7" name="Picture 6">
            <a:extLst>
              <a:ext uri="{FF2B5EF4-FFF2-40B4-BE49-F238E27FC236}">
                <a16:creationId xmlns:a16="http://schemas.microsoft.com/office/drawing/2014/main" id="{30F004BE-BD6A-440E-B728-C7D9F38159DB}"/>
              </a:ext>
            </a:extLst>
          </p:cNvPr>
          <p:cNvPicPr>
            <a:picLocks noChangeAspect="1"/>
          </p:cNvPicPr>
          <p:nvPr/>
        </p:nvPicPr>
        <p:blipFill>
          <a:blip r:embed="rId4"/>
          <a:stretch>
            <a:fillRect/>
          </a:stretch>
        </p:blipFill>
        <p:spPr>
          <a:xfrm>
            <a:off x="5370902" y="3429000"/>
            <a:ext cx="3714750" cy="3025821"/>
          </a:xfrm>
          <a:prstGeom prst="rect">
            <a:avLst/>
          </a:prstGeom>
        </p:spPr>
      </p:pic>
    </p:spTree>
    <p:extLst>
      <p:ext uri="{BB962C8B-B14F-4D97-AF65-F5344CB8AC3E}">
        <p14:creationId xmlns:p14="http://schemas.microsoft.com/office/powerpoint/2010/main" val="3936714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3141831" y="67538"/>
            <a:ext cx="3233706"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rPr>
              <a:t>Eclipse IDE Installation</a:t>
            </a:r>
          </a:p>
        </p:txBody>
      </p:sp>
      <p:sp>
        <p:nvSpPr>
          <p:cNvPr id="5" name="Rectangle 4">
            <a:extLst>
              <a:ext uri="{FF2B5EF4-FFF2-40B4-BE49-F238E27FC236}">
                <a16:creationId xmlns:a16="http://schemas.microsoft.com/office/drawing/2014/main" id="{349425B7-FC33-43B7-A377-25FAFA915E26}"/>
              </a:ext>
            </a:extLst>
          </p:cNvPr>
          <p:cNvSpPr/>
          <p:nvPr/>
        </p:nvSpPr>
        <p:spPr>
          <a:xfrm>
            <a:off x="270077" y="946692"/>
            <a:ext cx="3757914" cy="4524315"/>
          </a:xfrm>
          <a:prstGeom prst="rect">
            <a:avLst/>
          </a:prstGeom>
        </p:spPr>
        <p:txBody>
          <a:bodyPr wrap="square">
            <a:spAutoFit/>
          </a:bodyPr>
          <a:lstStyle/>
          <a:p>
            <a:r>
              <a:rPr lang="en-GB" dirty="0"/>
              <a:t>Follow the below steps to configure Eclipse on your system:</a:t>
            </a:r>
          </a:p>
          <a:p>
            <a:endParaRPr lang="en-GB" dirty="0"/>
          </a:p>
          <a:p>
            <a:pPr marL="342900" indent="-342900">
              <a:buAutoNum type="arabicParenR"/>
            </a:pPr>
            <a:r>
              <a:rPr lang="en-GB" dirty="0"/>
              <a:t>Navigate to the following URL – https://www.eclipse.org/downloads/ and select the download link depending on your system architecture – (32 Bit or 64 Bit) and download it.</a:t>
            </a:r>
          </a:p>
          <a:p>
            <a:pPr marL="342900" indent="-342900">
              <a:buAutoNum type="arabicParenR"/>
            </a:pPr>
            <a:r>
              <a:rPr lang="en-GB" dirty="0"/>
              <a:t>Once the download is over, extract the zipped file and save it to any directory. The root folder is the eclipse.</a:t>
            </a:r>
          </a:p>
          <a:p>
            <a:pPr marL="342900" indent="-342900">
              <a:buAutoNum type="arabicParenR"/>
            </a:pPr>
            <a:r>
              <a:rPr lang="en-GB" dirty="0"/>
              <a:t>Open the folder and launch eclipse.exe.</a:t>
            </a:r>
            <a:br>
              <a:rPr lang="en-GB" dirty="0"/>
            </a:br>
            <a:endParaRPr lang="en-IN" dirty="0"/>
          </a:p>
        </p:txBody>
      </p:sp>
      <p:pic>
        <p:nvPicPr>
          <p:cNvPr id="6" name="Picture 5">
            <a:extLst>
              <a:ext uri="{FF2B5EF4-FFF2-40B4-BE49-F238E27FC236}">
                <a16:creationId xmlns:a16="http://schemas.microsoft.com/office/drawing/2014/main" id="{DDC5E85D-320D-4B54-8314-D94A8DE89862}"/>
              </a:ext>
            </a:extLst>
          </p:cNvPr>
          <p:cNvPicPr>
            <a:picLocks noChangeAspect="1"/>
          </p:cNvPicPr>
          <p:nvPr/>
        </p:nvPicPr>
        <p:blipFill>
          <a:blip r:embed="rId2"/>
          <a:stretch>
            <a:fillRect/>
          </a:stretch>
        </p:blipFill>
        <p:spPr>
          <a:xfrm>
            <a:off x="4178462" y="635698"/>
            <a:ext cx="4872686" cy="2595963"/>
          </a:xfrm>
          <a:prstGeom prst="rect">
            <a:avLst/>
          </a:prstGeom>
        </p:spPr>
      </p:pic>
      <p:pic>
        <p:nvPicPr>
          <p:cNvPr id="9" name="Picture 8">
            <a:extLst>
              <a:ext uri="{FF2B5EF4-FFF2-40B4-BE49-F238E27FC236}">
                <a16:creationId xmlns:a16="http://schemas.microsoft.com/office/drawing/2014/main" id="{2922D3A7-705F-43C2-BAD6-2BC74D219449}"/>
              </a:ext>
            </a:extLst>
          </p:cNvPr>
          <p:cNvPicPr>
            <a:picLocks noChangeAspect="1"/>
          </p:cNvPicPr>
          <p:nvPr/>
        </p:nvPicPr>
        <p:blipFill>
          <a:blip r:embed="rId3"/>
          <a:stretch>
            <a:fillRect/>
          </a:stretch>
        </p:blipFill>
        <p:spPr>
          <a:xfrm>
            <a:off x="4178461" y="3338156"/>
            <a:ext cx="4965539" cy="2762250"/>
          </a:xfrm>
          <a:prstGeom prst="rect">
            <a:avLst/>
          </a:prstGeom>
        </p:spPr>
      </p:pic>
    </p:spTree>
    <p:extLst>
      <p:ext uri="{BB962C8B-B14F-4D97-AF65-F5344CB8AC3E}">
        <p14:creationId xmlns:p14="http://schemas.microsoft.com/office/powerpoint/2010/main" val="3863522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2306668" y="1"/>
            <a:ext cx="4530664"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rPr>
              <a:t>Selenium Web-driver Installation</a:t>
            </a:r>
          </a:p>
        </p:txBody>
      </p:sp>
      <p:sp>
        <p:nvSpPr>
          <p:cNvPr id="5" name="Rectangle 4">
            <a:extLst>
              <a:ext uri="{FF2B5EF4-FFF2-40B4-BE49-F238E27FC236}">
                <a16:creationId xmlns:a16="http://schemas.microsoft.com/office/drawing/2014/main" id="{349425B7-FC33-43B7-A377-25FAFA915E26}"/>
              </a:ext>
            </a:extLst>
          </p:cNvPr>
          <p:cNvSpPr/>
          <p:nvPr/>
        </p:nvSpPr>
        <p:spPr>
          <a:xfrm>
            <a:off x="-1524000" y="1023484"/>
            <a:ext cx="6096000" cy="646331"/>
          </a:xfrm>
          <a:prstGeom prst="rect">
            <a:avLst/>
          </a:prstGeom>
        </p:spPr>
        <p:txBody>
          <a:bodyPr>
            <a:spAutoFit/>
          </a:bodyPr>
          <a:lstStyle/>
          <a:p>
            <a:br>
              <a:rPr lang="en-GB" dirty="0"/>
            </a:br>
            <a:endParaRPr lang="en-IN" dirty="0"/>
          </a:p>
        </p:txBody>
      </p:sp>
      <p:sp>
        <p:nvSpPr>
          <p:cNvPr id="4" name="Rectangle 3">
            <a:extLst>
              <a:ext uri="{FF2B5EF4-FFF2-40B4-BE49-F238E27FC236}">
                <a16:creationId xmlns:a16="http://schemas.microsoft.com/office/drawing/2014/main" id="{E945C223-34A0-4BF8-BAFB-F33D9054BF24}"/>
              </a:ext>
            </a:extLst>
          </p:cNvPr>
          <p:cNvSpPr/>
          <p:nvPr/>
        </p:nvSpPr>
        <p:spPr>
          <a:xfrm>
            <a:off x="169333" y="1023484"/>
            <a:ext cx="8839200" cy="1200329"/>
          </a:xfrm>
          <a:prstGeom prst="rect">
            <a:avLst/>
          </a:prstGeom>
        </p:spPr>
        <p:txBody>
          <a:bodyPr wrap="square">
            <a:spAutoFit/>
          </a:bodyPr>
          <a:lstStyle/>
          <a:p>
            <a:r>
              <a:rPr lang="en-GB" dirty="0"/>
              <a:t>1)Open the browser and navigate to https://www.selenium.dev/ </a:t>
            </a:r>
          </a:p>
          <a:p>
            <a:r>
              <a:rPr lang="en-GB" dirty="0"/>
              <a:t>2) Click ‘Download’ menu and choose ‘Download stable version’. For Java.</a:t>
            </a:r>
          </a:p>
          <a:p>
            <a:r>
              <a:rPr lang="en-GB" dirty="0"/>
              <a:t>3) Extract the zip file and save it in your selenium folder.</a:t>
            </a:r>
            <a:br>
              <a:rPr lang="en-GB" dirty="0"/>
            </a:br>
            <a:r>
              <a:rPr lang="en-GB" dirty="0"/>
              <a:t>4) Add the extracted jar files into your selenium.</a:t>
            </a:r>
            <a:endParaRPr lang="en-IN" dirty="0"/>
          </a:p>
        </p:txBody>
      </p:sp>
      <p:pic>
        <p:nvPicPr>
          <p:cNvPr id="7" name="Picture 6">
            <a:extLst>
              <a:ext uri="{FF2B5EF4-FFF2-40B4-BE49-F238E27FC236}">
                <a16:creationId xmlns:a16="http://schemas.microsoft.com/office/drawing/2014/main" id="{3CC4DA11-DF8F-4795-9971-39D88CCEDCBD}"/>
              </a:ext>
            </a:extLst>
          </p:cNvPr>
          <p:cNvPicPr>
            <a:picLocks noChangeAspect="1"/>
          </p:cNvPicPr>
          <p:nvPr/>
        </p:nvPicPr>
        <p:blipFill>
          <a:blip r:embed="rId2"/>
          <a:stretch>
            <a:fillRect/>
          </a:stretch>
        </p:blipFill>
        <p:spPr>
          <a:xfrm>
            <a:off x="1193211" y="2290415"/>
            <a:ext cx="6757579" cy="4241210"/>
          </a:xfrm>
          <a:prstGeom prst="rect">
            <a:avLst/>
          </a:prstGeom>
        </p:spPr>
      </p:pic>
    </p:spTree>
    <p:extLst>
      <p:ext uri="{BB962C8B-B14F-4D97-AF65-F5344CB8AC3E}">
        <p14:creationId xmlns:p14="http://schemas.microsoft.com/office/powerpoint/2010/main" val="31396064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1711698" y="7821"/>
            <a:ext cx="5720605"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rPr>
              <a:t>Getting Started With Selenium Web-driver</a:t>
            </a:r>
          </a:p>
        </p:txBody>
      </p:sp>
      <p:sp>
        <p:nvSpPr>
          <p:cNvPr id="5" name="Rectangle 4">
            <a:extLst>
              <a:ext uri="{FF2B5EF4-FFF2-40B4-BE49-F238E27FC236}">
                <a16:creationId xmlns:a16="http://schemas.microsoft.com/office/drawing/2014/main" id="{349425B7-FC33-43B7-A377-25FAFA915E26}"/>
              </a:ext>
            </a:extLst>
          </p:cNvPr>
          <p:cNvSpPr/>
          <p:nvPr/>
        </p:nvSpPr>
        <p:spPr>
          <a:xfrm>
            <a:off x="-1524000" y="1023484"/>
            <a:ext cx="6096000" cy="646331"/>
          </a:xfrm>
          <a:prstGeom prst="rect">
            <a:avLst/>
          </a:prstGeom>
        </p:spPr>
        <p:txBody>
          <a:bodyPr>
            <a:spAutoFit/>
          </a:bodyPr>
          <a:lstStyle/>
          <a:p>
            <a:br>
              <a:rPr lang="en-GB" dirty="0"/>
            </a:br>
            <a:endParaRPr lang="en-IN" dirty="0"/>
          </a:p>
        </p:txBody>
      </p:sp>
      <p:sp>
        <p:nvSpPr>
          <p:cNvPr id="3" name="Rectangle 2">
            <a:extLst>
              <a:ext uri="{FF2B5EF4-FFF2-40B4-BE49-F238E27FC236}">
                <a16:creationId xmlns:a16="http://schemas.microsoft.com/office/drawing/2014/main" id="{8DA43F68-A882-4CC9-A5A6-BAF478103481}"/>
              </a:ext>
            </a:extLst>
          </p:cNvPr>
          <p:cNvSpPr/>
          <p:nvPr/>
        </p:nvSpPr>
        <p:spPr>
          <a:xfrm>
            <a:off x="3716383" y="792651"/>
            <a:ext cx="1711233" cy="461665"/>
          </a:xfrm>
          <a:prstGeom prst="rect">
            <a:avLst/>
          </a:prstGeom>
        </p:spPr>
        <p:txBody>
          <a:bodyPr wrap="square">
            <a:spAutoFit/>
          </a:bodyPr>
          <a:lstStyle/>
          <a:p>
            <a:r>
              <a:rPr lang="en-IN" sz="2400" dirty="0"/>
              <a:t>1. Browsers</a:t>
            </a:r>
          </a:p>
        </p:txBody>
      </p:sp>
      <p:sp>
        <p:nvSpPr>
          <p:cNvPr id="8" name="Rectangle 7">
            <a:extLst>
              <a:ext uri="{FF2B5EF4-FFF2-40B4-BE49-F238E27FC236}">
                <a16:creationId xmlns:a16="http://schemas.microsoft.com/office/drawing/2014/main" id="{86C11C81-0852-4767-BBA7-EB71BEAE2084}"/>
              </a:ext>
            </a:extLst>
          </p:cNvPr>
          <p:cNvSpPr/>
          <p:nvPr/>
        </p:nvSpPr>
        <p:spPr>
          <a:xfrm>
            <a:off x="454950" y="1453749"/>
            <a:ext cx="9089717" cy="369332"/>
          </a:xfrm>
          <a:prstGeom prst="rect">
            <a:avLst/>
          </a:prstGeom>
        </p:spPr>
        <p:txBody>
          <a:bodyPr wrap="square">
            <a:spAutoFit/>
          </a:bodyPr>
          <a:lstStyle/>
          <a:p>
            <a:r>
              <a:rPr lang="en-GB" dirty="0"/>
              <a:t>The Selenium framework officially supports the following browsers:</a:t>
            </a:r>
            <a:endParaRPr lang="en-IN" dirty="0"/>
          </a:p>
        </p:txBody>
      </p:sp>
      <p:pic>
        <p:nvPicPr>
          <p:cNvPr id="10" name="Picture 9">
            <a:extLst>
              <a:ext uri="{FF2B5EF4-FFF2-40B4-BE49-F238E27FC236}">
                <a16:creationId xmlns:a16="http://schemas.microsoft.com/office/drawing/2014/main" id="{3DECAD95-5477-47DC-84C6-DDA0E2F6EDE4}"/>
              </a:ext>
            </a:extLst>
          </p:cNvPr>
          <p:cNvPicPr>
            <a:picLocks noChangeAspect="1"/>
          </p:cNvPicPr>
          <p:nvPr/>
        </p:nvPicPr>
        <p:blipFill>
          <a:blip r:embed="rId2"/>
          <a:stretch>
            <a:fillRect/>
          </a:stretch>
        </p:blipFill>
        <p:spPr>
          <a:xfrm>
            <a:off x="454949" y="2546977"/>
            <a:ext cx="8318661" cy="3287541"/>
          </a:xfrm>
          <a:prstGeom prst="rect">
            <a:avLst/>
          </a:prstGeom>
        </p:spPr>
      </p:pic>
    </p:spTree>
    <p:extLst>
      <p:ext uri="{BB962C8B-B14F-4D97-AF65-F5344CB8AC3E}">
        <p14:creationId xmlns:p14="http://schemas.microsoft.com/office/powerpoint/2010/main" val="2482737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1711698" y="7821"/>
            <a:ext cx="5720605"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rPr>
              <a:t>Getting Started With Selenium Web-driver</a:t>
            </a:r>
          </a:p>
        </p:txBody>
      </p:sp>
      <p:sp>
        <p:nvSpPr>
          <p:cNvPr id="8" name="Rectangle 7">
            <a:extLst>
              <a:ext uri="{FF2B5EF4-FFF2-40B4-BE49-F238E27FC236}">
                <a16:creationId xmlns:a16="http://schemas.microsoft.com/office/drawing/2014/main" id="{86C11C81-0852-4767-BBA7-EB71BEAE2084}"/>
              </a:ext>
            </a:extLst>
          </p:cNvPr>
          <p:cNvSpPr/>
          <p:nvPr/>
        </p:nvSpPr>
        <p:spPr>
          <a:xfrm>
            <a:off x="575734" y="1577481"/>
            <a:ext cx="8252178" cy="646331"/>
          </a:xfrm>
          <a:prstGeom prst="rect">
            <a:avLst/>
          </a:prstGeom>
        </p:spPr>
        <p:txBody>
          <a:bodyPr wrap="square">
            <a:spAutoFit/>
          </a:bodyPr>
          <a:lstStyle/>
          <a:p>
            <a:r>
              <a:rPr lang="en-GB" dirty="0"/>
              <a:t>Selenium can be extended through the use of plugins. Here are a number of plugins created and maintained by third parties.</a:t>
            </a:r>
            <a:endParaRPr lang="en-IN" dirty="0"/>
          </a:p>
        </p:txBody>
      </p:sp>
      <p:sp>
        <p:nvSpPr>
          <p:cNvPr id="4" name="Rectangle 3">
            <a:extLst>
              <a:ext uri="{FF2B5EF4-FFF2-40B4-BE49-F238E27FC236}">
                <a16:creationId xmlns:a16="http://schemas.microsoft.com/office/drawing/2014/main" id="{9C9A02E0-5774-4D7C-878E-37279B919E42}"/>
              </a:ext>
            </a:extLst>
          </p:cNvPr>
          <p:cNvSpPr/>
          <p:nvPr/>
        </p:nvSpPr>
        <p:spPr>
          <a:xfrm>
            <a:off x="2520650" y="723401"/>
            <a:ext cx="4283865" cy="461665"/>
          </a:xfrm>
          <a:prstGeom prst="rect">
            <a:avLst/>
          </a:prstGeom>
        </p:spPr>
        <p:txBody>
          <a:bodyPr wrap="none">
            <a:spAutoFit/>
          </a:bodyPr>
          <a:lstStyle/>
          <a:p>
            <a:r>
              <a:rPr lang="en-GB" sz="2400" dirty="0"/>
              <a:t>2. Third party drivers and plugins</a:t>
            </a:r>
            <a:endParaRPr lang="en-IN" sz="2400" dirty="0"/>
          </a:p>
        </p:txBody>
      </p:sp>
      <p:pic>
        <p:nvPicPr>
          <p:cNvPr id="6" name="Picture 5">
            <a:extLst>
              <a:ext uri="{FF2B5EF4-FFF2-40B4-BE49-F238E27FC236}">
                <a16:creationId xmlns:a16="http://schemas.microsoft.com/office/drawing/2014/main" id="{6626AA14-BDEA-4492-BAD9-D050B96AC117}"/>
              </a:ext>
            </a:extLst>
          </p:cNvPr>
          <p:cNvPicPr>
            <a:picLocks noChangeAspect="1"/>
          </p:cNvPicPr>
          <p:nvPr/>
        </p:nvPicPr>
        <p:blipFill>
          <a:blip r:embed="rId2"/>
          <a:stretch>
            <a:fillRect/>
          </a:stretch>
        </p:blipFill>
        <p:spPr>
          <a:xfrm>
            <a:off x="575734" y="2463347"/>
            <a:ext cx="8252178" cy="3671252"/>
          </a:xfrm>
          <a:prstGeom prst="rect">
            <a:avLst/>
          </a:prstGeom>
        </p:spPr>
      </p:pic>
    </p:spTree>
    <p:extLst>
      <p:ext uri="{BB962C8B-B14F-4D97-AF65-F5344CB8AC3E}">
        <p14:creationId xmlns:p14="http://schemas.microsoft.com/office/powerpoint/2010/main" val="7151056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9B25B2-E0D3-4814-85DF-F21F4469F451}"/>
              </a:ext>
            </a:extLst>
          </p:cNvPr>
          <p:cNvSpPr/>
          <p:nvPr/>
        </p:nvSpPr>
        <p:spPr>
          <a:xfrm>
            <a:off x="3225936" y="1"/>
            <a:ext cx="2692129" cy="461665"/>
          </a:xfrm>
          <a:prstGeom prst="rect">
            <a:avLst/>
          </a:prstGeom>
        </p:spPr>
        <p:txBody>
          <a:bodyPr wrap="square">
            <a:spAutoFit/>
          </a:bodyPr>
          <a:lstStyle/>
          <a:p>
            <a:r>
              <a:rPr lang="en-IN" sz="2400" dirty="0"/>
              <a:t>Locating Elements</a:t>
            </a:r>
          </a:p>
        </p:txBody>
      </p:sp>
      <p:sp>
        <p:nvSpPr>
          <p:cNvPr id="4" name="Rectangle 3">
            <a:extLst>
              <a:ext uri="{FF2B5EF4-FFF2-40B4-BE49-F238E27FC236}">
                <a16:creationId xmlns:a16="http://schemas.microsoft.com/office/drawing/2014/main" id="{E5BEE24C-2AF0-4AC8-8271-0DEEEF3CE936}"/>
              </a:ext>
            </a:extLst>
          </p:cNvPr>
          <p:cNvSpPr/>
          <p:nvPr/>
        </p:nvSpPr>
        <p:spPr>
          <a:xfrm>
            <a:off x="406399" y="973452"/>
            <a:ext cx="8904513" cy="369332"/>
          </a:xfrm>
          <a:prstGeom prst="rect">
            <a:avLst/>
          </a:prstGeom>
        </p:spPr>
        <p:txBody>
          <a:bodyPr wrap="square">
            <a:spAutoFit/>
          </a:bodyPr>
          <a:lstStyle/>
          <a:p>
            <a:r>
              <a:rPr lang="en-GB" dirty="0"/>
              <a:t>There are eight different built-in element location strategies in WebDriver:</a:t>
            </a:r>
            <a:endParaRPr lang="en-IN" dirty="0"/>
          </a:p>
        </p:txBody>
      </p:sp>
      <p:pic>
        <p:nvPicPr>
          <p:cNvPr id="5" name="Picture 4">
            <a:extLst>
              <a:ext uri="{FF2B5EF4-FFF2-40B4-BE49-F238E27FC236}">
                <a16:creationId xmlns:a16="http://schemas.microsoft.com/office/drawing/2014/main" id="{5335D82F-CE62-4EAF-A227-F169A0B060FD}"/>
              </a:ext>
            </a:extLst>
          </p:cNvPr>
          <p:cNvPicPr>
            <a:picLocks noChangeAspect="1"/>
          </p:cNvPicPr>
          <p:nvPr/>
        </p:nvPicPr>
        <p:blipFill>
          <a:blip r:embed="rId2"/>
          <a:stretch>
            <a:fillRect/>
          </a:stretch>
        </p:blipFill>
        <p:spPr>
          <a:xfrm>
            <a:off x="406399" y="1919111"/>
            <a:ext cx="8480697" cy="4442501"/>
          </a:xfrm>
          <a:prstGeom prst="rect">
            <a:avLst/>
          </a:prstGeom>
        </p:spPr>
      </p:pic>
    </p:spTree>
    <p:extLst>
      <p:ext uri="{BB962C8B-B14F-4D97-AF65-F5344CB8AC3E}">
        <p14:creationId xmlns:p14="http://schemas.microsoft.com/office/powerpoint/2010/main" val="3802234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9B25B2-E0D3-4814-85DF-F21F4469F451}"/>
              </a:ext>
            </a:extLst>
          </p:cNvPr>
          <p:cNvSpPr/>
          <p:nvPr/>
        </p:nvSpPr>
        <p:spPr>
          <a:xfrm>
            <a:off x="3225936" y="1"/>
            <a:ext cx="2692129" cy="461665"/>
          </a:xfrm>
          <a:prstGeom prst="rect">
            <a:avLst/>
          </a:prstGeom>
        </p:spPr>
        <p:txBody>
          <a:bodyPr wrap="square">
            <a:spAutoFit/>
          </a:bodyPr>
          <a:lstStyle/>
          <a:p>
            <a:r>
              <a:rPr lang="en-IN" sz="2400" dirty="0"/>
              <a:t>Locating Elements</a:t>
            </a:r>
          </a:p>
        </p:txBody>
      </p:sp>
      <p:sp>
        <p:nvSpPr>
          <p:cNvPr id="2" name="Rectangle 1">
            <a:extLst>
              <a:ext uri="{FF2B5EF4-FFF2-40B4-BE49-F238E27FC236}">
                <a16:creationId xmlns:a16="http://schemas.microsoft.com/office/drawing/2014/main" id="{67C479E5-2E5B-4465-ABB7-3749745F836B}"/>
              </a:ext>
            </a:extLst>
          </p:cNvPr>
          <p:cNvSpPr/>
          <p:nvPr/>
        </p:nvSpPr>
        <p:spPr>
          <a:xfrm>
            <a:off x="1524000" y="1490007"/>
            <a:ext cx="6096000" cy="3877985"/>
          </a:xfrm>
          <a:prstGeom prst="rect">
            <a:avLst/>
          </a:prstGeom>
        </p:spPr>
        <p:txBody>
          <a:bodyPr>
            <a:spAutoFit/>
          </a:bodyPr>
          <a:lstStyle/>
          <a:p>
            <a:pPr algn="ctr"/>
            <a:r>
              <a:rPr lang="en-GB" sz="2400" dirty="0"/>
              <a:t>Locating one element</a:t>
            </a:r>
            <a:br>
              <a:rPr lang="en-GB" sz="2400" dirty="0"/>
            </a:br>
            <a:endParaRPr lang="en-GB" sz="2400" dirty="0"/>
          </a:p>
          <a:p>
            <a:r>
              <a:rPr lang="en-GB" dirty="0"/>
              <a:t>One of the most fundamental techniques to learn when using WebDriver is how to find elements on the page. WebDriver offers a number of built-in selector types, amongst them finding an element by its ID attribute:</a:t>
            </a:r>
            <a:br>
              <a:rPr lang="en-GB" dirty="0"/>
            </a:br>
            <a:br>
              <a:rPr lang="en-GB" dirty="0"/>
            </a:br>
            <a:r>
              <a:rPr lang="en-GB" dirty="0"/>
              <a:t>For Example: </a:t>
            </a:r>
          </a:p>
          <a:p>
            <a:endParaRPr lang="en-GB" dirty="0"/>
          </a:p>
          <a:p>
            <a:r>
              <a:rPr lang="en-GB" dirty="0"/>
              <a:t>WebElement cheese = driver.findElement(By.id("cheese"));</a:t>
            </a:r>
            <a:br>
              <a:rPr lang="en-GB" dirty="0"/>
            </a:br>
            <a:br>
              <a:rPr lang="en-GB" dirty="0"/>
            </a:br>
            <a:r>
              <a:rPr lang="en-GB" dirty="0"/>
              <a:t>driver.findElement(By.cssSelector("#cheese #cheddar"));</a:t>
            </a:r>
          </a:p>
          <a:p>
            <a:r>
              <a:rPr lang="en-GB" dirty="0"/>
              <a:t> </a:t>
            </a:r>
          </a:p>
        </p:txBody>
      </p:sp>
    </p:spTree>
    <p:extLst>
      <p:ext uri="{BB962C8B-B14F-4D97-AF65-F5344CB8AC3E}">
        <p14:creationId xmlns:p14="http://schemas.microsoft.com/office/powerpoint/2010/main" val="7176033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BE2ABD-EFA8-458E-99E8-1A709DDAE0EC}"/>
              </a:ext>
            </a:extLst>
          </p:cNvPr>
          <p:cNvSpPr/>
          <p:nvPr/>
        </p:nvSpPr>
        <p:spPr>
          <a:xfrm>
            <a:off x="3338190" y="1"/>
            <a:ext cx="2467621" cy="458715"/>
          </a:xfrm>
          <a:prstGeom prst="rect">
            <a:avLst/>
          </a:prstGeom>
        </p:spPr>
        <p:txBody>
          <a:bodyPr wrap="square">
            <a:spAutoFit/>
          </a:bodyPr>
          <a:lstStyle/>
          <a:p>
            <a:pPr>
              <a:lnSpc>
                <a:spcPct val="107000"/>
              </a:lnSpc>
              <a:spcAft>
                <a:spcPts val="800"/>
              </a:spcAft>
            </a:pPr>
            <a:r>
              <a:rPr lang="en-IN" sz="2400" dirty="0">
                <a:latin typeface="Cambria" panose="02040503050406030204" pitchFamily="18" charset="0"/>
                <a:ea typeface="Cambria" panose="02040503050406030204" pitchFamily="18" charset="0"/>
                <a:cs typeface="Times New Roman" panose="02020603050405020304" pitchFamily="18" charset="0"/>
              </a:rPr>
              <a:t>Table of Contents</a:t>
            </a:r>
          </a:p>
        </p:txBody>
      </p:sp>
      <p:sp>
        <p:nvSpPr>
          <p:cNvPr id="2" name="Rectangle 1">
            <a:extLst>
              <a:ext uri="{FF2B5EF4-FFF2-40B4-BE49-F238E27FC236}">
                <a16:creationId xmlns:a16="http://schemas.microsoft.com/office/drawing/2014/main" id="{80CC0DE4-B6F1-47BB-BF1A-1E19DED6A8DE}"/>
              </a:ext>
            </a:extLst>
          </p:cNvPr>
          <p:cNvSpPr/>
          <p:nvPr/>
        </p:nvSpPr>
        <p:spPr>
          <a:xfrm>
            <a:off x="364057" y="779488"/>
            <a:ext cx="8415885" cy="8679299"/>
          </a:xfrm>
          <a:prstGeom prst="rect">
            <a:avLst/>
          </a:prstGeom>
        </p:spPr>
        <p:txBody>
          <a:bodyPr wrap="square">
            <a:spAutoFit/>
          </a:bodyPr>
          <a:lstStyle/>
          <a:p>
            <a:r>
              <a:rPr lang="en-IN" dirty="0">
                <a:latin typeface="Cambria" panose="02040503050406030204" pitchFamily="18" charset="0"/>
                <a:ea typeface="Cambria" panose="02040503050406030204" pitchFamily="18" charset="0"/>
                <a:cs typeface="Times New Roman" panose="02020603050405020304" pitchFamily="18" charset="0"/>
              </a:rPr>
              <a:t>1. Software Testing</a:t>
            </a:r>
            <a:br>
              <a:rPr lang="en-IN" dirty="0">
                <a:latin typeface="Cambria" panose="02040503050406030204" pitchFamily="18" charset="0"/>
                <a:ea typeface="Cambria" panose="02040503050406030204" pitchFamily="18" charset="0"/>
                <a:cs typeface="Times New Roman" panose="02020603050405020304" pitchFamily="18" charset="0"/>
              </a:rPr>
            </a:br>
            <a:r>
              <a:rPr lang="en-IN" dirty="0">
                <a:latin typeface="Cambria" panose="02040503050406030204" pitchFamily="18" charset="0"/>
                <a:ea typeface="Cambria" panose="02040503050406030204" pitchFamily="18" charset="0"/>
                <a:cs typeface="Times New Roman" panose="02020603050405020304" pitchFamily="18" charset="0"/>
              </a:rPr>
              <a:t>2. Manual Testing </a:t>
            </a:r>
            <a:br>
              <a:rPr lang="en-IN" dirty="0">
                <a:latin typeface="Cambria" panose="02040503050406030204" pitchFamily="18" charset="0"/>
                <a:ea typeface="Cambria" panose="02040503050406030204" pitchFamily="18" charset="0"/>
                <a:cs typeface="Times New Roman" panose="02020603050405020304" pitchFamily="18" charset="0"/>
              </a:rPr>
            </a:br>
            <a:r>
              <a:rPr lang="en-IN" dirty="0">
                <a:latin typeface="Cambria" panose="02040503050406030204" pitchFamily="18" charset="0"/>
                <a:ea typeface="Cambria" panose="02040503050406030204" pitchFamily="18" charset="0"/>
                <a:cs typeface="Times New Roman" panose="02020603050405020304" pitchFamily="18" charset="0"/>
              </a:rPr>
              <a:t>3. Automation Testing</a:t>
            </a:r>
          </a:p>
          <a:p>
            <a:r>
              <a:rPr lang="en-IN" dirty="0"/>
              <a:t>4. </a:t>
            </a:r>
            <a:r>
              <a:rPr lang="en-IN" dirty="0">
                <a:latin typeface="Cambria" panose="02040503050406030204" pitchFamily="18" charset="0"/>
                <a:ea typeface="Cambria" panose="02040503050406030204" pitchFamily="18" charset="0"/>
                <a:cs typeface="Times New Roman" panose="02020603050405020304" pitchFamily="18" charset="0"/>
              </a:rPr>
              <a:t>Need for Automation Testing</a:t>
            </a:r>
            <a:br>
              <a:rPr lang="en-IN" dirty="0">
                <a:latin typeface="Cambria" panose="02040503050406030204" pitchFamily="18" charset="0"/>
                <a:ea typeface="Cambria" panose="02040503050406030204" pitchFamily="18" charset="0"/>
                <a:cs typeface="Times New Roman" panose="02020603050405020304" pitchFamily="18" charset="0"/>
              </a:rPr>
            </a:br>
            <a:r>
              <a:rPr lang="en-IN" dirty="0">
                <a:latin typeface="Cambria" panose="02040503050406030204" pitchFamily="18" charset="0"/>
                <a:ea typeface="Cambria" panose="02040503050406030204" pitchFamily="18" charset="0"/>
                <a:cs typeface="Times New Roman" panose="02020603050405020304" pitchFamily="18" charset="0"/>
              </a:rPr>
              <a:t>5. </a:t>
            </a:r>
            <a:r>
              <a:rPr lang="en-GB" dirty="0">
                <a:latin typeface="Cambria" panose="02040503050406030204" pitchFamily="18" charset="0"/>
                <a:ea typeface="Cambria" panose="02040503050406030204" pitchFamily="18" charset="0"/>
                <a:cs typeface="Times New Roman" panose="02020603050405020304" pitchFamily="18" charset="0"/>
              </a:rPr>
              <a:t>Factors In Selecting </a:t>
            </a:r>
            <a:r>
              <a:rPr lang="en-IN" dirty="0">
                <a:latin typeface="Cambria" panose="02040503050406030204" pitchFamily="18" charset="0"/>
                <a:ea typeface="Cambria" panose="02040503050406030204" pitchFamily="18" charset="0"/>
                <a:cs typeface="Times New Roman" panose="02020603050405020304" pitchFamily="18" charset="0"/>
              </a:rPr>
              <a:t>Automation Testing </a:t>
            </a:r>
            <a:r>
              <a:rPr lang="en-GB" dirty="0">
                <a:latin typeface="Cambria" panose="02040503050406030204" pitchFamily="18" charset="0"/>
                <a:ea typeface="Cambria" panose="02040503050406030204" pitchFamily="18" charset="0"/>
                <a:cs typeface="Times New Roman" panose="02020603050405020304" pitchFamily="18" charset="0"/>
              </a:rPr>
              <a:t>Tool</a:t>
            </a:r>
            <a:br>
              <a:rPr lang="en-GB" dirty="0">
                <a:latin typeface="Cambria" panose="02040503050406030204" pitchFamily="18" charset="0"/>
                <a:ea typeface="Cambria" panose="02040503050406030204" pitchFamily="18" charset="0"/>
                <a:cs typeface="Times New Roman" panose="02020603050405020304" pitchFamily="18" charset="0"/>
              </a:rPr>
            </a:br>
            <a:r>
              <a:rPr lang="en-GB" dirty="0">
                <a:latin typeface="Cambria" panose="02040503050406030204" pitchFamily="18" charset="0"/>
                <a:ea typeface="Cambria" panose="02040503050406030204" pitchFamily="18" charset="0"/>
                <a:cs typeface="Times New Roman" panose="02020603050405020304" pitchFamily="18" charset="0"/>
              </a:rPr>
              <a:t>6. </a:t>
            </a:r>
            <a:r>
              <a:rPr lang="en-IN" dirty="0">
                <a:latin typeface="Cambria" panose="02040503050406030204" pitchFamily="18" charset="0"/>
                <a:ea typeface="Cambria" panose="02040503050406030204" pitchFamily="18" charset="0"/>
              </a:rPr>
              <a:t>The Selenium Browser Automation</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7. Selenium Web-Driver</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8. Selenium Installation</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9. Java Installation</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10. Environment Variable Set-up</a:t>
            </a:r>
          </a:p>
          <a:p>
            <a:r>
              <a:rPr lang="en-IN" dirty="0">
                <a:latin typeface="Cambria" panose="02040503050406030204" pitchFamily="18" charset="0"/>
                <a:ea typeface="Cambria" panose="02040503050406030204" pitchFamily="18" charset="0"/>
              </a:rPr>
              <a:t>11. Eclipse IDE Installation</a:t>
            </a:r>
          </a:p>
          <a:p>
            <a:r>
              <a:rPr lang="en-IN" dirty="0">
                <a:latin typeface="Cambria" panose="02040503050406030204" pitchFamily="18" charset="0"/>
                <a:ea typeface="Cambria" panose="02040503050406030204" pitchFamily="18" charset="0"/>
              </a:rPr>
              <a:t>12. Selenium Web-driver Installation</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13. Getting Started With Selenium Web-driver</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a) Browsers</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b)</a:t>
            </a:r>
            <a:r>
              <a:rPr lang="en-GB" dirty="0"/>
              <a:t> Third party drivers and plugins</a:t>
            </a:r>
            <a:br>
              <a:rPr lang="en-GB" dirty="0"/>
            </a:br>
            <a:r>
              <a:rPr lang="en-GB" dirty="0"/>
              <a:t>14.</a:t>
            </a:r>
            <a:r>
              <a:rPr lang="en-IN" dirty="0"/>
              <a:t> Locating Elements</a:t>
            </a:r>
            <a:br>
              <a:rPr lang="en-IN" dirty="0"/>
            </a:br>
            <a:r>
              <a:rPr lang="en-IN" dirty="0"/>
              <a:t>15.</a:t>
            </a:r>
            <a:r>
              <a:rPr lang="en-GB" dirty="0"/>
              <a:t> Performing actions on the AUT</a:t>
            </a:r>
          </a:p>
          <a:p>
            <a:r>
              <a:rPr lang="en-GB" dirty="0"/>
              <a:t>16. Sample Script.</a:t>
            </a:r>
            <a:endParaRPr lang="en-IN" dirty="0"/>
          </a:p>
          <a:p>
            <a:endParaRPr lang="en-IN" dirty="0"/>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p>
          <a:p>
            <a:endParaRPr lang="en-IN" dirty="0"/>
          </a:p>
          <a:p>
            <a:endParaRPr lang="en-IN" dirty="0"/>
          </a:p>
          <a:p>
            <a:endParaRPr lang="en-IN" dirty="0"/>
          </a:p>
        </p:txBody>
      </p:sp>
    </p:spTree>
    <p:extLst>
      <p:ext uri="{BB962C8B-B14F-4D97-AF65-F5344CB8AC3E}">
        <p14:creationId xmlns:p14="http://schemas.microsoft.com/office/powerpoint/2010/main" val="19539441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B128C5-816A-46F9-B348-E62F902BEB6D}"/>
              </a:ext>
            </a:extLst>
          </p:cNvPr>
          <p:cNvSpPr/>
          <p:nvPr/>
        </p:nvSpPr>
        <p:spPr>
          <a:xfrm>
            <a:off x="2566387" y="1"/>
            <a:ext cx="4011226" cy="461665"/>
          </a:xfrm>
          <a:prstGeom prst="rect">
            <a:avLst/>
          </a:prstGeom>
        </p:spPr>
        <p:txBody>
          <a:bodyPr wrap="none">
            <a:spAutoFit/>
          </a:bodyPr>
          <a:lstStyle/>
          <a:p>
            <a:r>
              <a:rPr lang="en-GB" sz="2400" dirty="0"/>
              <a:t>Performing actions on the AUT</a:t>
            </a:r>
            <a:endParaRPr lang="en-IN" sz="2400" dirty="0"/>
          </a:p>
        </p:txBody>
      </p:sp>
      <p:sp>
        <p:nvSpPr>
          <p:cNvPr id="6" name="Rectangle 5">
            <a:extLst>
              <a:ext uri="{FF2B5EF4-FFF2-40B4-BE49-F238E27FC236}">
                <a16:creationId xmlns:a16="http://schemas.microsoft.com/office/drawing/2014/main" id="{861040EB-3C86-4C54-856D-C89D76114348}"/>
              </a:ext>
            </a:extLst>
          </p:cNvPr>
          <p:cNvSpPr/>
          <p:nvPr/>
        </p:nvSpPr>
        <p:spPr>
          <a:xfrm>
            <a:off x="509452" y="1240004"/>
            <a:ext cx="8125096" cy="5355312"/>
          </a:xfrm>
          <a:prstGeom prst="rect">
            <a:avLst/>
          </a:prstGeom>
        </p:spPr>
        <p:txBody>
          <a:bodyPr wrap="square">
            <a:spAutoFit/>
          </a:bodyPr>
          <a:lstStyle/>
          <a:p>
            <a:r>
              <a:rPr lang="en-IN" dirty="0"/>
              <a:t>Some basic actions that can be performed by Selenium Web-driver:	</a:t>
            </a:r>
            <a:br>
              <a:rPr lang="en-IN" dirty="0"/>
            </a:br>
            <a:br>
              <a:rPr lang="en-IN" dirty="0"/>
            </a:br>
            <a:r>
              <a:rPr lang="en-IN" dirty="0"/>
              <a:t> 1) </a:t>
            </a:r>
            <a:r>
              <a:rPr lang="en-GB" dirty="0"/>
              <a:t>You can set an element’s text using the sendKeys method as follows:</a:t>
            </a:r>
            <a:br>
              <a:rPr lang="en-GB" dirty="0"/>
            </a:br>
            <a:endParaRPr lang="en-GB" dirty="0"/>
          </a:p>
          <a:p>
            <a:r>
              <a:rPr lang="en-GB" dirty="0"/>
              <a:t>     String name = "Charles";</a:t>
            </a:r>
          </a:p>
          <a:p>
            <a:r>
              <a:rPr lang="en-GB" dirty="0"/>
              <a:t>     driver.findElement(By.name("name")).sendKeys(name);</a:t>
            </a:r>
          </a:p>
          <a:p>
            <a:endParaRPr lang="en-GB" dirty="0"/>
          </a:p>
          <a:p>
            <a:r>
              <a:rPr lang="en-GB" dirty="0"/>
              <a:t>2) Some web applications use JavaScript libraries to add drag-and-drop functionality.</a:t>
            </a:r>
            <a:br>
              <a:rPr lang="en-GB" dirty="0"/>
            </a:br>
            <a:endParaRPr lang="en-GB" dirty="0"/>
          </a:p>
          <a:p>
            <a:r>
              <a:rPr lang="en-GB" dirty="0"/>
              <a:t>     WebElement source = driver.findElement(By.id("source"));</a:t>
            </a:r>
          </a:p>
          <a:p>
            <a:r>
              <a:rPr lang="en-GB" dirty="0"/>
              <a:t>     WebElement target = driver.findElement(By.id("target"));</a:t>
            </a:r>
          </a:p>
          <a:p>
            <a:r>
              <a:rPr lang="en-GB" dirty="0"/>
              <a:t>     new Actions(driver).dragAndDrop(source, target).build().perform();</a:t>
            </a:r>
          </a:p>
          <a:p>
            <a:endParaRPr lang="en-GB" dirty="0"/>
          </a:p>
          <a:p>
            <a:r>
              <a:rPr lang="en-GB" dirty="0"/>
              <a:t>3) You can click on an element using the click method:</a:t>
            </a:r>
            <a:br>
              <a:rPr lang="en-GB" dirty="0"/>
            </a:br>
            <a:endParaRPr lang="en-GB" dirty="0"/>
          </a:p>
          <a:p>
            <a:r>
              <a:rPr lang="en-GB" dirty="0"/>
              <a:t>     driver.findElement(By.cssSelector("input[type='submit']")).click();</a:t>
            </a:r>
          </a:p>
          <a:p>
            <a:r>
              <a:rPr lang="en-GB" dirty="0"/>
              <a:t> </a:t>
            </a:r>
          </a:p>
          <a:p>
            <a:r>
              <a:rPr lang="en-GB" dirty="0"/>
              <a:t> </a:t>
            </a:r>
          </a:p>
          <a:p>
            <a:r>
              <a:rPr lang="en-GB" dirty="0"/>
              <a:t> </a:t>
            </a:r>
            <a:endParaRPr lang="en-IN" dirty="0"/>
          </a:p>
        </p:txBody>
      </p:sp>
    </p:spTree>
    <p:extLst>
      <p:ext uri="{BB962C8B-B14F-4D97-AF65-F5344CB8AC3E}">
        <p14:creationId xmlns:p14="http://schemas.microsoft.com/office/powerpoint/2010/main" val="2447511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1602ED-FEA4-415F-949C-A7307FBE72FD}"/>
              </a:ext>
            </a:extLst>
          </p:cNvPr>
          <p:cNvPicPr>
            <a:picLocks noChangeAspect="1"/>
          </p:cNvPicPr>
          <p:nvPr/>
        </p:nvPicPr>
        <p:blipFill>
          <a:blip r:embed="rId2"/>
          <a:stretch>
            <a:fillRect/>
          </a:stretch>
        </p:blipFill>
        <p:spPr>
          <a:xfrm>
            <a:off x="3657599" y="1441295"/>
            <a:ext cx="5486401" cy="4161004"/>
          </a:xfrm>
          <a:prstGeom prst="rect">
            <a:avLst/>
          </a:prstGeom>
        </p:spPr>
      </p:pic>
      <p:sp>
        <p:nvSpPr>
          <p:cNvPr id="4" name="Rectangle 3">
            <a:extLst>
              <a:ext uri="{FF2B5EF4-FFF2-40B4-BE49-F238E27FC236}">
                <a16:creationId xmlns:a16="http://schemas.microsoft.com/office/drawing/2014/main" id="{9A1CC4BC-AF17-453F-AD1A-5ED70A13049B}"/>
              </a:ext>
            </a:extLst>
          </p:cNvPr>
          <p:cNvSpPr/>
          <p:nvPr/>
        </p:nvSpPr>
        <p:spPr>
          <a:xfrm>
            <a:off x="2132174" y="1"/>
            <a:ext cx="4304640" cy="461665"/>
          </a:xfrm>
          <a:prstGeom prst="rect">
            <a:avLst/>
          </a:prstGeom>
        </p:spPr>
        <p:txBody>
          <a:bodyPr wrap="none">
            <a:spAutoFit/>
          </a:bodyPr>
          <a:lstStyle/>
          <a:p>
            <a:r>
              <a:rPr lang="en-IN" sz="2400" dirty="0"/>
              <a:t>Sample Selenium Script with java</a:t>
            </a:r>
          </a:p>
        </p:txBody>
      </p:sp>
      <p:sp>
        <p:nvSpPr>
          <p:cNvPr id="5" name="Rectangle 4">
            <a:extLst>
              <a:ext uri="{FF2B5EF4-FFF2-40B4-BE49-F238E27FC236}">
                <a16:creationId xmlns:a16="http://schemas.microsoft.com/office/drawing/2014/main" id="{593C45EA-C7FA-45A3-8A78-93DBFAD614F8}"/>
              </a:ext>
            </a:extLst>
          </p:cNvPr>
          <p:cNvSpPr/>
          <p:nvPr/>
        </p:nvSpPr>
        <p:spPr>
          <a:xfrm>
            <a:off x="0" y="1441295"/>
            <a:ext cx="3453528" cy="4247317"/>
          </a:xfrm>
          <a:prstGeom prst="rect">
            <a:avLst/>
          </a:prstGeom>
        </p:spPr>
        <p:txBody>
          <a:bodyPr wrap="square">
            <a:spAutoFit/>
          </a:bodyPr>
          <a:lstStyle/>
          <a:p>
            <a:pPr marL="285750" indent="-285750">
              <a:buFont typeface="Wingdings" panose="05000000000000000000" pitchFamily="2" charset="2"/>
              <a:buChar char="q"/>
            </a:pPr>
            <a:r>
              <a:rPr lang="en-IN" dirty="0"/>
              <a:t>The shown selenium script is just checking the validation message appearing for leaving the mandatory fields blank.</a:t>
            </a:r>
            <a:br>
              <a:rPr lang="en-IN" dirty="0"/>
            </a:br>
            <a:endParaRPr lang="en-IN" dirty="0"/>
          </a:p>
          <a:p>
            <a:pPr marL="285750" indent="-285750">
              <a:buFont typeface="Wingdings" panose="05000000000000000000" pitchFamily="2" charset="2"/>
              <a:buChar char="q"/>
            </a:pPr>
            <a:r>
              <a:rPr lang="en-IN" dirty="0"/>
              <a:t>We can similarly create the scripts for all the test cases/scenarios with the help of selenium web-driver.</a:t>
            </a:r>
          </a:p>
          <a:p>
            <a:pPr marL="285750" indent="-285750">
              <a:buFont typeface="Wingdings" panose="05000000000000000000" pitchFamily="2" charset="2"/>
              <a:buChar char="q"/>
            </a:pPr>
            <a:r>
              <a:rPr lang="en-IN" dirty="0"/>
              <a:t> Here’s the link of the execution of the created script:</a:t>
            </a:r>
          </a:p>
          <a:p>
            <a:br>
              <a:rPr lang="en-IN" dirty="0"/>
            </a:br>
            <a:r>
              <a:rPr lang="en-IN" dirty="0"/>
              <a:t>https://drive.google.com/open?id=1s3QBLGjBEaymD_S8yLhfnVABgQGLrY-N</a:t>
            </a:r>
          </a:p>
        </p:txBody>
      </p:sp>
    </p:spTree>
    <p:extLst>
      <p:ext uri="{BB962C8B-B14F-4D97-AF65-F5344CB8AC3E}">
        <p14:creationId xmlns:p14="http://schemas.microsoft.com/office/powerpoint/2010/main" val="731645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6C090C-C9B9-4F50-8D7E-2C0B9AF85E45}"/>
              </a:ext>
            </a:extLst>
          </p:cNvPr>
          <p:cNvSpPr/>
          <p:nvPr/>
        </p:nvSpPr>
        <p:spPr>
          <a:xfrm>
            <a:off x="3753394" y="13064"/>
            <a:ext cx="1637212" cy="461665"/>
          </a:xfrm>
          <a:prstGeom prst="rect">
            <a:avLst/>
          </a:prstGeom>
        </p:spPr>
        <p:txBody>
          <a:bodyPr wrap="square">
            <a:spAutoFit/>
          </a:bodyPr>
          <a:lstStyle/>
          <a:p>
            <a:r>
              <a:rPr lang="en-IN" sz="2400" dirty="0"/>
              <a:t>References </a:t>
            </a:r>
          </a:p>
        </p:txBody>
      </p:sp>
      <p:sp>
        <p:nvSpPr>
          <p:cNvPr id="3" name="Rectangle 2">
            <a:extLst>
              <a:ext uri="{FF2B5EF4-FFF2-40B4-BE49-F238E27FC236}">
                <a16:creationId xmlns:a16="http://schemas.microsoft.com/office/drawing/2014/main" id="{23DF58EF-9619-4E9B-87CD-0673F8C0FF40}"/>
              </a:ext>
            </a:extLst>
          </p:cNvPr>
          <p:cNvSpPr/>
          <p:nvPr/>
        </p:nvSpPr>
        <p:spPr>
          <a:xfrm>
            <a:off x="645758" y="1480848"/>
            <a:ext cx="1696848" cy="369332"/>
          </a:xfrm>
          <a:prstGeom prst="rect">
            <a:avLst/>
          </a:prstGeom>
        </p:spPr>
        <p:txBody>
          <a:bodyPr wrap="square">
            <a:spAutoFit/>
          </a:bodyPr>
          <a:lstStyle/>
          <a:p>
            <a:endParaRPr lang="en-IN" dirty="0"/>
          </a:p>
        </p:txBody>
      </p:sp>
      <p:sp>
        <p:nvSpPr>
          <p:cNvPr id="4" name="Rectangle 3">
            <a:extLst>
              <a:ext uri="{FF2B5EF4-FFF2-40B4-BE49-F238E27FC236}">
                <a16:creationId xmlns:a16="http://schemas.microsoft.com/office/drawing/2014/main" id="{8BC1BFD8-AEBC-407E-9327-87EECD2AD605}"/>
              </a:ext>
            </a:extLst>
          </p:cNvPr>
          <p:cNvSpPr/>
          <p:nvPr/>
        </p:nvSpPr>
        <p:spPr>
          <a:xfrm>
            <a:off x="830174" y="2644170"/>
            <a:ext cx="7483652" cy="1569660"/>
          </a:xfrm>
          <a:prstGeom prst="rect">
            <a:avLst/>
          </a:prstGeom>
        </p:spPr>
        <p:txBody>
          <a:bodyPr wrap="none">
            <a:spAutoFit/>
          </a:bodyPr>
          <a:lstStyle/>
          <a:p>
            <a:pPr marL="285750" indent="-285750">
              <a:buFont typeface="Wingdings" panose="05000000000000000000" pitchFamily="2" charset="2"/>
              <a:buChar char="q"/>
            </a:pPr>
            <a:r>
              <a:rPr lang="en-IN" sz="2400" dirty="0"/>
              <a:t>Official website of Selenium </a:t>
            </a:r>
            <a:r>
              <a:rPr lang="en-IN" sz="2400" dirty="0">
                <a:hlinkClick r:id="rId2">
                  <a:extLst>
                    <a:ext uri="{A12FA001-AC4F-418D-AE19-62706E023703}">
                      <ahyp:hlinkClr xmlns:ahyp="http://schemas.microsoft.com/office/drawing/2018/hyperlinkcolor" val="tx"/>
                    </a:ext>
                  </a:extLst>
                </a:hlinkClick>
              </a:rPr>
              <a:t>https://www.selenium.dev/</a:t>
            </a:r>
            <a:endParaRPr lang="en-IN" sz="2400" dirty="0"/>
          </a:p>
          <a:p>
            <a:pPr marL="285750" indent="-285750">
              <a:buFont typeface="Wingdings" panose="05000000000000000000" pitchFamily="2" charset="2"/>
              <a:buChar char="q"/>
            </a:pPr>
            <a:r>
              <a:rPr lang="en-IN" sz="2400" dirty="0">
                <a:hlinkClick r:id="rId3">
                  <a:extLst>
                    <a:ext uri="{A12FA001-AC4F-418D-AE19-62706E023703}">
                      <ahyp:hlinkClr xmlns:ahyp="http://schemas.microsoft.com/office/drawing/2018/hyperlinkcolor" val="tx"/>
                    </a:ext>
                  </a:extLst>
                </a:hlinkClick>
              </a:rPr>
              <a:t>https://learnbasicsofsoftwaretesting.blogspot.com/</a:t>
            </a:r>
            <a:endParaRPr lang="en-IN" sz="2400" dirty="0"/>
          </a:p>
          <a:p>
            <a:pPr marL="285750" indent="-285750">
              <a:buFont typeface="Wingdings" panose="05000000000000000000" pitchFamily="2" charset="2"/>
              <a:buChar char="q"/>
            </a:pPr>
            <a:r>
              <a:rPr lang="en-IN" sz="2400" dirty="0">
                <a:hlinkClick r:id="rId4">
                  <a:extLst>
                    <a:ext uri="{A12FA001-AC4F-418D-AE19-62706E023703}">
                      <ahyp:hlinkClr xmlns:ahyp="http://schemas.microsoft.com/office/drawing/2018/hyperlinkcolor" val="tx"/>
                    </a:ext>
                  </a:extLst>
                </a:hlinkClick>
              </a:rPr>
              <a:t>https://en.wikipedia.org/wiki/Selenium_(software)</a:t>
            </a:r>
            <a:endParaRPr lang="en-IN" sz="2400" dirty="0"/>
          </a:p>
          <a:p>
            <a:pPr marL="285750" indent="-285750">
              <a:buFont typeface="Wingdings" panose="05000000000000000000" pitchFamily="2" charset="2"/>
              <a:buChar char="q"/>
            </a:pPr>
            <a:endParaRPr lang="en-IN" sz="2400" dirty="0"/>
          </a:p>
        </p:txBody>
      </p:sp>
    </p:spTree>
    <p:extLst>
      <p:ext uri="{BB962C8B-B14F-4D97-AF65-F5344CB8AC3E}">
        <p14:creationId xmlns:p14="http://schemas.microsoft.com/office/powerpoint/2010/main" val="35160094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E31569-2107-4142-886B-38765F0E28F5}"/>
              </a:ext>
            </a:extLst>
          </p:cNvPr>
          <p:cNvPicPr>
            <a:picLocks noChangeAspect="1"/>
          </p:cNvPicPr>
          <p:nvPr/>
        </p:nvPicPr>
        <p:blipFill>
          <a:blip r:embed="rId2"/>
          <a:stretch>
            <a:fillRect/>
          </a:stretch>
        </p:blipFill>
        <p:spPr>
          <a:xfrm>
            <a:off x="1645920" y="1657350"/>
            <a:ext cx="5852160" cy="1005840"/>
          </a:xfrm>
          <a:prstGeom prst="rect">
            <a:avLst/>
          </a:prstGeom>
        </p:spPr>
      </p:pic>
      <p:pic>
        <p:nvPicPr>
          <p:cNvPr id="5" name="Picture 4">
            <a:extLst>
              <a:ext uri="{FF2B5EF4-FFF2-40B4-BE49-F238E27FC236}">
                <a16:creationId xmlns:a16="http://schemas.microsoft.com/office/drawing/2014/main" id="{E56A1B5C-6917-4468-A171-C34190302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 y="2663191"/>
            <a:ext cx="5852160" cy="3476353"/>
          </a:xfrm>
          <a:prstGeom prst="rect">
            <a:avLst/>
          </a:prstGeom>
        </p:spPr>
      </p:pic>
      <p:sp>
        <p:nvSpPr>
          <p:cNvPr id="6" name="Rectangle 5">
            <a:extLst>
              <a:ext uri="{FF2B5EF4-FFF2-40B4-BE49-F238E27FC236}">
                <a16:creationId xmlns:a16="http://schemas.microsoft.com/office/drawing/2014/main" id="{29E827BC-1370-430C-94C9-BF37F6C50101}"/>
              </a:ext>
            </a:extLst>
          </p:cNvPr>
          <p:cNvSpPr/>
          <p:nvPr/>
        </p:nvSpPr>
        <p:spPr>
          <a:xfrm>
            <a:off x="3084970" y="1"/>
            <a:ext cx="2956643" cy="830997"/>
          </a:xfrm>
          <a:prstGeom prst="rect">
            <a:avLst/>
          </a:prstGeom>
        </p:spPr>
        <p:txBody>
          <a:bodyPr wrap="none">
            <a:spAutoFit/>
          </a:bodyPr>
          <a:lstStyle/>
          <a:p>
            <a:r>
              <a:rPr lang="en-IN" sz="48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678560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4EEEE4-B35D-4BE8-8507-945DA974E2B6}"/>
              </a:ext>
            </a:extLst>
          </p:cNvPr>
          <p:cNvSpPr/>
          <p:nvPr/>
        </p:nvSpPr>
        <p:spPr>
          <a:xfrm>
            <a:off x="3383950" y="89655"/>
            <a:ext cx="2376100"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cs typeface="Times New Roman" panose="02020603050405020304" pitchFamily="18" charset="0"/>
              </a:rPr>
              <a:t>Software Testing</a:t>
            </a:r>
            <a:endParaRPr lang="en-IN" sz="2400" dirty="0"/>
          </a:p>
        </p:txBody>
      </p:sp>
      <p:sp>
        <p:nvSpPr>
          <p:cNvPr id="3" name="Rectangle 2">
            <a:extLst>
              <a:ext uri="{FF2B5EF4-FFF2-40B4-BE49-F238E27FC236}">
                <a16:creationId xmlns:a16="http://schemas.microsoft.com/office/drawing/2014/main" id="{3BA2A0B9-CCF5-48F5-BF2C-CE53F044607A}"/>
              </a:ext>
            </a:extLst>
          </p:cNvPr>
          <p:cNvSpPr/>
          <p:nvPr/>
        </p:nvSpPr>
        <p:spPr>
          <a:xfrm>
            <a:off x="238574" y="1720840"/>
            <a:ext cx="8666852" cy="3416320"/>
          </a:xfrm>
          <a:prstGeom prst="rect">
            <a:avLst/>
          </a:prstGeom>
        </p:spPr>
        <p:txBody>
          <a:bodyPr wrap="square">
            <a:spAutoFit/>
          </a:bodyPr>
          <a:lstStyle/>
          <a:p>
            <a:pPr marL="1200150" lvl="2" indent="-285750">
              <a:buFont typeface="Wingdings" panose="05000000000000000000" pitchFamily="2" charset="2"/>
              <a:buChar char="q"/>
            </a:pPr>
            <a:r>
              <a:rPr lang="en-GB" dirty="0"/>
              <a:t>Software Testing is the process of verifying and validating a software product against the requirement of the client. It can alternatively be defined as the process of finding bugs in the software product in order to improve the quality of the software.</a:t>
            </a:r>
            <a:br>
              <a:rPr lang="en-GB" dirty="0"/>
            </a:br>
            <a:endParaRPr lang="en-GB" dirty="0"/>
          </a:p>
          <a:p>
            <a:pPr marL="1200150" lvl="2" indent="-285750">
              <a:buFont typeface="Wingdings" panose="05000000000000000000" pitchFamily="2" charset="2"/>
              <a:buChar char="q"/>
            </a:pPr>
            <a:r>
              <a:rPr lang="en-GB" dirty="0"/>
              <a:t>Software Testing is questioning a product in order to evaluate it.</a:t>
            </a:r>
            <a:br>
              <a:rPr lang="en-GB" dirty="0"/>
            </a:br>
            <a:endParaRPr lang="en-GB" dirty="0"/>
          </a:p>
          <a:p>
            <a:pPr marL="1200150" lvl="2" indent="-285750">
              <a:buFont typeface="Wingdings" panose="05000000000000000000" pitchFamily="2" charset="2"/>
              <a:buChar char="q"/>
            </a:pPr>
            <a:r>
              <a:rPr lang="en-GB" dirty="0"/>
              <a:t>Software Testing is the process used to help identify the correctness, completeness, security and quality of developed software.</a:t>
            </a:r>
            <a:br>
              <a:rPr lang="en-GB" dirty="0"/>
            </a:br>
            <a:endParaRPr lang="en-GB" dirty="0"/>
          </a:p>
          <a:p>
            <a:pPr marL="1200150" lvl="2" indent="-285750">
              <a:buFont typeface="Wingdings" panose="05000000000000000000" pitchFamily="2" charset="2"/>
              <a:buChar char="q"/>
            </a:pPr>
            <a:r>
              <a:rPr lang="en-GB" dirty="0"/>
              <a:t>Testing  the test-ability of the product is software called software testing.</a:t>
            </a:r>
          </a:p>
          <a:p>
            <a:endParaRPr lang="en-IN" dirty="0"/>
          </a:p>
        </p:txBody>
      </p:sp>
    </p:spTree>
    <p:extLst>
      <p:ext uri="{BB962C8B-B14F-4D97-AF65-F5344CB8AC3E}">
        <p14:creationId xmlns:p14="http://schemas.microsoft.com/office/powerpoint/2010/main" val="3210000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3479842" y="1"/>
            <a:ext cx="2184316"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cs typeface="Times New Roman" panose="02020603050405020304" pitchFamily="18" charset="0"/>
              </a:rPr>
              <a:t>Manual Testing</a:t>
            </a:r>
            <a:endParaRPr lang="en-IN" sz="2400" dirty="0"/>
          </a:p>
        </p:txBody>
      </p:sp>
      <p:sp>
        <p:nvSpPr>
          <p:cNvPr id="4" name="Rectangle 3">
            <a:extLst>
              <a:ext uri="{FF2B5EF4-FFF2-40B4-BE49-F238E27FC236}">
                <a16:creationId xmlns:a16="http://schemas.microsoft.com/office/drawing/2014/main" id="{8603D885-85B1-48B8-9965-ADE8381CA977}"/>
              </a:ext>
            </a:extLst>
          </p:cNvPr>
          <p:cNvSpPr/>
          <p:nvPr/>
        </p:nvSpPr>
        <p:spPr>
          <a:xfrm>
            <a:off x="372533" y="1859339"/>
            <a:ext cx="8398934" cy="3139321"/>
          </a:xfrm>
          <a:prstGeom prst="rect">
            <a:avLst/>
          </a:prstGeom>
        </p:spPr>
        <p:txBody>
          <a:bodyPr wrap="square">
            <a:spAutoFit/>
          </a:bodyPr>
          <a:lstStyle/>
          <a:p>
            <a:pPr marL="285750" indent="-285750">
              <a:buFont typeface="Wingdings" panose="05000000000000000000" pitchFamily="2" charset="2"/>
              <a:buChar char="q"/>
            </a:pPr>
            <a:r>
              <a:rPr lang="en-GB" dirty="0"/>
              <a:t>Manual Testing is a sort of Software Testing where Testers physically/manually execute test cases without using any automation tool for executing test cases/scripts. Manual Testing is the most crude of all testing forms and helps discover bugs in the software product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Any new application must be manually tested before its testing is being automated. Manual Testing requires more exertion yet is important to check automation possibility.</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One of the Software Testing Fundamental is "100% Automation is beyond the realm of imagination".</a:t>
            </a:r>
            <a:endParaRPr lang="en-IN" dirty="0"/>
          </a:p>
        </p:txBody>
      </p:sp>
    </p:spTree>
    <p:extLst>
      <p:ext uri="{BB962C8B-B14F-4D97-AF65-F5344CB8AC3E}">
        <p14:creationId xmlns:p14="http://schemas.microsoft.com/office/powerpoint/2010/main" val="1637771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3479842" y="1"/>
            <a:ext cx="2828082"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cs typeface="Times New Roman" panose="02020603050405020304" pitchFamily="18" charset="0"/>
              </a:rPr>
              <a:t>Automation Testing</a:t>
            </a:r>
            <a:endParaRPr lang="en-IN" sz="2400" dirty="0"/>
          </a:p>
        </p:txBody>
      </p:sp>
      <p:sp>
        <p:nvSpPr>
          <p:cNvPr id="4" name="Rectangle 3">
            <a:extLst>
              <a:ext uri="{FF2B5EF4-FFF2-40B4-BE49-F238E27FC236}">
                <a16:creationId xmlns:a16="http://schemas.microsoft.com/office/drawing/2014/main" id="{8603D885-85B1-48B8-9965-ADE8381CA977}"/>
              </a:ext>
            </a:extLst>
          </p:cNvPr>
          <p:cNvSpPr/>
          <p:nvPr/>
        </p:nvSpPr>
        <p:spPr>
          <a:xfrm>
            <a:off x="1072594" y="1582340"/>
            <a:ext cx="7642578" cy="3693319"/>
          </a:xfrm>
          <a:prstGeom prst="rect">
            <a:avLst/>
          </a:prstGeom>
        </p:spPr>
        <p:txBody>
          <a:bodyPr wrap="square">
            <a:spAutoFit/>
          </a:bodyPr>
          <a:lstStyle/>
          <a:p>
            <a:pPr marL="285750" indent="-285750">
              <a:buFont typeface="Wingdings" panose="05000000000000000000" pitchFamily="2" charset="2"/>
              <a:buChar char="q"/>
            </a:pPr>
            <a:r>
              <a:rPr lang="en-GB" dirty="0"/>
              <a:t>Automation Testing means utilizing a Automation software tool to execute test case scripts / test suite.</a:t>
            </a:r>
            <a:br>
              <a:rPr lang="en-GB" dirty="0"/>
            </a:br>
            <a:endParaRPr lang="en-GB" dirty="0"/>
          </a:p>
          <a:p>
            <a:pPr marL="285750" indent="-285750">
              <a:buFont typeface="Wingdings" panose="05000000000000000000" pitchFamily="2" charset="2"/>
              <a:buChar char="q"/>
            </a:pPr>
            <a:r>
              <a:rPr lang="en-GB" dirty="0"/>
              <a:t>Automation testing tools can likewise enter test data into the System Under Test, think about expected and real outcomes and create itemized test reports.</a:t>
            </a:r>
            <a:br>
              <a:rPr lang="en-GB" dirty="0"/>
            </a:br>
            <a:endParaRPr lang="en-GB" dirty="0"/>
          </a:p>
          <a:p>
            <a:pPr marL="285750" indent="-285750">
              <a:buFont typeface="Wingdings" panose="05000000000000000000" pitchFamily="2" charset="2"/>
              <a:buChar char="q"/>
            </a:pPr>
            <a:r>
              <a:rPr lang="en-GB" dirty="0"/>
              <a:t>Progressive development cycles will require execution of same test suite more than once. Utilizing a test automation tool, it's conceivable to record the test suite and re-play it as required. When the test suite is mechanized, no human intercession is required. The objective of Automation is to decrease the quantity of experiments to be run physically and not to take out Manual Testing through and through.</a:t>
            </a:r>
            <a:endParaRPr lang="en-IN" dirty="0"/>
          </a:p>
        </p:txBody>
      </p:sp>
    </p:spTree>
    <p:extLst>
      <p:ext uri="{BB962C8B-B14F-4D97-AF65-F5344CB8AC3E}">
        <p14:creationId xmlns:p14="http://schemas.microsoft.com/office/powerpoint/2010/main" val="844665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2463524" y="1"/>
            <a:ext cx="4108304"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cs typeface="Times New Roman" panose="02020603050405020304" pitchFamily="18" charset="0"/>
              </a:rPr>
              <a:t>Need for Automation Testing</a:t>
            </a:r>
            <a:endParaRPr lang="en-IN" sz="2400" dirty="0"/>
          </a:p>
        </p:txBody>
      </p:sp>
      <p:sp>
        <p:nvSpPr>
          <p:cNvPr id="4" name="Rectangle 3">
            <a:extLst>
              <a:ext uri="{FF2B5EF4-FFF2-40B4-BE49-F238E27FC236}">
                <a16:creationId xmlns:a16="http://schemas.microsoft.com/office/drawing/2014/main" id="{8603D885-85B1-48B8-9965-ADE8381CA977}"/>
              </a:ext>
            </a:extLst>
          </p:cNvPr>
          <p:cNvSpPr/>
          <p:nvPr/>
        </p:nvSpPr>
        <p:spPr>
          <a:xfrm>
            <a:off x="479777" y="809998"/>
            <a:ext cx="8184445" cy="6740307"/>
          </a:xfrm>
          <a:prstGeom prst="rect">
            <a:avLst/>
          </a:prstGeom>
        </p:spPr>
        <p:txBody>
          <a:bodyPr wrap="square">
            <a:spAutoFit/>
          </a:bodyPr>
          <a:lstStyle/>
          <a:p>
            <a:pPr marL="285750" indent="-285750">
              <a:buFont typeface="Wingdings" panose="05000000000000000000" pitchFamily="2" charset="2"/>
              <a:buChar char="q"/>
            </a:pPr>
            <a:r>
              <a:rPr lang="en-GB" dirty="0"/>
              <a:t>In Manual Testing all the things considered, all fields, every negative situation is time and cash consuming.</a:t>
            </a:r>
            <a:br>
              <a:rPr lang="en-GB" dirty="0"/>
            </a:br>
            <a:endParaRPr lang="en-GB" dirty="0"/>
          </a:p>
          <a:p>
            <a:pPr marL="285750" indent="-285750">
              <a:buFont typeface="Wingdings" panose="05000000000000000000" pitchFamily="2" charset="2"/>
              <a:buChar char="q"/>
            </a:pPr>
            <a:r>
              <a:rPr lang="en-GB" dirty="0"/>
              <a:t>Manual Testing can end up exhausting and subsequently mistake inclined.</a:t>
            </a:r>
            <a:br>
              <a:rPr lang="en-GB" dirty="0"/>
            </a:br>
            <a:endParaRPr lang="en-GB" dirty="0"/>
          </a:p>
          <a:p>
            <a:pPr marL="285750" indent="-285750">
              <a:buFont typeface="Wingdings" panose="05000000000000000000" pitchFamily="2" charset="2"/>
              <a:buChar char="q"/>
            </a:pPr>
            <a:r>
              <a:rPr lang="en-GB" dirty="0"/>
              <a:t>Fewer Human Resources-Automation does not require Human intercession. You can run computerized test unattended.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Automation expands the speed of test execution.</a:t>
            </a:r>
            <a:br>
              <a:rPr lang="en-GB" dirty="0"/>
            </a:br>
            <a:endParaRPr lang="en-GB" dirty="0"/>
          </a:p>
          <a:p>
            <a:pPr marL="285750" indent="-285750">
              <a:buFont typeface="Wingdings" panose="05000000000000000000" pitchFamily="2" charset="2"/>
              <a:buChar char="q"/>
            </a:pPr>
            <a:r>
              <a:rPr lang="en-GB" dirty="0"/>
              <a:t>Automation enables increment To test Coverage.</a:t>
            </a:r>
            <a:br>
              <a:rPr lang="en-GB" dirty="0"/>
            </a:br>
            <a:endParaRPr lang="en-GB" dirty="0"/>
          </a:p>
          <a:p>
            <a:pPr marL="285750" indent="-285750">
              <a:buFont typeface="Wingdings" panose="05000000000000000000" pitchFamily="2" charset="2"/>
              <a:buChar char="q"/>
            </a:pPr>
            <a:r>
              <a:rPr lang="en-GB" dirty="0"/>
              <a:t>Reusability-Automation test scripts can be re-used with some modifications.</a:t>
            </a:r>
            <a:br>
              <a:rPr lang="en-GB" dirty="0"/>
            </a:br>
            <a:endParaRPr lang="en-GB" dirty="0"/>
          </a:p>
          <a:p>
            <a:pPr marL="285750" indent="-285750">
              <a:buFont typeface="Wingdings" panose="05000000000000000000" pitchFamily="2" charset="2"/>
              <a:buChar char="q"/>
            </a:pPr>
            <a:r>
              <a:rPr lang="en-IN" dirty="0"/>
              <a:t>Reliability-Testing with </a:t>
            </a:r>
            <a:r>
              <a:rPr lang="en-GB" dirty="0"/>
              <a:t>Automation tool </a:t>
            </a:r>
            <a:r>
              <a:rPr lang="en-IN" dirty="0"/>
              <a:t>Improves Accuracy.</a:t>
            </a:r>
            <a:br>
              <a:rPr lang="en-IN" dirty="0"/>
            </a:br>
            <a:endParaRPr lang="en-IN" dirty="0"/>
          </a:p>
          <a:p>
            <a:pPr marL="285750" indent="-285750">
              <a:buFont typeface="Wingdings" panose="05000000000000000000" pitchFamily="2" charset="2"/>
              <a:buChar char="q"/>
            </a:pPr>
            <a:r>
              <a:rPr lang="en-GB" dirty="0"/>
              <a:t>Accelerate cross-browser and cross-device testing.</a:t>
            </a:r>
          </a:p>
          <a:p>
            <a:pPr marL="285750" indent="-285750">
              <a:buFont typeface="Wingdings" panose="05000000000000000000" pitchFamily="2" charset="2"/>
              <a:buChar char="q"/>
            </a:pPr>
            <a:r>
              <a:rPr lang="en-IN" dirty="0"/>
              <a:t>Running Tests 24/7-</a:t>
            </a:r>
            <a:r>
              <a:rPr lang="en-GB" dirty="0"/>
              <a:t> No matter where you are in the world. You can start the tests when you leave the office and when you get back in the morning you can see the results and keep on working.</a:t>
            </a:r>
            <a:endParaRPr lang="en-IN" dirty="0"/>
          </a:p>
          <a:p>
            <a:pPr marL="285750" indent="-285750">
              <a:buFont typeface="Wingdings" panose="05000000000000000000" pitchFamily="2" charset="2"/>
              <a:buChar char="q"/>
            </a:pPr>
            <a:endParaRPr lang="en-GB" dirty="0"/>
          </a:p>
          <a:p>
            <a:endParaRPr lang="en-IN" dirty="0"/>
          </a:p>
          <a:p>
            <a:endParaRPr lang="en-GB" dirty="0"/>
          </a:p>
          <a:p>
            <a:endParaRPr lang="en-IN" dirty="0"/>
          </a:p>
        </p:txBody>
      </p:sp>
    </p:spTree>
    <p:extLst>
      <p:ext uri="{BB962C8B-B14F-4D97-AF65-F5344CB8AC3E}">
        <p14:creationId xmlns:p14="http://schemas.microsoft.com/office/powerpoint/2010/main" val="619507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1561208" y="1"/>
            <a:ext cx="6021585" cy="461665"/>
          </a:xfrm>
          <a:prstGeom prst="rect">
            <a:avLst/>
          </a:prstGeom>
        </p:spPr>
        <p:txBody>
          <a:bodyPr wrap="none">
            <a:spAutoFit/>
          </a:bodyPr>
          <a:lstStyle/>
          <a:p>
            <a:r>
              <a:rPr lang="en-GB" sz="2400" dirty="0">
                <a:latin typeface="Cambria" panose="02040503050406030204" pitchFamily="18" charset="0"/>
                <a:ea typeface="Cambria" panose="02040503050406030204" pitchFamily="18" charset="0"/>
                <a:cs typeface="Times New Roman" panose="02020603050405020304" pitchFamily="18" charset="0"/>
              </a:rPr>
              <a:t>Factors In Selecting </a:t>
            </a:r>
            <a:r>
              <a:rPr lang="en-IN" sz="2400" dirty="0">
                <a:latin typeface="Cambria" panose="02040503050406030204" pitchFamily="18" charset="0"/>
                <a:ea typeface="Cambria" panose="02040503050406030204" pitchFamily="18" charset="0"/>
                <a:cs typeface="Times New Roman" panose="02020603050405020304" pitchFamily="18" charset="0"/>
              </a:rPr>
              <a:t>Automation Testing </a:t>
            </a:r>
            <a:r>
              <a:rPr lang="en-GB" sz="2400" dirty="0">
                <a:latin typeface="Cambria" panose="02040503050406030204" pitchFamily="18" charset="0"/>
                <a:ea typeface="Cambria" panose="02040503050406030204" pitchFamily="18" charset="0"/>
                <a:cs typeface="Times New Roman" panose="02020603050405020304" pitchFamily="18" charset="0"/>
              </a:rPr>
              <a:t>Tool</a:t>
            </a:r>
            <a:endParaRPr lang="en-IN" sz="2400" dirty="0"/>
          </a:p>
        </p:txBody>
      </p:sp>
      <p:sp>
        <p:nvSpPr>
          <p:cNvPr id="4" name="Rectangle 3">
            <a:extLst>
              <a:ext uri="{FF2B5EF4-FFF2-40B4-BE49-F238E27FC236}">
                <a16:creationId xmlns:a16="http://schemas.microsoft.com/office/drawing/2014/main" id="{8603D885-85B1-48B8-9965-ADE8381CA977}"/>
              </a:ext>
            </a:extLst>
          </p:cNvPr>
          <p:cNvSpPr/>
          <p:nvPr/>
        </p:nvSpPr>
        <p:spPr>
          <a:xfrm>
            <a:off x="-666750" y="753554"/>
            <a:ext cx="10368852" cy="646331"/>
          </a:xfrm>
          <a:prstGeom prst="rect">
            <a:avLst/>
          </a:prstGeom>
        </p:spPr>
        <p:txBody>
          <a:bodyPr wrap="square">
            <a:spAutoFit/>
          </a:bodyPr>
          <a:lstStyle/>
          <a:p>
            <a:pPr marL="285750" indent="-285750">
              <a:buFont typeface="Wingdings" panose="05000000000000000000" pitchFamily="2" charset="2"/>
              <a:buChar char="q"/>
            </a:pPr>
            <a:endParaRPr lang="en-GB" dirty="0"/>
          </a:p>
          <a:p>
            <a:endParaRPr lang="en-IN" dirty="0"/>
          </a:p>
        </p:txBody>
      </p:sp>
      <p:sp>
        <p:nvSpPr>
          <p:cNvPr id="5" name="Rectangle 4">
            <a:extLst>
              <a:ext uri="{FF2B5EF4-FFF2-40B4-BE49-F238E27FC236}">
                <a16:creationId xmlns:a16="http://schemas.microsoft.com/office/drawing/2014/main" id="{1E6B5B8D-2902-4DCD-9BD2-8FF2370E58C0}"/>
              </a:ext>
            </a:extLst>
          </p:cNvPr>
          <p:cNvSpPr/>
          <p:nvPr/>
        </p:nvSpPr>
        <p:spPr>
          <a:xfrm>
            <a:off x="107852" y="1443841"/>
            <a:ext cx="8928296" cy="3970318"/>
          </a:xfrm>
          <a:prstGeom prst="rect">
            <a:avLst/>
          </a:prstGeom>
        </p:spPr>
        <p:txBody>
          <a:bodyPr wrap="square">
            <a:spAutoFit/>
          </a:bodyPr>
          <a:lstStyle/>
          <a:p>
            <a:pPr marL="285750" indent="-285750">
              <a:buFont typeface="Wingdings" panose="05000000000000000000" pitchFamily="2" charset="2"/>
              <a:buChar char="q"/>
            </a:pPr>
            <a:r>
              <a:rPr lang="en-GB" dirty="0"/>
              <a:t>Identify the requirement for tools- You need to precisely identify the test tool requirements. All the requirements must be documented and reviewed by project teams and the management board. </a:t>
            </a:r>
            <a:br>
              <a:rPr lang="en-GB" dirty="0"/>
            </a:br>
            <a:endParaRPr lang="en-GB" dirty="0"/>
          </a:p>
          <a:p>
            <a:pPr marL="285750" indent="-285750">
              <a:buFont typeface="Wingdings" panose="05000000000000000000" pitchFamily="2" charset="2"/>
              <a:buChar char="q"/>
            </a:pPr>
            <a:r>
              <a:rPr lang="en-GB" dirty="0"/>
              <a:t>Evaluate the tools and vendors- Analyse the commercial and open source tools that are available in the market, based on the project requirement.</a:t>
            </a:r>
            <a:br>
              <a:rPr lang="en-GB" dirty="0"/>
            </a:br>
            <a:endParaRPr lang="en-GB" dirty="0"/>
          </a:p>
          <a:p>
            <a:pPr marL="285750" indent="-285750">
              <a:buFont typeface="Wingdings" panose="05000000000000000000" pitchFamily="2" charset="2"/>
              <a:buChar char="q"/>
            </a:pPr>
            <a:r>
              <a:rPr lang="en-IN" dirty="0"/>
              <a:t>Estimate cost and benefit- </a:t>
            </a:r>
            <a:r>
              <a:rPr lang="en-GB" dirty="0"/>
              <a:t>A cost-benefit analysis should be performed before acquiring or building a tool</a:t>
            </a:r>
            <a:br>
              <a:rPr lang="en-GB" dirty="0"/>
            </a:br>
            <a:endParaRPr lang="en-GB" dirty="0"/>
          </a:p>
          <a:p>
            <a:pPr marL="285750" indent="-285750">
              <a:buFont typeface="Wingdings" panose="05000000000000000000" pitchFamily="2" charset="2"/>
              <a:buChar char="q"/>
            </a:pPr>
            <a:r>
              <a:rPr lang="en-GB" dirty="0"/>
              <a:t>Identifying and planning internal implementation (including coaching and mentoring for those new to the use of the tool).</a:t>
            </a:r>
            <a:endParaRPr lang="en-IN" dirty="0"/>
          </a:p>
          <a:p>
            <a:endParaRPr lang="en-GB" dirty="0"/>
          </a:p>
          <a:p>
            <a:endParaRPr lang="en-IN" dirty="0"/>
          </a:p>
        </p:txBody>
      </p:sp>
    </p:spTree>
    <p:extLst>
      <p:ext uri="{BB962C8B-B14F-4D97-AF65-F5344CB8AC3E}">
        <p14:creationId xmlns:p14="http://schemas.microsoft.com/office/powerpoint/2010/main" val="2494807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2092749" y="1"/>
            <a:ext cx="4849854"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rPr>
              <a:t>The Selenium Browser Automation </a:t>
            </a:r>
          </a:p>
        </p:txBody>
      </p:sp>
      <p:sp>
        <p:nvSpPr>
          <p:cNvPr id="4" name="Rectangle 3">
            <a:extLst>
              <a:ext uri="{FF2B5EF4-FFF2-40B4-BE49-F238E27FC236}">
                <a16:creationId xmlns:a16="http://schemas.microsoft.com/office/drawing/2014/main" id="{8603D885-85B1-48B8-9965-ADE8381CA977}"/>
              </a:ext>
            </a:extLst>
          </p:cNvPr>
          <p:cNvSpPr/>
          <p:nvPr/>
        </p:nvSpPr>
        <p:spPr>
          <a:xfrm>
            <a:off x="-666750" y="753554"/>
            <a:ext cx="10368852" cy="646331"/>
          </a:xfrm>
          <a:prstGeom prst="rect">
            <a:avLst/>
          </a:prstGeom>
        </p:spPr>
        <p:txBody>
          <a:bodyPr wrap="square">
            <a:spAutoFit/>
          </a:bodyPr>
          <a:lstStyle/>
          <a:p>
            <a:pPr marL="285750" indent="-285750">
              <a:buFont typeface="Wingdings" panose="05000000000000000000" pitchFamily="2" charset="2"/>
              <a:buChar char="q"/>
            </a:pPr>
            <a:endParaRPr lang="en-GB" dirty="0"/>
          </a:p>
          <a:p>
            <a:endParaRPr lang="en-IN" dirty="0"/>
          </a:p>
        </p:txBody>
      </p:sp>
      <p:sp>
        <p:nvSpPr>
          <p:cNvPr id="5" name="Rectangle 4">
            <a:extLst>
              <a:ext uri="{FF2B5EF4-FFF2-40B4-BE49-F238E27FC236}">
                <a16:creationId xmlns:a16="http://schemas.microsoft.com/office/drawing/2014/main" id="{1E6B5B8D-2902-4DCD-9BD2-8FF2370E58C0}"/>
              </a:ext>
            </a:extLst>
          </p:cNvPr>
          <p:cNvSpPr/>
          <p:nvPr/>
        </p:nvSpPr>
        <p:spPr>
          <a:xfrm>
            <a:off x="107851" y="1266678"/>
            <a:ext cx="8928296" cy="646331"/>
          </a:xfrm>
          <a:prstGeom prst="rect">
            <a:avLst/>
          </a:prstGeom>
        </p:spPr>
        <p:txBody>
          <a:bodyPr wrap="square">
            <a:spAutoFit/>
          </a:bodyPr>
          <a:lstStyle/>
          <a:p>
            <a:endParaRPr lang="en-GB" dirty="0"/>
          </a:p>
          <a:p>
            <a:endParaRPr lang="en-IN" dirty="0"/>
          </a:p>
        </p:txBody>
      </p:sp>
      <p:sp>
        <p:nvSpPr>
          <p:cNvPr id="3" name="Rectangle 2">
            <a:extLst>
              <a:ext uri="{FF2B5EF4-FFF2-40B4-BE49-F238E27FC236}">
                <a16:creationId xmlns:a16="http://schemas.microsoft.com/office/drawing/2014/main" id="{AB8BCB06-35F7-4DC0-8F50-98173FA90FB6}"/>
              </a:ext>
            </a:extLst>
          </p:cNvPr>
          <p:cNvSpPr/>
          <p:nvPr/>
        </p:nvSpPr>
        <p:spPr>
          <a:xfrm>
            <a:off x="173222" y="1166842"/>
            <a:ext cx="8688908" cy="4524315"/>
          </a:xfrm>
          <a:prstGeom prst="rect">
            <a:avLst/>
          </a:prstGeom>
        </p:spPr>
        <p:txBody>
          <a:bodyPr wrap="square">
            <a:spAutoFit/>
          </a:bodyPr>
          <a:lstStyle/>
          <a:p>
            <a:pPr algn="ctr"/>
            <a:r>
              <a:rPr lang="en-GB" dirty="0"/>
              <a:t> Selenium is an umbrella project for a range of tools and libraries that enable and support the automation of web browsers. At the core of Selenium is WebDriver, an interface to write instruction sets that can be run interchangeably in many browsers.</a:t>
            </a:r>
            <a:br>
              <a:rPr lang="en-GB" dirty="0"/>
            </a:br>
            <a:br>
              <a:rPr lang="en-GB" dirty="0"/>
            </a:br>
            <a:r>
              <a:rPr lang="en-GB" b="1" dirty="0"/>
              <a:t>Selenium is not just one tool or API but it composes many tools.</a:t>
            </a:r>
            <a:br>
              <a:rPr lang="en-GB" b="1" dirty="0"/>
            </a:br>
            <a:br>
              <a:rPr lang="en-GB" dirty="0"/>
            </a:br>
            <a:r>
              <a:rPr lang="en-GB" b="1" dirty="0"/>
              <a:t>WebDriver</a:t>
            </a:r>
          </a:p>
          <a:p>
            <a:pPr marL="285750" indent="-285750">
              <a:buFont typeface="Wingdings" panose="05000000000000000000" pitchFamily="2" charset="2"/>
              <a:buChar char="q"/>
            </a:pPr>
            <a:r>
              <a:rPr lang="en-GB" dirty="0"/>
              <a:t>If you are beginning with desktop website or mobile website test automation, then you are going to be using WebDriver APIs. WebDriver uses browser automation APIs provided by browser vendors to control browser and run tests. This is as if a real user is operating the browser. Since WebDriver does not require its API to be compiled with application code, it is not intrusive. Hence, you are testing the same application which you push live.</a:t>
            </a:r>
          </a:p>
          <a:p>
            <a:endParaRPr lang="en-GB" dirty="0"/>
          </a:p>
          <a:p>
            <a:endParaRPr lang="en-GB" dirty="0"/>
          </a:p>
          <a:p>
            <a:endParaRPr lang="en-IN" dirty="0"/>
          </a:p>
        </p:txBody>
      </p:sp>
    </p:spTree>
    <p:extLst>
      <p:ext uri="{BB962C8B-B14F-4D97-AF65-F5344CB8AC3E}">
        <p14:creationId xmlns:p14="http://schemas.microsoft.com/office/powerpoint/2010/main" val="1962614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ECC0E-4E5C-4DF1-AA24-FCA66D948CCB}"/>
              </a:ext>
            </a:extLst>
          </p:cNvPr>
          <p:cNvSpPr/>
          <p:nvPr/>
        </p:nvSpPr>
        <p:spPr>
          <a:xfrm>
            <a:off x="2092749" y="1"/>
            <a:ext cx="4849854" cy="461665"/>
          </a:xfrm>
          <a:prstGeom prst="rect">
            <a:avLst/>
          </a:prstGeom>
        </p:spPr>
        <p:txBody>
          <a:bodyPr wrap="none">
            <a:spAutoFit/>
          </a:bodyPr>
          <a:lstStyle/>
          <a:p>
            <a:r>
              <a:rPr lang="en-IN" sz="2400" dirty="0">
                <a:latin typeface="Cambria" panose="02040503050406030204" pitchFamily="18" charset="0"/>
                <a:ea typeface="Cambria" panose="02040503050406030204" pitchFamily="18" charset="0"/>
              </a:rPr>
              <a:t>The Selenium Browser Automation </a:t>
            </a:r>
          </a:p>
        </p:txBody>
      </p:sp>
      <p:sp>
        <p:nvSpPr>
          <p:cNvPr id="4" name="Rectangle 3">
            <a:extLst>
              <a:ext uri="{FF2B5EF4-FFF2-40B4-BE49-F238E27FC236}">
                <a16:creationId xmlns:a16="http://schemas.microsoft.com/office/drawing/2014/main" id="{8603D885-85B1-48B8-9965-ADE8381CA977}"/>
              </a:ext>
            </a:extLst>
          </p:cNvPr>
          <p:cNvSpPr/>
          <p:nvPr/>
        </p:nvSpPr>
        <p:spPr>
          <a:xfrm>
            <a:off x="-666750" y="753554"/>
            <a:ext cx="10368852" cy="646331"/>
          </a:xfrm>
          <a:prstGeom prst="rect">
            <a:avLst/>
          </a:prstGeom>
        </p:spPr>
        <p:txBody>
          <a:bodyPr wrap="square">
            <a:spAutoFit/>
          </a:bodyPr>
          <a:lstStyle/>
          <a:p>
            <a:pPr marL="285750" indent="-285750">
              <a:buFont typeface="Wingdings" panose="05000000000000000000" pitchFamily="2" charset="2"/>
              <a:buChar char="q"/>
            </a:pPr>
            <a:endParaRPr lang="en-GB" dirty="0"/>
          </a:p>
          <a:p>
            <a:endParaRPr lang="en-IN" dirty="0"/>
          </a:p>
        </p:txBody>
      </p:sp>
      <p:sp>
        <p:nvSpPr>
          <p:cNvPr id="5" name="Rectangle 4">
            <a:extLst>
              <a:ext uri="{FF2B5EF4-FFF2-40B4-BE49-F238E27FC236}">
                <a16:creationId xmlns:a16="http://schemas.microsoft.com/office/drawing/2014/main" id="{1E6B5B8D-2902-4DCD-9BD2-8FF2370E58C0}"/>
              </a:ext>
            </a:extLst>
          </p:cNvPr>
          <p:cNvSpPr/>
          <p:nvPr/>
        </p:nvSpPr>
        <p:spPr>
          <a:xfrm>
            <a:off x="107851" y="1266678"/>
            <a:ext cx="8928296" cy="646331"/>
          </a:xfrm>
          <a:prstGeom prst="rect">
            <a:avLst/>
          </a:prstGeom>
        </p:spPr>
        <p:txBody>
          <a:bodyPr wrap="square">
            <a:spAutoFit/>
          </a:bodyPr>
          <a:lstStyle/>
          <a:p>
            <a:endParaRPr lang="en-GB" dirty="0"/>
          </a:p>
          <a:p>
            <a:endParaRPr lang="en-IN" dirty="0"/>
          </a:p>
        </p:txBody>
      </p:sp>
      <p:sp>
        <p:nvSpPr>
          <p:cNvPr id="3" name="Rectangle 2">
            <a:extLst>
              <a:ext uri="{FF2B5EF4-FFF2-40B4-BE49-F238E27FC236}">
                <a16:creationId xmlns:a16="http://schemas.microsoft.com/office/drawing/2014/main" id="{AB8BCB06-35F7-4DC0-8F50-98173FA90FB6}"/>
              </a:ext>
            </a:extLst>
          </p:cNvPr>
          <p:cNvSpPr/>
          <p:nvPr/>
        </p:nvSpPr>
        <p:spPr>
          <a:xfrm>
            <a:off x="227545" y="1305341"/>
            <a:ext cx="8688908" cy="4247317"/>
          </a:xfrm>
          <a:prstGeom prst="rect">
            <a:avLst/>
          </a:prstGeom>
        </p:spPr>
        <p:txBody>
          <a:bodyPr wrap="square">
            <a:spAutoFit/>
          </a:bodyPr>
          <a:lstStyle/>
          <a:p>
            <a:endParaRPr lang="en-GB" dirty="0"/>
          </a:p>
          <a:p>
            <a:pPr algn="ctr"/>
            <a:r>
              <a:rPr lang="en-GB" b="1" dirty="0"/>
              <a:t>IDE</a:t>
            </a:r>
          </a:p>
          <a:p>
            <a:pPr marL="285750" indent="-285750">
              <a:buFont typeface="Wingdings" panose="05000000000000000000" pitchFamily="2" charset="2"/>
              <a:buChar char="q"/>
            </a:pPr>
            <a:r>
              <a:rPr lang="en-GB" dirty="0"/>
              <a:t>IDE (Integrated Development Environment) is the tool you use to develop your Selenium test cases. It’s an easy-to-use Chrome and Firefox extension and is generally the most efficient way to develop test cases. It records the users’ actions in the browser for you, using existing Selenium commands, with parameters defined by the context of that element. This is not only a time-saver but also an excellent way of learning Selenium script syntax.</a:t>
            </a:r>
          </a:p>
          <a:p>
            <a:endParaRPr lang="en-GB" dirty="0"/>
          </a:p>
          <a:p>
            <a:pPr algn="ctr"/>
            <a:r>
              <a:rPr lang="en-GB" b="1" dirty="0"/>
              <a:t>Grid</a:t>
            </a:r>
          </a:p>
          <a:p>
            <a:pPr marL="285750" indent="-285750">
              <a:buFont typeface="Wingdings" panose="05000000000000000000" pitchFamily="2" charset="2"/>
              <a:buChar char="q"/>
            </a:pPr>
            <a:r>
              <a:rPr lang="en-GB" dirty="0"/>
              <a:t>Soon after the development of WebDriver tests, you may face a need of running your tests on multiple browser and operating system combinations. This is where Grid comes to the rescue.</a:t>
            </a:r>
          </a:p>
          <a:p>
            <a:endParaRPr lang="en-GB" dirty="0"/>
          </a:p>
          <a:p>
            <a:endParaRPr lang="en-IN" dirty="0"/>
          </a:p>
        </p:txBody>
      </p:sp>
    </p:spTree>
    <p:extLst>
      <p:ext uri="{BB962C8B-B14F-4D97-AF65-F5344CB8AC3E}">
        <p14:creationId xmlns:p14="http://schemas.microsoft.com/office/powerpoint/2010/main" val="41621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1728</TotalTime>
  <Words>1925</Words>
  <Application>Microsoft Office PowerPoint</Application>
  <PresentationFormat>On-screen Show (4:3)</PresentationFormat>
  <Paragraphs>135</Paragraphs>
  <Slides>23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Calibri</vt:lpstr>
      <vt:lpstr>Calibri Light</vt:lpstr>
      <vt:lpstr>Cambria</vt:lpstr>
      <vt:lpstr>Wingdings</vt:lpstr>
      <vt:lpstr>Custom Design</vt:lpstr>
      <vt:lpstr>1_Custom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Vivek Kumar</cp:lastModifiedBy>
  <cp:revision>55</cp:revision>
  <dcterms:created xsi:type="dcterms:W3CDTF">2020-02-29T05:30:36Z</dcterms:created>
  <dcterms:modified xsi:type="dcterms:W3CDTF">2020-03-11T12:56:51Z</dcterms:modified>
</cp:coreProperties>
</file>