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0" r:id="rId7"/>
    <p:sldId id="273" r:id="rId8"/>
    <p:sldId id="274" r:id="rId9"/>
    <p:sldId id="267" r:id="rId10"/>
    <p:sldId id="272" r:id="rId11"/>
    <p:sldId id="269" r:id="rId12"/>
    <p:sldId id="259" r:id="rId13"/>
    <p:sldId id="261" r:id="rId14"/>
    <p:sldId id="262" r:id="rId15"/>
    <p:sldId id="263" r:id="rId16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357" autoAdjust="0"/>
  </p:normalViewPr>
  <p:slideViewPr>
    <p:cSldViewPr>
      <p:cViewPr varScale="1">
        <p:scale>
          <a:sx n="104" d="100"/>
          <a:sy n="104" d="100"/>
        </p:scale>
        <p:origin x="144" y="2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26/03/2024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26/03/2024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72739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63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327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589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26/03/2024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26/03/2024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26/03/2024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26/03/2024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26/03/2024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26/03/2024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26/03/2024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26/03/2024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26/03/2024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26/03/2024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26/03/2024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26/03/2024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KAFKA APACHE 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Lucas </a:t>
            </a:r>
            <a:r>
              <a:rPr lang="es-ES" dirty="0" err="1"/>
              <a:t>Pampillon</a:t>
            </a:r>
            <a:r>
              <a:rPr lang="es-ES" dirty="0"/>
              <a:t>, Sergi </a:t>
            </a:r>
            <a:r>
              <a:rPr lang="es-ES" dirty="0" err="1"/>
              <a:t>rodriguez</a:t>
            </a:r>
            <a:r>
              <a:rPr lang="es-ES" dirty="0"/>
              <a:t>, Joan </a:t>
            </a:r>
            <a:r>
              <a:rPr lang="es-ES" dirty="0" err="1"/>
              <a:t>miralles</a:t>
            </a:r>
            <a:r>
              <a:rPr lang="es-E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Que </a:t>
            </a:r>
            <a:r>
              <a:rPr lang="es-ES" dirty="0" err="1"/>
              <a:t>necessitarem</a:t>
            </a:r>
            <a:r>
              <a:rPr lang="es-ES" dirty="0"/>
              <a:t> per </a:t>
            </a:r>
            <a:r>
              <a:rPr lang="es-ES" dirty="0" err="1"/>
              <a:t>instal·lar</a:t>
            </a:r>
            <a:r>
              <a:rPr lang="es-ES" dirty="0"/>
              <a:t> Kafka?</a:t>
            </a:r>
          </a:p>
        </p:txBody>
      </p:sp>
      <p:pic>
        <p:nvPicPr>
          <p:cNvPr id="2050" name="Picture 2" descr="Java.Introdución.. Java es un lenguaje de programación de… | by Ismael  Royano Gómez | Enredando con Programación | Medium">
            <a:extLst>
              <a:ext uri="{FF2B5EF4-FFF2-40B4-BE49-F238E27FC236}">
                <a16:creationId xmlns:a16="http://schemas.microsoft.com/office/drawing/2014/main" id="{18059256-2CEC-8E6B-D599-545BE699AA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2549701"/>
            <a:ext cx="2930996" cy="17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nitorización de Zookeeper con Instana | IBM">
            <a:extLst>
              <a:ext uri="{FF2B5EF4-FFF2-40B4-BE49-F238E27FC236}">
                <a16:creationId xmlns:a16="http://schemas.microsoft.com/office/drawing/2014/main" id="{A849C711-D81C-727E-2E5F-133A7FB4670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485" y="2549701"/>
            <a:ext cx="3408061" cy="191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afka">
            <a:extLst>
              <a:ext uri="{FF2B5EF4-FFF2-40B4-BE49-F238E27FC236}">
                <a16:creationId xmlns:a16="http://schemas.microsoft.com/office/drawing/2014/main" id="{02CE2E7E-7491-5517-0840-A8EBFCA88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8442" y="2455892"/>
            <a:ext cx="3528392" cy="185240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 err="1"/>
              <a:t>Cóm</a:t>
            </a:r>
            <a:r>
              <a:rPr lang="es-ES" dirty="0"/>
              <a:t> funciona Kafka?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73AC43-604C-4099-D8C2-609F96EB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628800"/>
            <a:ext cx="9217024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324549E-9EED-493F-2245-1347ED525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537" y="252412"/>
            <a:ext cx="71437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s-ES" dirty="0" err="1"/>
              <a:t>Què</a:t>
            </a:r>
            <a:r>
              <a:rPr lang="es-ES" dirty="0"/>
              <a:t> </a:t>
            </a:r>
            <a:r>
              <a:rPr lang="es-ES" dirty="0" err="1"/>
              <a:t>és</a:t>
            </a:r>
            <a:r>
              <a:rPr lang="es-ES" dirty="0"/>
              <a:t> KAFKA?</a:t>
            </a:r>
          </a:p>
        </p:txBody>
      </p:sp>
      <p:pic>
        <p:nvPicPr>
          <p:cNvPr id="1026" name="Picture 2" descr="Kafka">
            <a:extLst>
              <a:ext uri="{FF2B5EF4-FFF2-40B4-BE49-F238E27FC236}">
                <a16:creationId xmlns:a16="http://schemas.microsoft.com/office/drawing/2014/main" id="{B8FBE48F-A2E9-F2A2-EF41-C6136F35A1B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883" y="2606387"/>
            <a:ext cx="5078677" cy="266630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Content Placeholder 3">
            <a:extLst>
              <a:ext uri="{FF2B5EF4-FFF2-40B4-BE49-F238E27FC236}">
                <a16:creationId xmlns:a16="http://schemas.microsoft.com/office/drawing/2014/main" id="{68DF4114-150B-78D7-192F-AB6D40506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endParaRPr lang="es-E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Kafka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s'utilitza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principalment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per crear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canalitzacions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dades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d'streaming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temps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real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aplicacions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que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s'adaptin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a les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seqüències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dades. Combina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missatgeria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emmagatzematge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processament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transmissió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per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permetre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l'emmagatzematge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l'anàlisi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dades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històriques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en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temps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real.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Qui </a:t>
            </a:r>
            <a:r>
              <a:rPr lang="es-ES" dirty="0" err="1"/>
              <a:t>utilitza</a:t>
            </a:r>
            <a:r>
              <a:rPr lang="es-ES" dirty="0"/>
              <a:t> Kafka?</a:t>
            </a:r>
            <a:br>
              <a:rPr lang="es-ES" dirty="0"/>
            </a:b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587E8B-3D76-994B-A2EA-21D19B66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1844" y="1628800"/>
            <a:ext cx="10513168" cy="4465320"/>
          </a:xfrm>
        </p:spPr>
        <p:txBody>
          <a:bodyPr/>
          <a:lstStyle/>
          <a:p>
            <a:r>
              <a:rPr lang="es-ES" dirty="0" err="1"/>
              <a:t>Moltes</a:t>
            </a:r>
            <a:r>
              <a:rPr lang="es-ES" dirty="0"/>
              <a:t> </a:t>
            </a:r>
            <a:r>
              <a:rPr lang="es-ES" dirty="0" err="1"/>
              <a:t>empreses</a:t>
            </a:r>
            <a:r>
              <a:rPr lang="es-ES" dirty="0"/>
              <a:t> </a:t>
            </a:r>
            <a:r>
              <a:rPr lang="es-ES" dirty="0" err="1"/>
              <a:t>actuals</a:t>
            </a:r>
            <a:r>
              <a:rPr lang="es-ES" dirty="0"/>
              <a:t> </a:t>
            </a:r>
            <a:r>
              <a:rPr lang="es-ES" dirty="0" err="1"/>
              <a:t>l’utilitzen</a:t>
            </a:r>
            <a:r>
              <a:rPr lang="es-ES" dirty="0"/>
              <a:t> </a:t>
            </a:r>
            <a:r>
              <a:rPr lang="es-ES" dirty="0" err="1"/>
              <a:t>com</a:t>
            </a:r>
            <a:r>
              <a:rPr lang="es-ES" dirty="0"/>
              <a:t> ara les de les </a:t>
            </a:r>
            <a:r>
              <a:rPr lang="es-ES" dirty="0" err="1"/>
              <a:t>imatges</a:t>
            </a:r>
            <a:r>
              <a:rPr lang="es-ES" dirty="0"/>
              <a:t>: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B03915-68D8-2144-B897-B7BB574D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55" y="2204864"/>
            <a:ext cx="8911169" cy="420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s-ES" dirty="0"/>
              <a:t>Per a  </a:t>
            </a:r>
            <a:r>
              <a:rPr lang="es-ES" dirty="0" err="1"/>
              <a:t>què</a:t>
            </a:r>
            <a:r>
              <a:rPr lang="es-ES" dirty="0"/>
              <a:t> </a:t>
            </a:r>
            <a:r>
              <a:rPr lang="es-ES" dirty="0" err="1"/>
              <a:t>s’utilitza</a:t>
            </a:r>
            <a:r>
              <a:rPr lang="es-ES" dirty="0"/>
              <a:t> KAFKA?</a:t>
            </a:r>
          </a:p>
        </p:txBody>
      </p:sp>
      <p:pic>
        <p:nvPicPr>
          <p:cNvPr id="1026" name="Picture 2" descr="Kafka">
            <a:extLst>
              <a:ext uri="{FF2B5EF4-FFF2-40B4-BE49-F238E27FC236}">
                <a16:creationId xmlns:a16="http://schemas.microsoft.com/office/drawing/2014/main" id="{B8FBE48F-A2E9-F2A2-EF41-C6136F35A1B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883" y="2606387"/>
            <a:ext cx="5078677" cy="266630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Content Placeholder 3">
            <a:extLst>
              <a:ext uri="{FF2B5EF4-FFF2-40B4-BE49-F238E27FC236}">
                <a16:creationId xmlns:a16="http://schemas.microsoft.com/office/drawing/2014/main" id="{68DF4114-150B-78D7-192F-AB6D40506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endParaRPr lang="es-E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Kafka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s'utilitza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per crear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canalitzacions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dades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d'streaming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temps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real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aplicacions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d'streaming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Una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canalització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dades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processa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mou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dades de manera fiable entre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sistemes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Les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aplicacions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d'streaming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consumeixen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seqüències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dades per 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anàlisis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temps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real.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Per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exemple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, Kafka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s'emplea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per crear una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canalització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que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rastreja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l'activitat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dels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usuaris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en un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lloc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web.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Kafka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ingereix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emmagatzema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dades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d'streaming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entregant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lectures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per 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aplicacions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impulsades per la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canalització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També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serveix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com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solució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d'agent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missatges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mediant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la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comunicació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entre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aplicacions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233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DB77D-87F0-EDFA-3BBB-A187FB34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Característiques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Clau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Apache Kafka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3C1951-F8D0-99AA-53FC-E2380546F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3852" y="1498600"/>
            <a:ext cx="10225136" cy="4954736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ECECEC"/>
                </a:solidFill>
                <a:effectLst/>
                <a:latin typeface="Söhne"/>
              </a:rPr>
              <a:t>Escalabilitat</a:t>
            </a:r>
            <a:r>
              <a:rPr lang="es-E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endParaRPr lang="es-E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El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model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registre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particionat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Kafka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permet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distribuir les dades en diversos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servidors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augmentant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la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seva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escalabilitat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més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enllà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del que seria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possible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en un sol servidor.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ECECEC"/>
                </a:solidFill>
                <a:effectLst/>
                <a:latin typeface="Söhne"/>
              </a:rPr>
              <a:t>Rapidesa</a:t>
            </a:r>
            <a:r>
              <a:rPr lang="es-E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endParaRPr lang="es-E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Kafka desacopla les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seqüències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dades per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minimitzar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la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latència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oferint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un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alt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rendiment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una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resposta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extremadament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ràpida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ECECEC"/>
                </a:solidFill>
                <a:effectLst/>
                <a:latin typeface="Söhne"/>
              </a:rPr>
              <a:t>Durabilitat</a:t>
            </a:r>
            <a:r>
              <a:rPr lang="es-E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endParaRPr lang="es-E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Les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particions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distribueixen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es replica en diversos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servidors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, i totes les dades es guarden al disc.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Aquesta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redundància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protegeix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contra fallades del servidor,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assegurant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una alta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tolerància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errors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durabilitat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les dades.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049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Diferencies entre Kafka i </a:t>
            </a:r>
            <a:r>
              <a:rPr lang="ca-ES" dirty="0"/>
              <a:t>altres</a:t>
            </a:r>
            <a:r>
              <a:rPr lang="es-ES" dirty="0"/>
              <a:t> </a:t>
            </a:r>
            <a:r>
              <a:rPr lang="es-ES" dirty="0" err="1"/>
              <a:t>gestors</a:t>
            </a:r>
            <a:r>
              <a:rPr lang="es-ES" dirty="0"/>
              <a:t> de </a:t>
            </a:r>
            <a:r>
              <a:rPr lang="es-ES" dirty="0" err="1"/>
              <a:t>missatgeria</a:t>
            </a:r>
            <a:endParaRPr lang="es-ES" dirty="0"/>
          </a:p>
        </p:txBody>
      </p:sp>
      <p:pic>
        <p:nvPicPr>
          <p:cNvPr id="2050" name="Picture 2" descr="RabbitMQ - meshIQ">
            <a:extLst>
              <a:ext uri="{FF2B5EF4-FFF2-40B4-BE49-F238E27FC236}">
                <a16:creationId xmlns:a16="http://schemas.microsoft.com/office/drawing/2014/main" id="{9B9B44C6-439B-9B78-B098-DA5A44BC1D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37" y="2185878"/>
            <a:ext cx="3911678" cy="219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afka">
            <a:extLst>
              <a:ext uri="{FF2B5EF4-FFF2-40B4-BE49-F238E27FC236}">
                <a16:creationId xmlns:a16="http://schemas.microsoft.com/office/drawing/2014/main" id="{23E4919B-49F8-28E2-A578-B80FF2567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8508" y="2137012"/>
            <a:ext cx="4214581" cy="221265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5FDAED5-E04D-5524-B220-84BB1C457C61}"/>
              </a:ext>
            </a:extLst>
          </p:cNvPr>
          <p:cNvSpPr txBox="1"/>
          <p:nvPr/>
        </p:nvSpPr>
        <p:spPr>
          <a:xfrm>
            <a:off x="5806380" y="3068960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 VS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Diferencies entre Kafka i </a:t>
            </a:r>
            <a:r>
              <a:rPr lang="ca-ES" dirty="0"/>
              <a:t>altres</a:t>
            </a:r>
            <a:r>
              <a:rPr lang="es-ES" dirty="0"/>
              <a:t> </a:t>
            </a:r>
            <a:r>
              <a:rPr lang="es-ES" dirty="0" err="1"/>
              <a:t>gestors</a:t>
            </a:r>
            <a:r>
              <a:rPr lang="es-ES" dirty="0"/>
              <a:t> de </a:t>
            </a:r>
            <a:r>
              <a:rPr lang="es-ES" dirty="0" err="1"/>
              <a:t>missatgeria</a:t>
            </a:r>
            <a:endParaRPr lang="es-ES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45F0F3E-5419-44A0-26AB-E53754F1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99" y="1916832"/>
            <a:ext cx="10360501" cy="4462272"/>
          </a:xfrm>
        </p:spPr>
        <p:txBody>
          <a:bodyPr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ECECEC"/>
                </a:solidFill>
                <a:effectLst/>
                <a:latin typeface="Söhne"/>
              </a:rPr>
              <a:t>Model</a:t>
            </a:r>
            <a:r>
              <a:rPr lang="es-ES" b="1" i="0" dirty="0">
                <a:solidFill>
                  <a:srgbClr val="ECECEC"/>
                </a:solidFill>
                <a:effectLst/>
                <a:latin typeface="Söhne"/>
              </a:rPr>
              <a:t> de </a:t>
            </a:r>
            <a:r>
              <a:rPr lang="es-ES" b="1" i="0" dirty="0" err="1">
                <a:solidFill>
                  <a:srgbClr val="ECECEC"/>
                </a:solidFill>
                <a:effectLst/>
                <a:latin typeface="Söhne"/>
              </a:rPr>
              <a:t>Missatgeria</a:t>
            </a:r>
            <a:r>
              <a:rPr lang="es-E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endParaRPr lang="es-E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Kafka: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Utilitza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un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model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registre de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transaccions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distribuït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emmagatzemant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els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missatges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en temes (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topics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RabbitMQ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: Es basa en un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model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missatgeria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basat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en cues,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on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els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missatges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s'envien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reben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seqüencialment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ECECEC"/>
                </a:solidFill>
                <a:effectLst/>
                <a:latin typeface="Söhne"/>
              </a:rPr>
              <a:t>Escalabilitat</a:t>
            </a:r>
            <a:r>
              <a:rPr lang="es-E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endParaRPr lang="es-E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Kafka: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Altament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escalable,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dissenyat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per gestionar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grans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volums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dades en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clústers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servidors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RabbitMQ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: Escalable,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però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pot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presentar reptes en alta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transferència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missatges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, ja que opera en una arquitectura de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node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únic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ECECEC"/>
                </a:solidFill>
                <a:effectLst/>
                <a:latin typeface="Söhne"/>
              </a:rPr>
              <a:t>Persistència</a:t>
            </a:r>
            <a:r>
              <a:rPr lang="es-ES" b="1" i="0" dirty="0">
                <a:solidFill>
                  <a:srgbClr val="ECECEC"/>
                </a:solidFill>
                <a:effectLst/>
                <a:latin typeface="Söhne"/>
              </a:rPr>
              <a:t> de Dades:</a:t>
            </a:r>
            <a:endParaRPr lang="es-E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Kafka: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Garanteix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la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persistència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les dades en disc, ideal per a casos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on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la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durabilitat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dels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missatges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és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crucial.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RabbitMQ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: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Pot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oferir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persistència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dades,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però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requereix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configuració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addicional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pot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afectar el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rendiment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ECECEC"/>
                </a:solidFill>
                <a:effectLst/>
                <a:latin typeface="Söhne"/>
              </a:rPr>
              <a:t>Latència</a:t>
            </a:r>
            <a:r>
              <a:rPr lang="es-E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endParaRPr lang="es-E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Kafka: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Optimitzat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per 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baixa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latència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alt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rendiment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especialment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entorns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transmissió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dades en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temps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real.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RabbitMQ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: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Pot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tenir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una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latència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variable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depenent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la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configuració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càrrega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treball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ECECEC"/>
                </a:solidFill>
                <a:effectLst/>
                <a:latin typeface="Söhne"/>
              </a:rPr>
              <a:t>Casos </a:t>
            </a:r>
            <a:r>
              <a:rPr lang="es-ES" b="1" i="0" dirty="0" err="1">
                <a:solidFill>
                  <a:srgbClr val="ECECEC"/>
                </a:solidFill>
                <a:effectLst/>
                <a:latin typeface="Söhne"/>
              </a:rPr>
              <a:t>d'Ús</a:t>
            </a:r>
            <a:r>
              <a:rPr lang="es-E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endParaRPr lang="es-E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Kafka: Ideal per 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aplicacions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que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requereixen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processament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fluxos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dades a gran escala,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com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ara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anàlisi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registres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d'aplicacions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processament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d'esdeveniments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temps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real.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RabbitMQ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: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Més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adequat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per 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aplicacions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que es centren en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comunicació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asincrònica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orquestració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serveis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arquitectures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distribuïdes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0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Integració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Models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l'Arquitectura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Kafka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Kafka combina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diferents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models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missatgeria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publicant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registres en temes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separats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Cada tema té un registre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particionat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que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rastreja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afegeix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nous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registres en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temps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real.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Les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particions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distribueixen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replica en diversos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servidors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per a alta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escalabilitat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tolerància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errors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Els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consumidors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s'assignen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particions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per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mantenir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l'ordre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dels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dades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permetre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múltiples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subscriptors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Kafka també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actua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com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a sistema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d'emmagatzematge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escalable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tolerant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errors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amb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API per 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productors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consumidors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transmissió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connexió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4C87B13-029B-A283-0FD5-895E653FDC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6462" y="1706880"/>
            <a:ext cx="5150418" cy="14750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C427A2-3CEA-2281-4A7C-0E2FF6679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3881935"/>
            <a:ext cx="5150420" cy="14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b="0" i="0" dirty="0" err="1">
                <a:effectLst/>
              </a:rPr>
              <a:t>Novetats</a:t>
            </a:r>
            <a:r>
              <a:rPr lang="es-ES" b="0" i="0" dirty="0">
                <a:effectLst/>
              </a:rPr>
              <a:t> en Apache Kafka 3.7.0</a:t>
            </a:r>
            <a:endParaRPr lang="es-ES" dirty="0"/>
          </a:p>
        </p:txBody>
      </p:sp>
      <p:pic>
        <p:nvPicPr>
          <p:cNvPr id="1026" name="Picture 2" descr="Introducing Apache Kafka 3.7">
            <a:extLst>
              <a:ext uri="{FF2B5EF4-FFF2-40B4-BE49-F238E27FC236}">
                <a16:creationId xmlns:a16="http://schemas.microsoft.com/office/drawing/2014/main" id="{2FEED72E-681F-26C8-F22C-5AB335BB3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883" y="1916832"/>
            <a:ext cx="5078677" cy="337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Content Placeholder 3">
            <a:extLst>
              <a:ext uri="{FF2B5EF4-FFF2-40B4-BE49-F238E27FC236}">
                <a16:creationId xmlns:a16="http://schemas.microsoft.com/office/drawing/2014/main" id="{C6E0E3C5-0906-8F25-43C9-7C083EF65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0296" y="2106372"/>
            <a:ext cx="5078677" cy="3666336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Eliminació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del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suport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per a Java 11 en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broker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eines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seguint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la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deprecatció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Java 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Marcat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com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obsolet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i futura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eliminació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les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APIs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client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llançades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abans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Kafka 2.1.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Disponibilitat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del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Protocol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Reequilibri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del Consumidor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simplificat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accés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anticipat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Introducció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més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mètriques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relacionades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amb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l'Emmagatzematge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en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Nivells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per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millorar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l'experiència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operativa.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Suport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per a IQv2 en Kafka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Streams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Totes les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actualitzacions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es detallen 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l'entrada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del blog que anuncia la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versió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 3.7.0.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379</TotalTime>
  <Words>726</Words>
  <Application>Microsoft Office PowerPoint</Application>
  <PresentationFormat>Personalizado</PresentationFormat>
  <Paragraphs>67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Söhne</vt:lpstr>
      <vt:lpstr>Tecnología 16x9</vt:lpstr>
      <vt:lpstr>KAFKA APACHE </vt:lpstr>
      <vt:lpstr>Què és KAFKA?</vt:lpstr>
      <vt:lpstr>Qui utilitza Kafka? </vt:lpstr>
      <vt:lpstr>Per a  què s’utilitza KAFKA?</vt:lpstr>
      <vt:lpstr>Característiques Clau de Apache Kafka</vt:lpstr>
      <vt:lpstr>Diferencies entre Kafka i altres gestors de missatgeria</vt:lpstr>
      <vt:lpstr>Diferencies entre Kafka i altres gestors de missatgeria</vt:lpstr>
      <vt:lpstr>Integració de Models a l'Arquitectura de Kafka</vt:lpstr>
      <vt:lpstr>Novetats en Apache Kafka 3.7.0</vt:lpstr>
      <vt:lpstr>Que necessitarem per instal·lar Kafka?</vt:lpstr>
      <vt:lpstr>Cóm funciona Kafka?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APACHE </dc:title>
  <dc:creator>Pampillón , Lucas Gerard</dc:creator>
  <cp:lastModifiedBy>Pampillón , Lucas Gerard</cp:lastModifiedBy>
  <cp:revision>2</cp:revision>
  <dcterms:created xsi:type="dcterms:W3CDTF">2024-03-25T17:03:03Z</dcterms:created>
  <dcterms:modified xsi:type="dcterms:W3CDTF">2024-03-26T18:06:24Z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