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8" r:id="rId3"/>
    <p:sldId id="272" r:id="rId4"/>
    <p:sldId id="271" r:id="rId5"/>
    <p:sldId id="273" r:id="rId6"/>
    <p:sldId id="274" r:id="rId7"/>
    <p:sldId id="275" r:id="rId8"/>
    <p:sldId id="276" r:id="rId9"/>
    <p:sldId id="270" r:id="rId10"/>
    <p:sldId id="297" r:id="rId11"/>
    <p:sldId id="267" r:id="rId12"/>
    <p:sldId id="278" r:id="rId13"/>
    <p:sldId id="277" r:id="rId14"/>
    <p:sldId id="280" r:id="rId15"/>
    <p:sldId id="279" r:id="rId16"/>
    <p:sldId id="281" r:id="rId17"/>
    <p:sldId id="285" r:id="rId18"/>
    <p:sldId id="290" r:id="rId19"/>
    <p:sldId id="291" r:id="rId20"/>
    <p:sldId id="292" r:id="rId21"/>
    <p:sldId id="269" r:id="rId22"/>
    <p:sldId id="282" r:id="rId23"/>
    <p:sldId id="283" r:id="rId24"/>
    <p:sldId id="284" r:id="rId25"/>
    <p:sldId id="286" r:id="rId26"/>
    <p:sldId id="287" r:id="rId27"/>
    <p:sldId id="289" r:id="rId28"/>
    <p:sldId id="288" r:id="rId29"/>
    <p:sldId id="293" r:id="rId30"/>
    <p:sldId id="294" r:id="rId31"/>
    <p:sldId id="296" r:id="rId32"/>
    <p:sldId id="295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EB917-1F9D-42E2-AB2F-DA9E66BE3035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514C-DAD0-485F-A2B4-346FD3421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29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6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055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266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529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673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377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16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080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861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719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850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404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194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350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8931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001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557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4856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3229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3781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4781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034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4897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8500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441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158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014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317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246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21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6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8701A-F5F6-40A0-8CC7-4F5E86A41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CB7836-BD74-4894-A569-DEBE92531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8D637-C01C-4990-935B-5FA8E10C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6E47-09BE-4F0B-A607-76863A385685}" type="datetime1">
              <a:rPr lang="fr-FR" smtClean="0"/>
              <a:t>14/04/2021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B4EAC9-1114-47E0-8C09-A3072450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6708D5-0B3C-495F-84BD-160A1C3F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35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15C757-2B45-4C9B-865B-0137B41A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1DC05A-4A33-4295-906A-9C299AE67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3A33D0-DBDC-47B3-AFB4-8C386169D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797-979F-426F-8113-4B36935FE22D}" type="datetime1">
              <a:rPr lang="fr-FR" smtClean="0"/>
              <a:t>14/04/2021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E08E3B-EC0E-4F4A-BE80-EC058A66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4535D4-3C75-4A90-8614-DB988964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21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B6CB3F8-B38E-4D03-AF5A-8A03305B5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C17604-4A57-4952-8AAE-1F6539E98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85A654-DF50-4592-A0D2-99D866EB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4F34-8B98-494A-8857-F499183F830E}" type="datetime1">
              <a:rPr lang="fr-FR" smtClean="0"/>
              <a:t>14/04/2021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811EB8-349A-474D-8586-6DDFE5A9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89A294-84F5-42F7-AF48-675FEB16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47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E6A0D-8E12-439A-9755-5030FE3F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F9AE4B-904D-4AE9-AEEA-FC588077F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E9C4BD-CE61-4525-AC86-A1514129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C7DD-1E67-44E3-9781-44D1A37D3BFE}" type="datetime1">
              <a:rPr lang="fr-FR" smtClean="0"/>
              <a:t>14/04/2021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DCF7BC-239B-4A0F-BCEA-AA3039B6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569493-0A3E-4B34-8F76-BA0D8135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41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C7D25A-FE28-40C9-B769-F98D2C18D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C22877-E065-4283-B8BC-DF4983F2B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1952F5-1BF8-4812-B5C1-798BA53C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904C-DB92-46D5-B9D3-C3CFC8D3C3AD}" type="datetime1">
              <a:rPr lang="fr-FR" smtClean="0"/>
              <a:t>14/04/2021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699FE-B55E-4CB8-8F32-9B54977E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060D59-B2B0-4161-94F6-CE0E6E60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07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D2874-B2E8-45F3-B5AF-4972DF66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D3F10C-8C30-43B1-9CAE-0CD85BFD1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A15971-5997-4870-A9A7-C50ED699C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2A239C-4BCD-4F2F-BAC9-68D86EE9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2AF7-01EC-422B-8B8F-583C341765CD}" type="datetime1">
              <a:rPr lang="fr-FR" smtClean="0"/>
              <a:t>14/04/2021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4913BC-49FD-47C4-89F2-DDA5CC28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700314-7A38-4DB7-8A46-0A8AC37A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77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7FB22-18F3-4C2C-A56C-99814057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BA0A41-73F0-4DB6-B68B-C14EC4905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2FF73E-1EBD-4AD6-9EBD-97887B5BF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17CE21-530A-44AE-B7F6-48491200D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1E1AD7-881E-4B86-A157-76887F108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2463CA-3096-408F-A143-CC0FCC0D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BDD6-B409-452D-A54D-CE517282C24E}" type="datetime1">
              <a:rPr lang="fr-FR" smtClean="0"/>
              <a:t>14/04/2021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A50290-CA78-4D8F-B2C4-236E71AF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BBC8F9-7503-42AC-BACA-610D85FB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23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CF8063-8693-4280-B771-004A789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7AB3EB-013B-4239-9F7C-ECAA1717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9CC9-A9DE-462E-A362-CF7B2B446041}" type="datetime1">
              <a:rPr lang="fr-FR" smtClean="0"/>
              <a:t>14/04/2021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3A502-B7A1-4906-8711-3437DA5E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F9C997-CBB5-4FBF-93D6-A17A4451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39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CE86E1-7906-4DF4-B301-C9B14E4D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ECAF-7B2C-442E-8E5C-FAC0949CB9CC}" type="datetime1">
              <a:rPr lang="fr-FR" smtClean="0"/>
              <a:t>14/04/2021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E2FBA5-4F4B-4AA4-9997-33294A33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0164E9-E48A-493D-AD83-207C6108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02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FEA09D-D5F1-495D-940A-0FFC7444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A5D399-0950-4B80-A494-AEE22D628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268744-5E5E-4F68-BA18-238DD7C46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A7AB6F-D0E1-447F-8571-83121960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5F36-1A52-4FD1-9F6E-A2D43B96372C}" type="datetime1">
              <a:rPr lang="fr-FR" smtClean="0"/>
              <a:t>14/04/2021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F18090-3CAB-4B24-AD0D-2FC1FFFF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DD5737-857E-487B-9773-15ACC324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53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27227-A299-4530-9786-732ABEA1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877BBB-8547-424B-86C6-DE5E5E06C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577948-EA12-43EB-81E0-E9F5BD1C6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919F10-9BA3-4EC7-A064-10A14955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A1FA-1301-4071-96C9-C7DC9578DBB1}" type="datetime1">
              <a:rPr lang="fr-FR" smtClean="0"/>
              <a:t>14/04/2021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18D7B4-7DD9-4C00-8201-7FFF95BE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53DF37-EDB8-4993-8392-15FFC551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27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E49CE90-1990-4234-B330-6ED5B91EA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7B3820-EC8A-4012-B157-199BD8F5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60CEA4-6499-4B93-9C4D-86224B4F5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CBC2A-6B84-4A42-9DBC-ED1FFAD42688}" type="datetime1">
              <a:rPr lang="fr-FR" smtClean="0"/>
              <a:t>14/04/2021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20FC7D-ECE2-4FEB-84B1-D61C9610A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V0.1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13CF1F-6930-4960-B7F6-AF933E4EA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62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F6FA36-FF9D-43CE-9145-7D6B89826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Web Designer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6A7A6B-6C05-434F-831B-7EAB7E6D34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4F4AE0-3917-45EE-8DBF-977B0332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7A46EE-C38D-4F4B-ADAE-F308AA1F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237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Implications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endParaRPr lang="fr-FR" sz="2400" dirty="0"/>
          </a:p>
          <a:p>
            <a:r>
              <a:rPr lang="fr-FR" sz="2400" dirty="0"/>
              <a:t>Une </a:t>
            </a:r>
            <a:r>
              <a:rPr lang="fr-FR" sz="2400" dirty="0">
                <a:solidFill>
                  <a:srgbClr val="0070C0"/>
                </a:solidFill>
              </a:rPr>
              <a:t>façon simple </a:t>
            </a:r>
            <a:r>
              <a:rPr lang="fr-FR" sz="2400" dirty="0"/>
              <a:t>et efficace de </a:t>
            </a:r>
            <a:r>
              <a:rPr lang="fr-FR" sz="2400" dirty="0">
                <a:solidFill>
                  <a:srgbClr val="0070C0"/>
                </a:solidFill>
              </a:rPr>
              <a:t>faire du web </a:t>
            </a:r>
            <a:r>
              <a:rPr lang="fr-FR" sz="2400" dirty="0"/>
              <a:t>(accessible à tous)</a:t>
            </a:r>
          </a:p>
          <a:p>
            <a:pPr lvl="1"/>
            <a:r>
              <a:rPr lang="fr-FR" sz="2000" dirty="0"/>
              <a:t>Être capable </a:t>
            </a:r>
            <a:r>
              <a:rPr lang="fr-FR" sz="2000" b="1" dirty="0"/>
              <a:t>d’abstraire la programmation du web</a:t>
            </a:r>
          </a:p>
          <a:p>
            <a:pPr lvl="1"/>
            <a:r>
              <a:rPr lang="fr-FR" sz="2000" dirty="0"/>
              <a:t>Être capable de produire/de </a:t>
            </a:r>
            <a:r>
              <a:rPr lang="fr-FR" sz="2000" b="1" dirty="0"/>
              <a:t>générer du « code web » (HTML-CSS)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Un </a:t>
            </a:r>
            <a:r>
              <a:rPr lang="fr-FR" sz="2400" dirty="0">
                <a:solidFill>
                  <a:srgbClr val="0070C0"/>
                </a:solidFill>
              </a:rPr>
              <a:t>outil</a:t>
            </a:r>
            <a:r>
              <a:rPr lang="fr-FR" sz="2400" dirty="0"/>
              <a:t> aussi </a:t>
            </a:r>
            <a:r>
              <a:rPr lang="fr-FR" sz="2400" dirty="0">
                <a:solidFill>
                  <a:srgbClr val="0070C0"/>
                </a:solidFill>
              </a:rPr>
              <a:t>bien pour les designers</a:t>
            </a:r>
            <a:r>
              <a:rPr lang="fr-FR" sz="2400" dirty="0"/>
              <a:t> que </a:t>
            </a:r>
            <a:r>
              <a:rPr lang="fr-FR" sz="2400" dirty="0">
                <a:solidFill>
                  <a:srgbClr val="0070C0"/>
                </a:solidFill>
              </a:rPr>
              <a:t>les développeurs </a:t>
            </a:r>
            <a:r>
              <a:rPr lang="fr-FR" sz="2400" dirty="0"/>
              <a:t>!</a:t>
            </a:r>
          </a:p>
          <a:p>
            <a:pPr lvl="1"/>
            <a:r>
              <a:rPr lang="fr-FR" sz="2000" b="1" dirty="0"/>
              <a:t>Définir les besoins </a:t>
            </a:r>
            <a:r>
              <a:rPr lang="fr-FR" sz="2000" dirty="0"/>
              <a:t>de chaque groupe</a:t>
            </a:r>
          </a:p>
          <a:p>
            <a:pPr lvl="1"/>
            <a:r>
              <a:rPr lang="fr-FR" sz="2000" dirty="0"/>
              <a:t>Créer un </a:t>
            </a:r>
            <a:r>
              <a:rPr lang="fr-FR" sz="2000" b="1" dirty="0"/>
              <a:t>logiciel</a:t>
            </a:r>
            <a:r>
              <a:rPr lang="fr-FR" sz="2000" dirty="0"/>
              <a:t> assez </a:t>
            </a:r>
            <a:r>
              <a:rPr lang="fr-FR" sz="2000" b="1" dirty="0"/>
              <a:t>flexible</a:t>
            </a:r>
            <a:r>
              <a:rPr lang="fr-FR" sz="2000" dirty="0"/>
              <a:t>/customisable sans être limitant</a:t>
            </a:r>
          </a:p>
          <a:p>
            <a:pPr lvl="1"/>
            <a:endParaRPr lang="fr-FR" sz="20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10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F8CFDB-5067-4D8D-A24C-068EAC0E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150624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Interface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11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61BEEF8D-7CF1-454A-AA97-B8C6CDAA2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6523763" cy="4631112"/>
          </a:xfrm>
        </p:spPr>
        <p:txBody>
          <a:bodyPr>
            <a:normAutofit/>
          </a:bodyPr>
          <a:lstStyle/>
          <a:p>
            <a:r>
              <a:rPr lang="fr-FR" sz="2400" dirty="0"/>
              <a:t>Créer une </a:t>
            </a:r>
            <a:r>
              <a:rPr lang="fr-FR" sz="2400" dirty="0">
                <a:solidFill>
                  <a:srgbClr val="0070C0"/>
                </a:solidFill>
              </a:rPr>
              <a:t>interface riche </a:t>
            </a:r>
            <a:r>
              <a:rPr lang="fr-FR" sz="2400" dirty="0"/>
              <a:t>et </a:t>
            </a:r>
            <a:r>
              <a:rPr lang="fr-FR" sz="2400" dirty="0">
                <a:solidFill>
                  <a:srgbClr val="0070C0"/>
                </a:solidFill>
              </a:rPr>
              <a:t>flexible </a:t>
            </a:r>
          </a:p>
          <a:p>
            <a:endParaRPr lang="fr-FR" sz="2400" dirty="0"/>
          </a:p>
          <a:p>
            <a:r>
              <a:rPr lang="fr-FR" sz="2400" dirty="0"/>
              <a:t>Inspirée de </a:t>
            </a:r>
            <a:r>
              <a:rPr lang="fr-FR" sz="2400" dirty="0">
                <a:solidFill>
                  <a:srgbClr val="0070C0"/>
                </a:solidFill>
              </a:rPr>
              <a:t>l’interface Scilab</a:t>
            </a:r>
          </a:p>
          <a:p>
            <a:pPr lvl="1"/>
            <a:r>
              <a:rPr lang="fr-FR" sz="2000" dirty="0"/>
              <a:t>Gérer un </a:t>
            </a:r>
            <a:r>
              <a:rPr lang="fr-FR" sz="2000" b="1" dirty="0"/>
              <a:t>ensemble de panneaux </a:t>
            </a:r>
            <a:r>
              <a:rPr lang="fr-FR" sz="2000" dirty="0"/>
              <a:t>qui remplissent des fonctions précises</a:t>
            </a:r>
          </a:p>
          <a:p>
            <a:endParaRPr lang="fr-FR" sz="2400" dirty="0"/>
          </a:p>
          <a:p>
            <a:r>
              <a:rPr lang="fr-FR" sz="2400" dirty="0">
                <a:solidFill>
                  <a:srgbClr val="0070C0"/>
                </a:solidFill>
              </a:rPr>
              <a:t>Enregistrement</a:t>
            </a:r>
            <a:r>
              <a:rPr lang="fr-FR" sz="2400" dirty="0"/>
              <a:t> de </a:t>
            </a:r>
            <a:r>
              <a:rPr lang="fr-FR" sz="2400" dirty="0" err="1"/>
              <a:t>preset</a:t>
            </a:r>
            <a:r>
              <a:rPr lang="fr-FR" sz="2400" dirty="0"/>
              <a:t>/</a:t>
            </a:r>
            <a:r>
              <a:rPr lang="fr-FR" sz="2400" dirty="0">
                <a:solidFill>
                  <a:srgbClr val="0070C0"/>
                </a:solidFill>
              </a:rPr>
              <a:t>configurations</a:t>
            </a:r>
            <a:r>
              <a:rPr lang="fr-FR" sz="2400" dirty="0"/>
              <a:t> ?</a:t>
            </a:r>
          </a:p>
          <a:p>
            <a:endParaRPr lang="fr-FR" sz="2400" dirty="0"/>
          </a:p>
          <a:p>
            <a:r>
              <a:rPr lang="fr-FR" sz="2400" dirty="0"/>
              <a:t>Barre d’outil qui s’adapte selon la fenêtre active ?</a:t>
            </a:r>
          </a:p>
          <a:p>
            <a:pPr marL="457200" lvl="1" indent="0">
              <a:buNone/>
            </a:pPr>
            <a:endParaRPr lang="fr-FR" sz="2000" dirty="0"/>
          </a:p>
          <a:p>
            <a:endParaRPr lang="fr-FR" sz="24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8F77B29-E902-49A0-9A29-1B96993A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705" y="1817710"/>
            <a:ext cx="5162178" cy="2777360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C447E7-7A70-4053-A0E4-AE7011FD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376419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Interface - Designer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12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80199B-88A9-4E15-B94E-4C68B8BA11EB}"/>
              </a:ext>
            </a:extLst>
          </p:cNvPr>
          <p:cNvSpPr/>
          <p:nvPr/>
        </p:nvSpPr>
        <p:spPr>
          <a:xfrm>
            <a:off x="2385292" y="1646559"/>
            <a:ext cx="7564964" cy="51063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2EFC12-3FED-4D62-9DF2-E8D34608EB8D}"/>
              </a:ext>
            </a:extLst>
          </p:cNvPr>
          <p:cNvSpPr/>
          <p:nvPr/>
        </p:nvSpPr>
        <p:spPr>
          <a:xfrm>
            <a:off x="4470400" y="1926312"/>
            <a:ext cx="5479856" cy="3564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077240-F4A2-49AB-820A-C77068BC7AA7}"/>
              </a:ext>
            </a:extLst>
          </p:cNvPr>
          <p:cNvSpPr/>
          <p:nvPr/>
        </p:nvSpPr>
        <p:spPr>
          <a:xfrm>
            <a:off x="2385292" y="1646559"/>
            <a:ext cx="7564964" cy="27974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EC104-5BF8-4CBF-9BFB-A162114C5CED}"/>
              </a:ext>
            </a:extLst>
          </p:cNvPr>
          <p:cNvSpPr/>
          <p:nvPr/>
        </p:nvSpPr>
        <p:spPr>
          <a:xfrm>
            <a:off x="2385292" y="1926304"/>
            <a:ext cx="2085108" cy="356487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3EC2B-9120-452B-893F-8952E2920C40}"/>
              </a:ext>
            </a:extLst>
          </p:cNvPr>
          <p:cNvSpPr/>
          <p:nvPr/>
        </p:nvSpPr>
        <p:spPr>
          <a:xfrm>
            <a:off x="2385292" y="5491182"/>
            <a:ext cx="7564964" cy="123029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B8DA013-BC90-4DD6-BFC8-C0F3DA195B21}"/>
              </a:ext>
            </a:extLst>
          </p:cNvPr>
          <p:cNvSpPr txBox="1"/>
          <p:nvPr/>
        </p:nvSpPr>
        <p:spPr>
          <a:xfrm>
            <a:off x="5988023" y="3339411"/>
            <a:ext cx="262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Runtime Web – Page Web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53A0D7D-5B28-4D6B-9AF9-774031DAB45A}"/>
              </a:ext>
            </a:extLst>
          </p:cNvPr>
          <p:cNvSpPr txBox="1"/>
          <p:nvPr/>
        </p:nvSpPr>
        <p:spPr>
          <a:xfrm>
            <a:off x="2609966" y="3016245"/>
            <a:ext cx="1321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Toolbox – Liste des Widgets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EF190F7-05D6-4B26-8703-760A90AA7087}"/>
              </a:ext>
            </a:extLst>
          </p:cNvPr>
          <p:cNvSpPr txBox="1"/>
          <p:nvPr/>
        </p:nvSpPr>
        <p:spPr>
          <a:xfrm>
            <a:off x="5234738" y="5987018"/>
            <a:ext cx="172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Liste des fichiers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52551CD-AB32-4904-9C5C-723B35B1B2D8}"/>
              </a:ext>
            </a:extLst>
          </p:cNvPr>
          <p:cNvSpPr txBox="1"/>
          <p:nvPr/>
        </p:nvSpPr>
        <p:spPr>
          <a:xfrm>
            <a:off x="5520008" y="1646558"/>
            <a:ext cx="1151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Barre d’outils</a:t>
            </a:r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91604FE3-768F-426C-94E4-8C346CFA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196547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Interface – « </a:t>
            </a:r>
            <a:r>
              <a:rPr lang="fr-FR" sz="3200" dirty="0" err="1"/>
              <a:t>Technical</a:t>
            </a:r>
            <a:r>
              <a:rPr lang="fr-FR" sz="3200" dirty="0"/>
              <a:t> </a:t>
            </a:r>
            <a:r>
              <a:rPr lang="fr-FR" sz="3200" dirty="0" err="1"/>
              <a:t>Artist</a:t>
            </a:r>
            <a:r>
              <a:rPr lang="fr-FR" sz="3200" dirty="0"/>
              <a:t> »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13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80199B-88A9-4E15-B94E-4C68B8BA11EB}"/>
              </a:ext>
            </a:extLst>
          </p:cNvPr>
          <p:cNvSpPr/>
          <p:nvPr/>
        </p:nvSpPr>
        <p:spPr>
          <a:xfrm>
            <a:off x="2385292" y="1646559"/>
            <a:ext cx="7564964" cy="51063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2EFC12-3FED-4D62-9DF2-E8D34608EB8D}"/>
              </a:ext>
            </a:extLst>
          </p:cNvPr>
          <p:cNvSpPr/>
          <p:nvPr/>
        </p:nvSpPr>
        <p:spPr>
          <a:xfrm>
            <a:off x="4470400" y="1926312"/>
            <a:ext cx="5479856" cy="3564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077240-F4A2-49AB-820A-C77068BC7AA7}"/>
              </a:ext>
            </a:extLst>
          </p:cNvPr>
          <p:cNvSpPr/>
          <p:nvPr/>
        </p:nvSpPr>
        <p:spPr>
          <a:xfrm>
            <a:off x="2385292" y="1646559"/>
            <a:ext cx="7564964" cy="27974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EC104-5BF8-4CBF-9BFB-A162114C5CED}"/>
              </a:ext>
            </a:extLst>
          </p:cNvPr>
          <p:cNvSpPr/>
          <p:nvPr/>
        </p:nvSpPr>
        <p:spPr>
          <a:xfrm>
            <a:off x="2385292" y="1926304"/>
            <a:ext cx="2085108" cy="356487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3EC2B-9120-452B-893F-8952E2920C40}"/>
              </a:ext>
            </a:extLst>
          </p:cNvPr>
          <p:cNvSpPr/>
          <p:nvPr/>
        </p:nvSpPr>
        <p:spPr>
          <a:xfrm>
            <a:off x="2385292" y="5491182"/>
            <a:ext cx="7564964" cy="123029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E1CD802-72DB-4AEB-A2C2-006B2FBEFAA6}"/>
              </a:ext>
            </a:extLst>
          </p:cNvPr>
          <p:cNvSpPr txBox="1"/>
          <p:nvPr/>
        </p:nvSpPr>
        <p:spPr>
          <a:xfrm>
            <a:off x="5988023" y="3339411"/>
            <a:ext cx="262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Runtime Web – Page Web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8B1F2E9-E159-4738-8B6D-97894DA0D007}"/>
              </a:ext>
            </a:extLst>
          </p:cNvPr>
          <p:cNvSpPr txBox="1"/>
          <p:nvPr/>
        </p:nvSpPr>
        <p:spPr>
          <a:xfrm>
            <a:off x="2609966" y="3016244"/>
            <a:ext cx="1342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– IDE/ texte des fichiers CSS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A4FEE90-C7C0-4841-9780-25D068F336E2}"/>
              </a:ext>
            </a:extLst>
          </p:cNvPr>
          <p:cNvSpPr txBox="1"/>
          <p:nvPr/>
        </p:nvSpPr>
        <p:spPr>
          <a:xfrm>
            <a:off x="5234738" y="5987018"/>
            <a:ext cx="172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Liste des fichiers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A3BE717-5249-408A-B90E-E78D7CEA2E15}"/>
              </a:ext>
            </a:extLst>
          </p:cNvPr>
          <p:cNvSpPr txBox="1"/>
          <p:nvPr/>
        </p:nvSpPr>
        <p:spPr>
          <a:xfrm>
            <a:off x="5520008" y="1646558"/>
            <a:ext cx="1151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Barre d’outils</a:t>
            </a:r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69301FF2-E058-4FF7-8CCE-35B1B898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344993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Interface – « </a:t>
            </a:r>
            <a:r>
              <a:rPr lang="fr-FR" sz="3200" dirty="0" err="1"/>
              <a:t>Technical</a:t>
            </a:r>
            <a:r>
              <a:rPr lang="fr-FR" sz="3200" dirty="0"/>
              <a:t> </a:t>
            </a:r>
            <a:r>
              <a:rPr lang="fr-FR" sz="3200" dirty="0" err="1"/>
              <a:t>Artist</a:t>
            </a:r>
            <a:r>
              <a:rPr lang="fr-FR" sz="3200" dirty="0"/>
              <a:t> 2 »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14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80199B-88A9-4E15-B94E-4C68B8BA11EB}"/>
              </a:ext>
            </a:extLst>
          </p:cNvPr>
          <p:cNvSpPr/>
          <p:nvPr/>
        </p:nvSpPr>
        <p:spPr>
          <a:xfrm>
            <a:off x="2385292" y="1646559"/>
            <a:ext cx="7564964" cy="51063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2EFC12-3FED-4D62-9DF2-E8D34608EB8D}"/>
              </a:ext>
            </a:extLst>
          </p:cNvPr>
          <p:cNvSpPr/>
          <p:nvPr/>
        </p:nvSpPr>
        <p:spPr>
          <a:xfrm>
            <a:off x="6609842" y="1926312"/>
            <a:ext cx="3340413" cy="3564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077240-F4A2-49AB-820A-C77068BC7AA7}"/>
              </a:ext>
            </a:extLst>
          </p:cNvPr>
          <p:cNvSpPr/>
          <p:nvPr/>
        </p:nvSpPr>
        <p:spPr>
          <a:xfrm>
            <a:off x="2385292" y="1646559"/>
            <a:ext cx="7564964" cy="27974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EC104-5BF8-4CBF-9BFB-A162114C5CED}"/>
              </a:ext>
            </a:extLst>
          </p:cNvPr>
          <p:cNvSpPr/>
          <p:nvPr/>
        </p:nvSpPr>
        <p:spPr>
          <a:xfrm>
            <a:off x="2385292" y="1926304"/>
            <a:ext cx="1479701" cy="100250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3EC2B-9120-452B-893F-8952E2920C40}"/>
              </a:ext>
            </a:extLst>
          </p:cNvPr>
          <p:cNvSpPr/>
          <p:nvPr/>
        </p:nvSpPr>
        <p:spPr>
          <a:xfrm>
            <a:off x="2385292" y="2928812"/>
            <a:ext cx="1479701" cy="256237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E1CD802-72DB-4AEB-A2C2-006B2FBEFAA6}"/>
              </a:ext>
            </a:extLst>
          </p:cNvPr>
          <p:cNvSpPr txBox="1"/>
          <p:nvPr/>
        </p:nvSpPr>
        <p:spPr>
          <a:xfrm>
            <a:off x="7679563" y="3370110"/>
            <a:ext cx="120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Code – IDE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8B1F2E9-E159-4738-8B6D-97894DA0D007}"/>
              </a:ext>
            </a:extLst>
          </p:cNvPr>
          <p:cNvSpPr txBox="1"/>
          <p:nvPr/>
        </p:nvSpPr>
        <p:spPr>
          <a:xfrm>
            <a:off x="2268719" y="2107478"/>
            <a:ext cx="159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Liste des fichiers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A4FEE90-C7C0-4841-9780-25D068F336E2}"/>
              </a:ext>
            </a:extLst>
          </p:cNvPr>
          <p:cNvSpPr txBox="1"/>
          <p:nvPr/>
        </p:nvSpPr>
        <p:spPr>
          <a:xfrm>
            <a:off x="2385292" y="3884072"/>
            <a:ext cx="141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Console Web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A3BE717-5249-408A-B90E-E78D7CEA2E15}"/>
              </a:ext>
            </a:extLst>
          </p:cNvPr>
          <p:cNvSpPr txBox="1"/>
          <p:nvPr/>
        </p:nvSpPr>
        <p:spPr>
          <a:xfrm>
            <a:off x="5520008" y="1646558"/>
            <a:ext cx="1151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Barre d’outils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FC873A-8D2E-4DAB-84D5-1242EBD94738}"/>
              </a:ext>
            </a:extLst>
          </p:cNvPr>
          <p:cNvSpPr/>
          <p:nvPr/>
        </p:nvSpPr>
        <p:spPr>
          <a:xfrm>
            <a:off x="3803821" y="1926304"/>
            <a:ext cx="2806020" cy="356487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6F16552-9655-4C1F-8528-F50B925EEE21}"/>
              </a:ext>
            </a:extLst>
          </p:cNvPr>
          <p:cNvSpPr txBox="1"/>
          <p:nvPr/>
        </p:nvSpPr>
        <p:spPr>
          <a:xfrm>
            <a:off x="3895009" y="3367442"/>
            <a:ext cx="262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Runtime Web – Page Web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BCAC9-38E3-4558-BA09-B0B68C794456}"/>
              </a:ext>
            </a:extLst>
          </p:cNvPr>
          <p:cNvSpPr/>
          <p:nvPr/>
        </p:nvSpPr>
        <p:spPr>
          <a:xfrm>
            <a:off x="2390140" y="5460238"/>
            <a:ext cx="7560115" cy="1355543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5096A8E-8A04-421E-A4F7-0E76CCC732EA}"/>
              </a:ext>
            </a:extLst>
          </p:cNvPr>
          <p:cNvSpPr txBox="1"/>
          <p:nvPr/>
        </p:nvSpPr>
        <p:spPr>
          <a:xfrm>
            <a:off x="4474930" y="5987018"/>
            <a:ext cx="324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Toolbox – Liste des Widgets</a:t>
            </a:r>
          </a:p>
        </p:txBody>
      </p:sp>
      <p:sp>
        <p:nvSpPr>
          <p:cNvPr id="19" name="Espace réservé du pied de page 18">
            <a:extLst>
              <a:ext uri="{FF2B5EF4-FFF2-40B4-BE49-F238E27FC236}">
                <a16:creationId xmlns:a16="http://schemas.microsoft.com/office/drawing/2014/main" id="{9BC81E01-786B-4624-94AC-6B9BCD2C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317587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Interface – Développeur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15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80199B-88A9-4E15-B94E-4C68B8BA11EB}"/>
              </a:ext>
            </a:extLst>
          </p:cNvPr>
          <p:cNvSpPr/>
          <p:nvPr/>
        </p:nvSpPr>
        <p:spPr>
          <a:xfrm>
            <a:off x="2385292" y="1646559"/>
            <a:ext cx="7564964" cy="51063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2EFC12-3FED-4D62-9DF2-E8D34608EB8D}"/>
              </a:ext>
            </a:extLst>
          </p:cNvPr>
          <p:cNvSpPr/>
          <p:nvPr/>
        </p:nvSpPr>
        <p:spPr>
          <a:xfrm>
            <a:off x="4470400" y="1926312"/>
            <a:ext cx="5479856" cy="3564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077240-F4A2-49AB-820A-C77068BC7AA7}"/>
              </a:ext>
            </a:extLst>
          </p:cNvPr>
          <p:cNvSpPr/>
          <p:nvPr/>
        </p:nvSpPr>
        <p:spPr>
          <a:xfrm>
            <a:off x="2385292" y="1646559"/>
            <a:ext cx="7564964" cy="27974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EC104-5BF8-4CBF-9BFB-A162114C5CED}"/>
              </a:ext>
            </a:extLst>
          </p:cNvPr>
          <p:cNvSpPr/>
          <p:nvPr/>
        </p:nvSpPr>
        <p:spPr>
          <a:xfrm>
            <a:off x="2385292" y="1926304"/>
            <a:ext cx="2085108" cy="356487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3EC2B-9120-452B-893F-8952E2920C40}"/>
              </a:ext>
            </a:extLst>
          </p:cNvPr>
          <p:cNvSpPr/>
          <p:nvPr/>
        </p:nvSpPr>
        <p:spPr>
          <a:xfrm>
            <a:off x="2385292" y="5491182"/>
            <a:ext cx="7564964" cy="123029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E1CD802-72DB-4AEB-A2C2-006B2FBEFAA6}"/>
              </a:ext>
            </a:extLst>
          </p:cNvPr>
          <p:cNvSpPr txBox="1"/>
          <p:nvPr/>
        </p:nvSpPr>
        <p:spPr>
          <a:xfrm>
            <a:off x="6609843" y="3422407"/>
            <a:ext cx="120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Code – IDE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8B1F2E9-E159-4738-8B6D-97894DA0D007}"/>
              </a:ext>
            </a:extLst>
          </p:cNvPr>
          <p:cNvSpPr txBox="1"/>
          <p:nvPr/>
        </p:nvSpPr>
        <p:spPr>
          <a:xfrm>
            <a:off x="2609966" y="3016244"/>
            <a:ext cx="159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Liste des fichiers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A4FEE90-C7C0-4841-9780-25D068F336E2}"/>
              </a:ext>
            </a:extLst>
          </p:cNvPr>
          <p:cNvSpPr txBox="1"/>
          <p:nvPr/>
        </p:nvSpPr>
        <p:spPr>
          <a:xfrm>
            <a:off x="4545386" y="5987018"/>
            <a:ext cx="310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Console Web / Monitoring Perf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A3BE717-5249-408A-B90E-E78D7CEA2E15}"/>
              </a:ext>
            </a:extLst>
          </p:cNvPr>
          <p:cNvSpPr txBox="1"/>
          <p:nvPr/>
        </p:nvSpPr>
        <p:spPr>
          <a:xfrm>
            <a:off x="5520008" y="1646558"/>
            <a:ext cx="1151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Barre d’outils</a:t>
            </a:r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7C882A17-4BB5-43DD-B69B-E0F91B37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15311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Interface – Développeur Bis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16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80199B-88A9-4E15-B94E-4C68B8BA11EB}"/>
              </a:ext>
            </a:extLst>
          </p:cNvPr>
          <p:cNvSpPr/>
          <p:nvPr/>
        </p:nvSpPr>
        <p:spPr>
          <a:xfrm>
            <a:off x="2385292" y="1646559"/>
            <a:ext cx="7564964" cy="51063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2EFC12-3FED-4D62-9DF2-E8D34608EB8D}"/>
              </a:ext>
            </a:extLst>
          </p:cNvPr>
          <p:cNvSpPr/>
          <p:nvPr/>
        </p:nvSpPr>
        <p:spPr>
          <a:xfrm>
            <a:off x="4470400" y="1926312"/>
            <a:ext cx="5479856" cy="3564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077240-F4A2-49AB-820A-C77068BC7AA7}"/>
              </a:ext>
            </a:extLst>
          </p:cNvPr>
          <p:cNvSpPr/>
          <p:nvPr/>
        </p:nvSpPr>
        <p:spPr>
          <a:xfrm>
            <a:off x="2385292" y="1646559"/>
            <a:ext cx="7564964" cy="27974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EC104-5BF8-4CBF-9BFB-A162114C5CED}"/>
              </a:ext>
            </a:extLst>
          </p:cNvPr>
          <p:cNvSpPr/>
          <p:nvPr/>
        </p:nvSpPr>
        <p:spPr>
          <a:xfrm>
            <a:off x="2385292" y="1926304"/>
            <a:ext cx="2085108" cy="356487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3EC2B-9120-452B-893F-8952E2920C40}"/>
              </a:ext>
            </a:extLst>
          </p:cNvPr>
          <p:cNvSpPr/>
          <p:nvPr/>
        </p:nvSpPr>
        <p:spPr>
          <a:xfrm>
            <a:off x="2385292" y="5491182"/>
            <a:ext cx="7564964" cy="123029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E1CD802-72DB-4AEB-A2C2-006B2FBEFAA6}"/>
              </a:ext>
            </a:extLst>
          </p:cNvPr>
          <p:cNvSpPr txBox="1"/>
          <p:nvPr/>
        </p:nvSpPr>
        <p:spPr>
          <a:xfrm>
            <a:off x="6609843" y="3422407"/>
            <a:ext cx="120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Code – IDE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8B1F2E9-E159-4738-8B6D-97894DA0D007}"/>
              </a:ext>
            </a:extLst>
          </p:cNvPr>
          <p:cNvSpPr txBox="1"/>
          <p:nvPr/>
        </p:nvSpPr>
        <p:spPr>
          <a:xfrm>
            <a:off x="2609966" y="3016244"/>
            <a:ext cx="15962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MSDN </a:t>
            </a:r>
          </a:p>
          <a:p>
            <a:pPr algn="ctr"/>
            <a:r>
              <a:rPr lang="fr-FR" sz="1400" dirty="0"/>
              <a:t>(page de documentation)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A4FEE90-C7C0-4841-9780-25D068F336E2}"/>
              </a:ext>
            </a:extLst>
          </p:cNvPr>
          <p:cNvSpPr txBox="1"/>
          <p:nvPr/>
        </p:nvSpPr>
        <p:spPr>
          <a:xfrm>
            <a:off x="4545386" y="5987018"/>
            <a:ext cx="310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Console Web / Monitoring Perf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A3BE717-5249-408A-B90E-E78D7CEA2E15}"/>
              </a:ext>
            </a:extLst>
          </p:cNvPr>
          <p:cNvSpPr txBox="1"/>
          <p:nvPr/>
        </p:nvSpPr>
        <p:spPr>
          <a:xfrm>
            <a:off x="5520008" y="1646558"/>
            <a:ext cx="1151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Barre d’outils</a:t>
            </a:r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B8595EE1-0355-41B0-AED4-D646EC0C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292670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Styles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 lnSpcReduction="10000"/>
          </a:bodyPr>
          <a:lstStyle/>
          <a:p>
            <a:r>
              <a:rPr lang="fr-FR" sz="2400" dirty="0"/>
              <a:t>Revenir à l’essence d’un style :</a:t>
            </a:r>
          </a:p>
          <a:p>
            <a:pPr marL="0" indent="0" algn="ctr">
              <a:buNone/>
            </a:pPr>
            <a:r>
              <a:rPr lang="fr-FR" sz="2400" dirty="0">
                <a:solidFill>
                  <a:srgbClr val="0070C0"/>
                </a:solidFill>
              </a:rPr>
              <a:t>Regrouper</a:t>
            </a:r>
            <a:r>
              <a:rPr lang="fr-FR" sz="2400" dirty="0"/>
              <a:t> un </a:t>
            </a:r>
            <a:r>
              <a:rPr lang="fr-FR" sz="2400" dirty="0">
                <a:solidFill>
                  <a:srgbClr val="0070C0"/>
                </a:solidFill>
              </a:rPr>
              <a:t>ensemble cohérent </a:t>
            </a:r>
            <a:r>
              <a:rPr lang="fr-FR" sz="2400" dirty="0"/>
              <a:t>sous une </a:t>
            </a:r>
            <a:r>
              <a:rPr lang="fr-FR" sz="2400" dirty="0">
                <a:solidFill>
                  <a:srgbClr val="0070C0"/>
                </a:solidFill>
              </a:rPr>
              <a:t>même direction artistique</a:t>
            </a:r>
          </a:p>
          <a:p>
            <a:pPr marL="0" indent="0" algn="ctr">
              <a:buNone/>
            </a:pPr>
            <a:r>
              <a:rPr lang="fr-FR" sz="2400" dirty="0">
                <a:solidFill>
                  <a:srgbClr val="FF0000"/>
                </a:solidFill>
              </a:rPr>
              <a:t>≠ mettre un style différent pour chaque élément !</a:t>
            </a:r>
            <a:endParaRPr lang="fr-FR" sz="2000" dirty="0"/>
          </a:p>
          <a:p>
            <a:r>
              <a:rPr lang="fr-FR" sz="2400" dirty="0"/>
              <a:t>Revenir à la définition artistique ? </a:t>
            </a:r>
            <a:endParaRPr lang="fr-FR" sz="20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Pistes :</a:t>
            </a:r>
          </a:p>
          <a:p>
            <a:pPr lvl="1"/>
            <a:r>
              <a:rPr lang="fr-FR" sz="2000" dirty="0"/>
              <a:t>Mix entre CSS dans le HTML (personnalisé/</a:t>
            </a:r>
            <a:r>
              <a:rPr lang="fr-FR" sz="2000" dirty="0" err="1"/>
              <a:t>styleless</a:t>
            </a:r>
            <a:r>
              <a:rPr lang="fr-FR" sz="2000" dirty="0"/>
              <a:t>) et Style</a:t>
            </a:r>
          </a:p>
          <a:p>
            <a:pPr lvl="1"/>
            <a:r>
              <a:rPr lang="fr-FR" sz="2000" dirty="0"/>
              <a:t>Créer des </a:t>
            </a:r>
            <a:r>
              <a:rPr lang="fr-FR" sz="2000" dirty="0" err="1"/>
              <a:t>superstyles</a:t>
            </a:r>
            <a:r>
              <a:rPr lang="fr-FR" sz="2000" dirty="0"/>
              <a:t> (des ensembles qui regroupent plusieurs styles CSS)</a:t>
            </a:r>
          </a:p>
          <a:p>
            <a:pPr lvl="2"/>
            <a:r>
              <a:rPr lang="fr-FR" sz="1600" dirty="0"/>
              <a:t>Pour faire des palettes </a:t>
            </a:r>
          </a:p>
          <a:p>
            <a:pPr lvl="2"/>
            <a:r>
              <a:rPr lang="fr-FR" sz="1600" dirty="0"/>
              <a:t>Pour faire des organisations riches (positionnements)</a:t>
            </a:r>
          </a:p>
          <a:p>
            <a:pPr lvl="2"/>
            <a:r>
              <a:rPr lang="fr-FR" sz="1600" dirty="0"/>
              <a:t>Pour donner plus de sémantique/plus de modularité au projet</a:t>
            </a:r>
            <a:endParaRPr lang="fr-FR" sz="1200" dirty="0"/>
          </a:p>
          <a:p>
            <a:endParaRPr lang="fr-FR" sz="24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17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F8CFDB-5067-4D8D-A24C-068EAC0E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0AB5946-3D24-444A-8AB4-275C260A4E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00"/>
          <a:stretch/>
        </p:blipFill>
        <p:spPr>
          <a:xfrm>
            <a:off x="1205949" y="3305229"/>
            <a:ext cx="9111069" cy="87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4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 err="1"/>
              <a:t>Superstyles</a:t>
            </a:r>
            <a:endParaRPr lang="fr-FR" sz="3200" dirty="0"/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400" dirty="0"/>
              <a:t>Souvent dans le design les styles ne sont pas isolés mais ont un lien fort entre eux :</a:t>
            </a:r>
          </a:p>
          <a:p>
            <a:pPr marL="0" indent="0" algn="ctr">
              <a:buNone/>
            </a:pPr>
            <a:r>
              <a:rPr lang="fr-FR" sz="2400" dirty="0"/>
              <a:t>Un « </a:t>
            </a:r>
            <a:r>
              <a:rPr lang="fr-FR" sz="2400" dirty="0" err="1">
                <a:solidFill>
                  <a:srgbClr val="0070C0"/>
                </a:solidFill>
              </a:rPr>
              <a:t>Superstyle</a:t>
            </a:r>
            <a:r>
              <a:rPr lang="fr-FR" sz="2400" dirty="0"/>
              <a:t> » est un ensemble/une </a:t>
            </a:r>
            <a:r>
              <a:rPr lang="fr-FR" sz="2400" dirty="0">
                <a:solidFill>
                  <a:srgbClr val="0070C0"/>
                </a:solidFill>
              </a:rPr>
              <a:t>composante cohérent(e) d’un design</a:t>
            </a:r>
          </a:p>
          <a:p>
            <a:pPr marL="0" indent="0">
              <a:buNone/>
            </a:pPr>
            <a:endParaRPr lang="fr-FR" sz="2400" dirty="0"/>
          </a:p>
          <a:p>
            <a:pPr lvl="1"/>
            <a:endParaRPr lang="fr-FR" sz="2000" dirty="0"/>
          </a:p>
          <a:p>
            <a:pPr lvl="1"/>
            <a:r>
              <a:rPr lang="fr-FR" sz="2000" dirty="0"/>
              <a:t>Palette de couleurs pour un designer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r>
              <a:rPr lang="fr-FR" sz="2000" dirty="0"/>
              <a:t>Organisation générale des informations</a:t>
            </a:r>
          </a:p>
          <a:p>
            <a:pPr lvl="2"/>
            <a:r>
              <a:rPr lang="fr-FR" sz="1600" dirty="0"/>
              <a:t>Avoir un style épuré</a:t>
            </a:r>
          </a:p>
          <a:p>
            <a:pPr lvl="2"/>
            <a:r>
              <a:rPr lang="fr-FR" sz="1600" dirty="0"/>
              <a:t>Avoir un style informatif</a:t>
            </a:r>
          </a:p>
          <a:p>
            <a:pPr lvl="2"/>
            <a:r>
              <a:rPr lang="fr-FR" sz="1600" dirty="0"/>
              <a:t>Etc. </a:t>
            </a:r>
          </a:p>
          <a:p>
            <a:pPr lvl="1"/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18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F8CFDB-5067-4D8D-A24C-068EAC0E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69DD28-09E0-405B-8721-157FE9345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123" y="2983229"/>
            <a:ext cx="2635600" cy="163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9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Enregistrement d’un « Design »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400" dirty="0"/>
              <a:t>Un « </a:t>
            </a:r>
            <a:r>
              <a:rPr lang="fr-FR" sz="2400" dirty="0">
                <a:solidFill>
                  <a:srgbClr val="0070C0"/>
                </a:solidFill>
              </a:rPr>
              <a:t>Design</a:t>
            </a:r>
            <a:r>
              <a:rPr lang="fr-FR" sz="2400" dirty="0"/>
              <a:t> » = </a:t>
            </a:r>
            <a:r>
              <a:rPr lang="fr-FR" sz="2400" dirty="0">
                <a:solidFill>
                  <a:srgbClr val="0070C0"/>
                </a:solidFill>
              </a:rPr>
              <a:t>ensemble des composantes artistiques</a:t>
            </a:r>
            <a:r>
              <a:rPr lang="fr-FR" sz="2400" dirty="0"/>
              <a:t> du site </a:t>
            </a:r>
          </a:p>
          <a:p>
            <a:pPr lvl="1"/>
            <a:r>
              <a:rPr lang="fr-FR" sz="2000" dirty="0"/>
              <a:t>Couleur, placement, etc.</a:t>
            </a:r>
          </a:p>
          <a:p>
            <a:pPr lvl="1"/>
            <a:r>
              <a:rPr lang="fr-FR" sz="2000" dirty="0"/>
              <a:t>Travail indépendant du contenu</a:t>
            </a:r>
          </a:p>
          <a:p>
            <a:pPr lvl="1"/>
            <a:endParaRPr lang="fr-FR" sz="2000" dirty="0"/>
          </a:p>
          <a:p>
            <a:r>
              <a:rPr lang="fr-FR" sz="2400" dirty="0"/>
              <a:t>Faire des </a:t>
            </a:r>
            <a:r>
              <a:rPr lang="fr-FR" sz="2400" dirty="0" err="1"/>
              <a:t>preset</a:t>
            </a:r>
            <a:r>
              <a:rPr lang="fr-FR" sz="2400" dirty="0"/>
              <a:t> de </a:t>
            </a:r>
            <a:r>
              <a:rPr lang="fr-FR" sz="2400" dirty="0" err="1"/>
              <a:t>superstyles</a:t>
            </a:r>
            <a:r>
              <a:rPr lang="fr-FR" sz="2400" dirty="0"/>
              <a:t> ?</a:t>
            </a:r>
          </a:p>
          <a:p>
            <a:pPr lvl="1"/>
            <a:r>
              <a:rPr lang="fr-FR" sz="2000" dirty="0">
                <a:solidFill>
                  <a:srgbClr val="0070C0"/>
                </a:solidFill>
              </a:rPr>
              <a:t>Combiner</a:t>
            </a:r>
            <a:r>
              <a:rPr lang="fr-FR" sz="2000" dirty="0"/>
              <a:t> l’ensemble des </a:t>
            </a:r>
            <a:r>
              <a:rPr lang="fr-FR" sz="2000" dirty="0">
                <a:solidFill>
                  <a:srgbClr val="0070C0"/>
                </a:solidFill>
              </a:rPr>
              <a:t>composantes stylistiques </a:t>
            </a:r>
            <a:r>
              <a:rPr lang="fr-FR" sz="2000" dirty="0"/>
              <a:t>sous un seul </a:t>
            </a:r>
            <a:r>
              <a:rPr lang="fr-FR" sz="2000" dirty="0" err="1"/>
              <a:t>preset</a:t>
            </a:r>
            <a:r>
              <a:rPr lang="fr-FR" sz="2000" dirty="0"/>
              <a:t> (enregistrable)</a:t>
            </a:r>
          </a:p>
          <a:p>
            <a:pPr lvl="1"/>
            <a:r>
              <a:rPr lang="fr-FR" sz="2000" dirty="0">
                <a:solidFill>
                  <a:srgbClr val="0070C0"/>
                </a:solidFill>
              </a:rPr>
              <a:t>Rendre réutilisable </a:t>
            </a:r>
            <a:r>
              <a:rPr lang="fr-FR" sz="2000" dirty="0"/>
              <a:t>le </a:t>
            </a:r>
            <a:r>
              <a:rPr lang="fr-FR" sz="2000" dirty="0">
                <a:solidFill>
                  <a:srgbClr val="0070C0"/>
                </a:solidFill>
              </a:rPr>
              <a:t>travail de l’artiste</a:t>
            </a:r>
            <a:r>
              <a:rPr lang="fr-FR" sz="2000" dirty="0"/>
              <a:t>/UI/UX designer</a:t>
            </a:r>
          </a:p>
          <a:p>
            <a:pPr marL="914400" lvl="2" indent="0">
              <a:buNone/>
            </a:pPr>
            <a:r>
              <a:rPr lang="fr-FR" sz="1600" dirty="0"/>
              <a:t>(On aimerait dans l’idéal pouvoir passer sans trop d’effort d’un design à un autre/Appliquer un même design à plusieurs sites)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19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F8CFDB-5067-4D8D-A24C-068EAC0E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77970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Constat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6"/>
            <a:ext cx="11733713" cy="4665391"/>
          </a:xfrm>
        </p:spPr>
        <p:txBody>
          <a:bodyPr>
            <a:normAutofit/>
          </a:bodyPr>
          <a:lstStyle/>
          <a:p>
            <a:r>
              <a:rPr lang="fr-FR" sz="2400" dirty="0"/>
              <a:t>Web peu efficace </a:t>
            </a:r>
          </a:p>
          <a:p>
            <a:pPr lvl="1"/>
            <a:r>
              <a:rPr lang="fr-FR" sz="1600" dirty="0"/>
              <a:t>Performance</a:t>
            </a:r>
          </a:p>
          <a:p>
            <a:pPr lvl="1"/>
            <a:r>
              <a:rPr lang="fr-FR" sz="1600" dirty="0"/>
              <a:t>Esthétiquement limité (complexité) </a:t>
            </a:r>
            <a:r>
              <a:rPr lang="fr-FR" sz="1600" i="1" dirty="0"/>
              <a:t>(de base)</a:t>
            </a:r>
          </a:p>
          <a:p>
            <a:pPr lvl="1"/>
            <a:r>
              <a:rPr lang="fr-FR" sz="1600" dirty="0"/>
              <a:t>Développement lent et instable</a:t>
            </a:r>
          </a:p>
          <a:p>
            <a:endParaRPr lang="fr-FR" sz="2000" dirty="0"/>
          </a:p>
          <a:p>
            <a:r>
              <a:rPr lang="fr-FR" sz="2000" dirty="0"/>
              <a:t>Nécessité de « simplifier » le web</a:t>
            </a:r>
          </a:p>
          <a:p>
            <a:pPr lvl="1"/>
            <a:r>
              <a:rPr lang="fr-FR" sz="1600" dirty="0"/>
              <a:t>Développement plus simple/plus rapide</a:t>
            </a:r>
          </a:p>
          <a:p>
            <a:pPr lvl="1"/>
            <a:r>
              <a:rPr lang="fr-FR" sz="1600" dirty="0"/>
              <a:t>Ne plus réinventer la roue</a:t>
            </a:r>
          </a:p>
          <a:p>
            <a:pPr lvl="1"/>
            <a:r>
              <a:rPr lang="fr-FR" sz="1600" dirty="0"/>
              <a:t>Créer des outils/environnements tout-en-un</a:t>
            </a:r>
          </a:p>
          <a:p>
            <a:endParaRPr lang="fr-FR" sz="2000" dirty="0"/>
          </a:p>
          <a:p>
            <a:pPr lvl="1"/>
            <a:endParaRPr lang="fr-FR" sz="1600" dirty="0"/>
          </a:p>
          <a:p>
            <a:endParaRPr lang="fr-FR" sz="24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2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62229F6-9FDE-4967-AEE9-24EEC222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203813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Système de layer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400" dirty="0"/>
              <a:t>Faciliter la superposition d’éléments</a:t>
            </a:r>
            <a:endParaRPr lang="fr-FR" sz="1200" dirty="0"/>
          </a:p>
          <a:p>
            <a:endParaRPr lang="fr-FR" sz="24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20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F8CFDB-5067-4D8D-A24C-068EAC0E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27590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Liste des panneaux possibles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000" dirty="0"/>
              <a:t>IDE – Éditeur de Texte/code</a:t>
            </a:r>
          </a:p>
          <a:p>
            <a:r>
              <a:rPr lang="fr-FR" sz="2000" dirty="0"/>
              <a:t>Runtime Web – Page Web</a:t>
            </a:r>
          </a:p>
          <a:p>
            <a:r>
              <a:rPr lang="fr-FR" sz="2000" dirty="0"/>
              <a:t>Console Web – Monitoring Perf</a:t>
            </a:r>
          </a:p>
          <a:p>
            <a:r>
              <a:rPr lang="fr-FR" sz="2000" dirty="0"/>
              <a:t>Explorateur de fichiers – Liste de fichiers</a:t>
            </a:r>
          </a:p>
          <a:p>
            <a:r>
              <a:rPr lang="fr-FR" sz="2000" dirty="0"/>
              <a:t>Toolbox – Liste des widgets</a:t>
            </a:r>
          </a:p>
          <a:p>
            <a:r>
              <a:rPr lang="fr-FR" sz="2000" dirty="0"/>
              <a:t>Panneau de config d’un widget sélectionné</a:t>
            </a:r>
          </a:p>
          <a:p>
            <a:r>
              <a:rPr lang="fr-FR" sz="2000" dirty="0"/>
              <a:t>Documentation ? (Onglet Web ou intégré ?)</a:t>
            </a:r>
          </a:p>
          <a:p>
            <a:r>
              <a:rPr lang="fr-FR" sz="2000" dirty="0"/>
              <a:t>Panneaux gestion des versions</a:t>
            </a:r>
          </a:p>
          <a:p>
            <a:r>
              <a:rPr lang="fr-FR" sz="2000" dirty="0"/>
              <a:t>Etc.</a:t>
            </a:r>
          </a:p>
          <a:p>
            <a:endParaRPr lang="fr-FR" sz="2000" dirty="0"/>
          </a:p>
          <a:p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21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24B39B-7588-4A86-862E-6CA76BB4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360926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r>
              <a:rPr lang="fr-FR" sz="3200" dirty="0"/>
              <a:t>IDE – Éditeur de Texte/code</a:t>
            </a:r>
            <a:endParaRPr lang="fr-FR" sz="2800" dirty="0"/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400" dirty="0"/>
              <a:t>Contient:</a:t>
            </a:r>
          </a:p>
          <a:p>
            <a:pPr lvl="1"/>
            <a:r>
              <a:rPr lang="fr-FR" sz="2000" dirty="0"/>
              <a:t>Coloration syntaxique</a:t>
            </a:r>
          </a:p>
          <a:p>
            <a:pPr lvl="1"/>
            <a:r>
              <a:rPr lang="fr-FR" sz="2000" dirty="0"/>
              <a:t>Système de vérification de balisage (cf. fermeture d’accolades)</a:t>
            </a:r>
          </a:p>
          <a:p>
            <a:pPr lvl="1"/>
            <a:r>
              <a:rPr lang="fr-FR" sz="2000" dirty="0"/>
              <a:t>Overview fichier</a:t>
            </a:r>
          </a:p>
          <a:p>
            <a:pPr lvl="1"/>
            <a:r>
              <a:rPr lang="fr-FR" sz="2000" dirty="0"/>
              <a:t>Raccourcis basiques</a:t>
            </a:r>
          </a:p>
          <a:p>
            <a:pPr lvl="1"/>
            <a:r>
              <a:rPr lang="fr-FR" sz="2000" dirty="0"/>
              <a:t>Analyse « sémantique » basique (cf. </a:t>
            </a:r>
            <a:r>
              <a:rPr lang="fr-FR" sz="2000" dirty="0" err="1"/>
              <a:t>Intellisense</a:t>
            </a:r>
            <a:r>
              <a:rPr lang="fr-FR" sz="2000" dirty="0"/>
              <a:t> sur VS)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22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C7C0383-0225-4B03-99E9-0D0FD9DFF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26" y="4218940"/>
            <a:ext cx="10360025" cy="4953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BC0DD94-2C6A-4E7D-9FBD-760D25D229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542"/>
          <a:stretch/>
        </p:blipFill>
        <p:spPr>
          <a:xfrm>
            <a:off x="10970091" y="1725236"/>
            <a:ext cx="956083" cy="4240136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D47C686-5354-4A2D-B471-9D006D63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212879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r>
              <a:rPr lang="fr-FR" sz="3200" dirty="0"/>
              <a:t>Runtime Web – Page Web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400" dirty="0"/>
              <a:t>Lance un serveur localhost ?</a:t>
            </a:r>
          </a:p>
          <a:p>
            <a:r>
              <a:rPr lang="fr-FR" sz="2400" dirty="0"/>
              <a:t>Juste rendu d’une page web ?</a:t>
            </a:r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23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E4F19E-299A-4DBC-BD43-2B3AA158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288878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r>
              <a:rPr lang="fr-FR" sz="3200" dirty="0"/>
              <a:t>Console Web – Monitoring Perf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400" dirty="0"/>
              <a:t>La console de base de n’importe quel navigateur web</a:t>
            </a:r>
          </a:p>
          <a:p>
            <a:r>
              <a:rPr lang="fr-FR" sz="2400" dirty="0"/>
              <a:t>Inclure la partie performance de la console ? (les mettre ensemble ou les séparer)</a:t>
            </a:r>
          </a:p>
          <a:p>
            <a:r>
              <a:rPr lang="fr-FR" sz="2400" dirty="0"/>
              <a:t>Inclure la partie inspecteur de la console ? (les mettre ensemble ou les séparer)</a:t>
            </a:r>
          </a:p>
          <a:p>
            <a:r>
              <a:rPr lang="fr-FR" sz="2400" dirty="0"/>
              <a:t>Principal outil de monitoring/débug ?</a:t>
            </a:r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24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83314D-FB13-4DF6-99D9-37ACA80E8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" y="3840818"/>
            <a:ext cx="11856720" cy="1677021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B0BD16-F197-4762-85D0-036CE778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413679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7" y="781425"/>
            <a:ext cx="6765755" cy="724942"/>
          </a:xfrm>
        </p:spPr>
        <p:txBody>
          <a:bodyPr>
            <a:normAutofit/>
          </a:bodyPr>
          <a:lstStyle/>
          <a:p>
            <a:r>
              <a:rPr lang="fr-FR" sz="3200" dirty="0"/>
              <a:t>Explorateur de fichiers – Liste de fichiers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400" dirty="0"/>
              <a:t>Alexis</a:t>
            </a:r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25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E4F19E-299A-4DBC-BD43-2B3AA158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221393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7" y="781425"/>
            <a:ext cx="6765755" cy="724942"/>
          </a:xfrm>
        </p:spPr>
        <p:txBody>
          <a:bodyPr>
            <a:normAutofit/>
          </a:bodyPr>
          <a:lstStyle/>
          <a:p>
            <a:r>
              <a:rPr lang="fr-FR" sz="3200" dirty="0"/>
              <a:t>Toolbox – Liste des widgets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26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E4F19E-299A-4DBC-BD43-2B3AA158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27719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7" y="781425"/>
            <a:ext cx="6765755" cy="724942"/>
          </a:xfrm>
        </p:spPr>
        <p:txBody>
          <a:bodyPr>
            <a:normAutofit/>
          </a:bodyPr>
          <a:lstStyle/>
          <a:p>
            <a:r>
              <a:rPr lang="fr-FR" sz="3200" dirty="0"/>
              <a:t>Config des widgets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27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E4F19E-299A-4DBC-BD43-2B3AA158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202286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7" y="781425"/>
            <a:ext cx="6765755" cy="724942"/>
          </a:xfrm>
        </p:spPr>
        <p:txBody>
          <a:bodyPr>
            <a:normAutofit/>
          </a:bodyPr>
          <a:lstStyle/>
          <a:p>
            <a:r>
              <a:rPr lang="fr-FR" sz="3200" dirty="0"/>
              <a:t>Documentation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28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E4F19E-299A-4DBC-BD43-2B3AA158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323182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7" y="781425"/>
            <a:ext cx="6765755" cy="724942"/>
          </a:xfrm>
        </p:spPr>
        <p:txBody>
          <a:bodyPr>
            <a:normAutofit/>
          </a:bodyPr>
          <a:lstStyle/>
          <a:p>
            <a:r>
              <a:rPr lang="fr-FR" sz="3200" dirty="0"/>
              <a:t>CI/CD dans le web designer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0070C0"/>
                </a:solidFill>
              </a:rPr>
              <a:t>Intégrer un outil </a:t>
            </a:r>
            <a:r>
              <a:rPr lang="fr-FR" sz="2000" dirty="0"/>
              <a:t>pour </a:t>
            </a:r>
            <a:r>
              <a:rPr lang="fr-FR" sz="2000" dirty="0">
                <a:solidFill>
                  <a:srgbClr val="0070C0"/>
                </a:solidFill>
              </a:rPr>
              <a:t>gérer les versions </a:t>
            </a:r>
            <a:r>
              <a:rPr lang="fr-FR" sz="2000" dirty="0"/>
              <a:t>depuis le web designer </a:t>
            </a:r>
          </a:p>
          <a:p>
            <a:pPr lvl="1"/>
            <a:r>
              <a:rPr lang="fr-FR" sz="1600" dirty="0"/>
              <a:t>Basique : Panneau Git</a:t>
            </a:r>
          </a:p>
          <a:p>
            <a:pPr lvl="1"/>
            <a:r>
              <a:rPr lang="fr-FR" sz="1600" dirty="0"/>
              <a:t>Outil plus poussé ?</a:t>
            </a:r>
          </a:p>
          <a:p>
            <a:pPr lvl="1"/>
            <a:endParaRPr lang="fr-FR" sz="1600" dirty="0"/>
          </a:p>
          <a:p>
            <a:r>
              <a:rPr lang="fr-FR" sz="2000" dirty="0">
                <a:solidFill>
                  <a:srgbClr val="0070C0"/>
                </a:solidFill>
              </a:rPr>
              <a:t>Automatiser le CI/CD </a:t>
            </a:r>
            <a:r>
              <a:rPr lang="fr-FR" sz="2000" dirty="0"/>
              <a:t>?</a:t>
            </a:r>
          </a:p>
          <a:p>
            <a:pPr lvl="1"/>
            <a:r>
              <a:rPr lang="fr-FR" sz="1600" dirty="0"/>
              <a:t>= </a:t>
            </a:r>
            <a:r>
              <a:rPr lang="fr-FR" sz="1600" dirty="0">
                <a:solidFill>
                  <a:srgbClr val="0070C0"/>
                </a:solidFill>
              </a:rPr>
              <a:t>Automatiser l’automatisation</a:t>
            </a:r>
          </a:p>
          <a:p>
            <a:pPr lvl="1"/>
            <a:r>
              <a:rPr lang="fr-FR" sz="1600" dirty="0"/>
              <a:t>Complètement </a:t>
            </a:r>
            <a:r>
              <a:rPr lang="fr-FR" sz="1600" dirty="0">
                <a:solidFill>
                  <a:srgbClr val="0070C0"/>
                </a:solidFill>
              </a:rPr>
              <a:t>nouveau</a:t>
            </a:r>
            <a:r>
              <a:rPr lang="fr-FR" sz="1600" dirty="0"/>
              <a:t> aujourd’hui (pas de concurrence)</a:t>
            </a:r>
          </a:p>
          <a:p>
            <a:pPr lvl="1"/>
            <a:r>
              <a:rPr lang="fr-FR" sz="1600" dirty="0">
                <a:solidFill>
                  <a:srgbClr val="0070C0"/>
                </a:solidFill>
              </a:rPr>
              <a:t>Porte ouverte </a:t>
            </a:r>
            <a:r>
              <a:rPr lang="fr-FR" sz="1600" dirty="0"/>
              <a:t>vers gestion lien </a:t>
            </a:r>
            <a:r>
              <a:rPr lang="fr-FR" sz="1600" dirty="0" err="1"/>
              <a:t>back-end</a:t>
            </a:r>
            <a:r>
              <a:rPr lang="fr-FR" sz="1600" dirty="0"/>
              <a:t> (rendre le logiciel plus complet)</a:t>
            </a:r>
          </a:p>
          <a:p>
            <a:pPr lvl="1"/>
            <a:r>
              <a:rPr lang="fr-FR" sz="1600" dirty="0"/>
              <a:t>Beaucoup de </a:t>
            </a:r>
            <a:r>
              <a:rPr lang="fr-FR" sz="1600" dirty="0">
                <a:solidFill>
                  <a:srgbClr val="0070C0"/>
                </a:solidFill>
              </a:rPr>
              <a:t>pistes possibles</a:t>
            </a:r>
          </a:p>
          <a:p>
            <a:pPr lvl="1"/>
            <a:endParaRPr lang="fr-FR" sz="16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Quelques idées….</a:t>
            </a:r>
          </a:p>
          <a:p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29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E4F19E-299A-4DBC-BD43-2B3AA158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397785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Réponse peu satisfaisante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6"/>
            <a:ext cx="11733713" cy="5027668"/>
          </a:xfrm>
        </p:spPr>
        <p:txBody>
          <a:bodyPr>
            <a:normAutofit/>
          </a:bodyPr>
          <a:lstStyle/>
          <a:p>
            <a:endParaRPr lang="fr-FR" sz="2000" dirty="0"/>
          </a:p>
          <a:p>
            <a:r>
              <a:rPr lang="fr-FR" sz="2000" dirty="0"/>
              <a:t>Réponse actuelle</a:t>
            </a:r>
          </a:p>
          <a:p>
            <a:pPr lvl="1"/>
            <a:r>
              <a:rPr lang="fr-FR" sz="1600" dirty="0"/>
              <a:t>Développement des </a:t>
            </a:r>
            <a:r>
              <a:rPr lang="fr-FR" sz="1600" dirty="0" err="1"/>
              <a:t>Frameworks</a:t>
            </a:r>
            <a:r>
              <a:rPr lang="fr-FR" sz="1600" dirty="0"/>
              <a:t> </a:t>
            </a:r>
            <a:r>
              <a:rPr lang="fr-FR" sz="1600" dirty="0" err="1"/>
              <a:t>Front-End</a:t>
            </a:r>
            <a:r>
              <a:rPr lang="fr-FR" sz="1600" dirty="0"/>
              <a:t> (simplifier le </a:t>
            </a:r>
            <a:r>
              <a:rPr lang="fr-FR" sz="1600" dirty="0" err="1"/>
              <a:t>Front-End</a:t>
            </a:r>
            <a:r>
              <a:rPr lang="fr-FR" sz="1600" dirty="0"/>
              <a:t>)</a:t>
            </a:r>
          </a:p>
          <a:p>
            <a:pPr lvl="1"/>
            <a:r>
              <a:rPr lang="fr-FR" sz="1600" dirty="0"/>
              <a:t>Popularisation de </a:t>
            </a:r>
            <a:r>
              <a:rPr lang="fr-FR" sz="1600" dirty="0" err="1"/>
              <a:t>NodeJS</a:t>
            </a:r>
            <a:r>
              <a:rPr lang="fr-FR" sz="1600" dirty="0"/>
              <a:t> (« unification » par le </a:t>
            </a:r>
            <a:r>
              <a:rPr lang="fr-FR" sz="1600" dirty="0" err="1"/>
              <a:t>Front-End</a:t>
            </a:r>
            <a:r>
              <a:rPr lang="fr-FR" sz="1600" dirty="0"/>
              <a:t> des langages) </a:t>
            </a:r>
          </a:p>
          <a:p>
            <a:pPr marL="457200" lvl="1" indent="0">
              <a:buNone/>
            </a:pPr>
            <a:r>
              <a:rPr lang="fr-FR" sz="1600" dirty="0"/>
              <a:t>           ≈ faire disparaitre/cacher le </a:t>
            </a:r>
            <a:r>
              <a:rPr lang="fr-FR" sz="1600" dirty="0" err="1"/>
              <a:t>back-end</a:t>
            </a:r>
            <a:r>
              <a:rPr lang="fr-FR" sz="1600" dirty="0"/>
              <a:t> et ses contraintes (performances, testing, contraintes réseaux, etc.)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Web peu efficace </a:t>
            </a:r>
          </a:p>
          <a:p>
            <a:pPr lvl="1"/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Performance</a:t>
            </a:r>
          </a:p>
          <a:p>
            <a:pPr lvl="1"/>
            <a:r>
              <a:rPr lang="fr-FR" sz="1600" dirty="0">
                <a:solidFill>
                  <a:schemeClr val="accent1"/>
                </a:solidFill>
              </a:rPr>
              <a:t>Esthétiquement limité (complexité)</a:t>
            </a:r>
          </a:p>
          <a:p>
            <a:pPr lvl="1"/>
            <a:r>
              <a:rPr lang="fr-FR" sz="1600" dirty="0">
                <a:solidFill>
                  <a:schemeClr val="accent1"/>
                </a:solidFill>
              </a:rPr>
              <a:t>Développement lent</a:t>
            </a:r>
            <a:r>
              <a:rPr lang="fr-FR" sz="1600" dirty="0"/>
              <a:t> et 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</a:rPr>
              <a:t>instable</a:t>
            </a:r>
          </a:p>
          <a:p>
            <a:pPr marL="914400" lvl="2" indent="0">
              <a:buNone/>
            </a:pPr>
            <a:r>
              <a:rPr lang="fr-FR" dirty="0"/>
              <a:t>		</a:t>
            </a:r>
            <a:endParaRPr lang="fr-FR" sz="1600" dirty="0"/>
          </a:p>
          <a:p>
            <a:pPr lvl="1"/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3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Accolade fermante 2">
            <a:extLst>
              <a:ext uri="{FF2B5EF4-FFF2-40B4-BE49-F238E27FC236}">
                <a16:creationId xmlns:a16="http://schemas.microsoft.com/office/drawing/2014/main" id="{1EACD8BC-6C34-415E-982C-59367DF8E767}"/>
              </a:ext>
            </a:extLst>
          </p:cNvPr>
          <p:cNvSpPr/>
          <p:nvPr/>
        </p:nvSpPr>
        <p:spPr>
          <a:xfrm>
            <a:off x="3860800" y="4816447"/>
            <a:ext cx="792480" cy="7010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4EDD68E-EBDF-4ECF-AD85-EC4DC126B6AD}"/>
              </a:ext>
            </a:extLst>
          </p:cNvPr>
          <p:cNvSpPr txBox="1"/>
          <p:nvPr/>
        </p:nvSpPr>
        <p:spPr>
          <a:xfrm>
            <a:off x="4795520" y="4982301"/>
            <a:ext cx="601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Résolution </a:t>
            </a:r>
            <a:r>
              <a:rPr lang="fr-FR" b="1" dirty="0"/>
              <a:t>théorique</a:t>
            </a:r>
            <a:r>
              <a:rPr lang="fr-FR" dirty="0"/>
              <a:t> de seulement </a:t>
            </a:r>
            <a:r>
              <a:rPr lang="fr-FR" b="1" dirty="0"/>
              <a:t>la moitié des problèmes</a:t>
            </a:r>
            <a:r>
              <a:rPr lang="fr-FR" dirty="0"/>
              <a:t>…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ECFB5CF-37D0-4059-B9C1-697906FD9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90" y="3064203"/>
            <a:ext cx="3233420" cy="1616710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044D0D-C7CD-4F80-9E75-4AA6798A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15666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7" y="781425"/>
            <a:ext cx="8502192" cy="724942"/>
          </a:xfrm>
        </p:spPr>
        <p:txBody>
          <a:bodyPr>
            <a:normAutofit/>
          </a:bodyPr>
          <a:lstStyle/>
          <a:p>
            <a:r>
              <a:rPr lang="fr-FR" sz="3200" dirty="0"/>
              <a:t>Piste 1 : générateur de pipeline de déploiement 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0070C0"/>
                </a:solidFill>
              </a:rPr>
              <a:t>Générer</a:t>
            </a:r>
            <a:r>
              <a:rPr lang="fr-FR" sz="2000" dirty="0"/>
              <a:t> - selon des critères précis - un </a:t>
            </a:r>
            <a:r>
              <a:rPr lang="fr-FR" sz="2000" dirty="0">
                <a:solidFill>
                  <a:srgbClr val="0070C0"/>
                </a:solidFill>
              </a:rPr>
              <a:t>système</a:t>
            </a:r>
            <a:r>
              <a:rPr lang="fr-FR" sz="2000" dirty="0"/>
              <a:t> complet de </a:t>
            </a:r>
            <a:r>
              <a:rPr lang="fr-FR" sz="2000" dirty="0">
                <a:solidFill>
                  <a:srgbClr val="0070C0"/>
                </a:solidFill>
              </a:rPr>
              <a:t>déploiement</a:t>
            </a:r>
            <a:r>
              <a:rPr lang="fr-FR" sz="2000" dirty="0"/>
              <a:t> adapté</a:t>
            </a:r>
          </a:p>
          <a:p>
            <a:pPr lvl="1"/>
            <a:r>
              <a:rPr lang="fr-FR" sz="1600" dirty="0"/>
              <a:t>On peut penser des « kits/</a:t>
            </a:r>
            <a:r>
              <a:rPr lang="fr-FR" sz="1600" dirty="0" err="1"/>
              <a:t>preset</a:t>
            </a:r>
            <a:r>
              <a:rPr lang="fr-FR" sz="1600" dirty="0"/>
              <a:t> » de déploiement (pour simplifier)</a:t>
            </a:r>
          </a:p>
          <a:p>
            <a:pPr lvl="1"/>
            <a:r>
              <a:rPr lang="fr-FR" sz="1600" dirty="0"/>
              <a:t>S’adapter selon les besoins</a:t>
            </a:r>
          </a:p>
          <a:p>
            <a:pPr lvl="1"/>
            <a:r>
              <a:rPr lang="fr-FR" sz="1600" dirty="0"/>
              <a:t>Enfin faire du propre dans la gestion du déploiement</a:t>
            </a:r>
          </a:p>
          <a:p>
            <a:endParaRPr lang="fr-FR" sz="2000" dirty="0"/>
          </a:p>
          <a:p>
            <a:r>
              <a:rPr lang="fr-FR" sz="2000" dirty="0"/>
              <a:t>Concrètement :</a:t>
            </a:r>
          </a:p>
          <a:p>
            <a:pPr lvl="1"/>
            <a:r>
              <a:rPr lang="fr-FR" sz="1600" dirty="0">
                <a:solidFill>
                  <a:srgbClr val="0070C0"/>
                </a:solidFill>
              </a:rPr>
              <a:t>Génération</a:t>
            </a:r>
            <a:r>
              <a:rPr lang="fr-FR" sz="1600" dirty="0"/>
              <a:t> des </a:t>
            </a:r>
            <a:r>
              <a:rPr lang="fr-FR" sz="1600" dirty="0">
                <a:solidFill>
                  <a:srgbClr val="0070C0"/>
                </a:solidFill>
              </a:rPr>
              <a:t>scripts de </a:t>
            </a:r>
            <a:r>
              <a:rPr lang="fr-FR" sz="1600" dirty="0" err="1">
                <a:solidFill>
                  <a:srgbClr val="0070C0"/>
                </a:solidFill>
              </a:rPr>
              <a:t>build</a:t>
            </a:r>
            <a:r>
              <a:rPr lang="fr-FR" sz="1600" dirty="0">
                <a:solidFill>
                  <a:srgbClr val="0070C0"/>
                </a:solidFill>
              </a:rPr>
              <a:t> </a:t>
            </a:r>
            <a:r>
              <a:rPr lang="fr-FR" sz="1600" dirty="0"/>
              <a:t>(à un niveau basique) =&gt; (pom.xml, etc.)</a:t>
            </a:r>
          </a:p>
          <a:p>
            <a:pPr lvl="1"/>
            <a:r>
              <a:rPr lang="fr-FR" sz="1600" dirty="0">
                <a:solidFill>
                  <a:srgbClr val="0070C0"/>
                </a:solidFill>
              </a:rPr>
              <a:t>Automatisation</a:t>
            </a:r>
            <a:r>
              <a:rPr lang="fr-FR" sz="1600" dirty="0"/>
              <a:t> de </a:t>
            </a:r>
            <a:r>
              <a:rPr lang="fr-FR" sz="1600" dirty="0">
                <a:solidFill>
                  <a:srgbClr val="0070C0"/>
                </a:solidFill>
              </a:rPr>
              <a:t>l’allocation</a:t>
            </a:r>
            <a:r>
              <a:rPr lang="fr-FR" sz="1600" dirty="0"/>
              <a:t> des </a:t>
            </a:r>
            <a:r>
              <a:rPr lang="fr-FR" sz="1600" dirty="0">
                <a:solidFill>
                  <a:srgbClr val="0070C0"/>
                </a:solidFill>
              </a:rPr>
              <a:t>ressources</a:t>
            </a:r>
            <a:r>
              <a:rPr lang="fr-FR" sz="1600" dirty="0"/>
              <a:t> adaptées (dockers, VM, etc.)</a:t>
            </a:r>
          </a:p>
          <a:p>
            <a:pPr lvl="1"/>
            <a:r>
              <a:rPr lang="fr-FR" sz="1600" dirty="0">
                <a:solidFill>
                  <a:srgbClr val="0070C0"/>
                </a:solidFill>
              </a:rPr>
              <a:t>Gestion</a:t>
            </a:r>
            <a:r>
              <a:rPr lang="fr-FR" sz="1600" dirty="0"/>
              <a:t> clean des </a:t>
            </a:r>
            <a:r>
              <a:rPr lang="fr-FR" sz="1600" dirty="0" err="1">
                <a:solidFill>
                  <a:srgbClr val="0070C0"/>
                </a:solidFill>
              </a:rPr>
              <a:t>credentials</a:t>
            </a:r>
            <a:r>
              <a:rPr lang="fr-FR" sz="1600" dirty="0"/>
              <a:t> et différents comptes</a:t>
            </a:r>
          </a:p>
          <a:p>
            <a:pPr lvl="1"/>
            <a:r>
              <a:rPr lang="fr-FR" sz="1600" dirty="0">
                <a:solidFill>
                  <a:srgbClr val="0070C0"/>
                </a:solidFill>
              </a:rPr>
              <a:t>Génération</a:t>
            </a:r>
            <a:r>
              <a:rPr lang="fr-FR" sz="1600" dirty="0"/>
              <a:t> des </a:t>
            </a:r>
            <a:r>
              <a:rPr lang="fr-FR" sz="1600" dirty="0">
                <a:solidFill>
                  <a:srgbClr val="0070C0"/>
                </a:solidFill>
              </a:rPr>
              <a:t>scripts</a:t>
            </a:r>
            <a:r>
              <a:rPr lang="fr-FR" sz="1600" dirty="0"/>
              <a:t> de </a:t>
            </a:r>
            <a:r>
              <a:rPr lang="fr-FR" sz="1600" dirty="0">
                <a:solidFill>
                  <a:srgbClr val="0070C0"/>
                </a:solidFill>
              </a:rPr>
              <a:t>déploiement</a:t>
            </a:r>
            <a:r>
              <a:rPr lang="fr-FR" sz="1600" dirty="0"/>
              <a:t> (et leurs fichiers de config)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30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E4F19E-299A-4DBC-BD43-2B3AA158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234733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7" y="781425"/>
            <a:ext cx="9176447" cy="724942"/>
          </a:xfrm>
        </p:spPr>
        <p:txBody>
          <a:bodyPr>
            <a:normAutofit/>
          </a:bodyPr>
          <a:lstStyle/>
          <a:p>
            <a:r>
              <a:rPr lang="fr-FR" sz="3200" dirty="0"/>
              <a:t>Piste 2 : générateur de serveur web/API REST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0070C0"/>
                </a:solidFill>
              </a:rPr>
              <a:t>Générer</a:t>
            </a:r>
            <a:r>
              <a:rPr lang="fr-FR" sz="2000" dirty="0"/>
              <a:t> – en fonction des ressources – un </a:t>
            </a:r>
            <a:r>
              <a:rPr lang="fr-FR" sz="2000" dirty="0">
                <a:solidFill>
                  <a:srgbClr val="0070C0"/>
                </a:solidFill>
              </a:rPr>
              <a:t>serveur REST </a:t>
            </a:r>
            <a:r>
              <a:rPr lang="fr-FR" sz="2000" dirty="0"/>
              <a:t>basique</a:t>
            </a:r>
          </a:p>
          <a:p>
            <a:pPr lvl="1"/>
            <a:r>
              <a:rPr lang="fr-FR" sz="1600" dirty="0"/>
              <a:t>Complexité logique derrière le REST limitée =&gt; Simple à automatiser + intérêt à l’automatiser grand</a:t>
            </a:r>
          </a:p>
          <a:p>
            <a:pPr lvl="1"/>
            <a:r>
              <a:rPr lang="fr-FR" sz="1600" dirty="0"/>
              <a:t>Générer selon des critères (langage de prog, techno, performances, etc.) le serveur adapté.</a:t>
            </a:r>
          </a:p>
          <a:p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31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E4F19E-299A-4DBC-BD43-2B3AA158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54098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7" y="781425"/>
            <a:ext cx="7890283" cy="724942"/>
          </a:xfrm>
        </p:spPr>
        <p:txBody>
          <a:bodyPr>
            <a:normAutofit/>
          </a:bodyPr>
          <a:lstStyle/>
          <a:p>
            <a:r>
              <a:rPr lang="fr-FR" sz="3200" dirty="0"/>
              <a:t>Piste 3 : Panneau gestion des versions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32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E4F19E-299A-4DBC-BD43-2B3AA158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186700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Réponse peu satisfaisante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6"/>
            <a:ext cx="11928883" cy="5027668"/>
          </a:xfrm>
        </p:spPr>
        <p:txBody>
          <a:bodyPr>
            <a:normAutofit/>
          </a:bodyPr>
          <a:lstStyle/>
          <a:p>
            <a:r>
              <a:rPr lang="fr-FR" sz="2400" b="1" dirty="0"/>
              <a:t>Problème de performance </a:t>
            </a:r>
            <a:r>
              <a:rPr lang="fr-FR" sz="2400" dirty="0"/>
              <a:t>: </a:t>
            </a:r>
          </a:p>
          <a:p>
            <a:pPr marL="0" indent="0" algn="ctr">
              <a:buNone/>
            </a:pPr>
            <a:r>
              <a:rPr lang="fr-FR" sz="2400" dirty="0"/>
              <a:t>« </a:t>
            </a:r>
            <a:r>
              <a:rPr lang="fr-FR" sz="2400" i="1" dirty="0">
                <a:solidFill>
                  <a:srgbClr val="FF0000"/>
                </a:solidFill>
              </a:rPr>
              <a:t>Comment en une seule seconde, je peux produire 60 images de 8 millions de pixels, et ne pas réussir à charger une page web de pur texte dans un navigateur ? </a:t>
            </a:r>
            <a:r>
              <a:rPr lang="fr-FR" sz="2400" dirty="0"/>
              <a:t>»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>
                <a:solidFill>
                  <a:schemeClr val="accent1"/>
                </a:solidFill>
              </a:rPr>
              <a:t>Problématiques réseaux abstraites </a:t>
            </a:r>
            <a:r>
              <a:rPr lang="fr-FR" sz="2000" dirty="0"/>
              <a:t>du développeur</a:t>
            </a:r>
          </a:p>
          <a:p>
            <a:pPr lvl="1"/>
            <a:r>
              <a:rPr lang="fr-FR" sz="2000" dirty="0"/>
              <a:t>Pas d’algorithmique – </a:t>
            </a:r>
            <a:r>
              <a:rPr lang="fr-FR" sz="2000" dirty="0">
                <a:solidFill>
                  <a:schemeClr val="accent1"/>
                </a:solidFill>
              </a:rPr>
              <a:t>Pas de théorisation</a:t>
            </a:r>
          </a:p>
          <a:p>
            <a:pPr lvl="2"/>
            <a:r>
              <a:rPr lang="fr-FR" sz="1600" dirty="0"/>
              <a:t>Décorrélation entre la réalité physique de l’ordinateur et le développement du logiciel </a:t>
            </a:r>
            <a:r>
              <a:rPr lang="fr-FR" sz="1200" i="1" dirty="0"/>
              <a:t>(Code pas cache-</a:t>
            </a:r>
            <a:r>
              <a:rPr lang="fr-FR" sz="1200" i="1" dirty="0" err="1"/>
              <a:t>friendly</a:t>
            </a:r>
            <a:r>
              <a:rPr lang="fr-FR" sz="1200" i="1" dirty="0"/>
              <a:t> par exemple)</a:t>
            </a:r>
          </a:p>
          <a:p>
            <a:pPr lvl="2"/>
            <a:r>
              <a:rPr lang="fr-FR" sz="1600" dirty="0"/>
              <a:t>Peu ou pas d’optimisation </a:t>
            </a:r>
            <a:r>
              <a:rPr lang="fr-FR" sz="1400" i="1" dirty="0"/>
              <a:t>(surutilisation du cache du navigateur, taille mémoire, exécution du code, etc.)</a:t>
            </a:r>
          </a:p>
          <a:p>
            <a:pPr lvl="1"/>
            <a:endParaRPr lang="fr-FR" sz="1600" dirty="0"/>
          </a:p>
          <a:p>
            <a:pPr lvl="1"/>
            <a:r>
              <a:rPr lang="fr-FR" sz="2000" dirty="0"/>
              <a:t>Mentalité Consumériste/Je-m’en-foutiste : « </a:t>
            </a:r>
            <a:r>
              <a:rPr lang="fr-FR" sz="2000" dirty="0">
                <a:solidFill>
                  <a:schemeClr val="accent1"/>
                </a:solidFill>
              </a:rPr>
              <a:t>J’ai de la ressource, autant l’utiliser ! </a:t>
            </a:r>
            <a:r>
              <a:rPr lang="fr-FR" sz="2000" dirty="0"/>
              <a:t>»</a:t>
            </a:r>
          </a:p>
          <a:p>
            <a:pPr lvl="2"/>
            <a:r>
              <a:rPr lang="fr-FR" sz="1600" dirty="0"/>
              <a:t>Présuppose que tout le monde possède une machine surpuissante et ne va que sur un seul site</a:t>
            </a:r>
          </a:p>
          <a:p>
            <a:pPr lvl="2"/>
            <a:r>
              <a:rPr lang="fr-FR" sz="1600" dirty="0"/>
              <a:t>Posture sociale et idéologique : </a:t>
            </a:r>
          </a:p>
          <a:p>
            <a:pPr marL="914400" lvl="2" indent="0">
              <a:buNone/>
            </a:pPr>
            <a:r>
              <a:rPr lang="fr-FR" sz="1600" dirty="0"/>
              <a:t>	</a:t>
            </a:r>
            <a:r>
              <a:rPr lang="fr-FR" sz="1400" dirty="0"/>
              <a:t>« Aujourd’hui on est passé à autre chose : s’occuper des performances = ne pas s’occuper du design»</a:t>
            </a:r>
            <a:r>
              <a:rPr lang="fr-FR" sz="1400" i="1" dirty="0"/>
              <a:t> (aka ne pas être moderne)</a:t>
            </a:r>
          </a:p>
          <a:p>
            <a:pPr marL="0" lvl="2" indent="0">
              <a:buNone/>
            </a:pPr>
            <a:r>
              <a:rPr lang="fr-FR" sz="1600" dirty="0"/>
              <a:t>	</a:t>
            </a:r>
            <a:r>
              <a:rPr lang="fr-FR" sz="1400" dirty="0"/>
              <a:t>« Les performances c’est bon pour les devs C des années 1980 qui utilisent des patates comme PC : aujourd’hui, tout le monde a une bonne machine»</a:t>
            </a:r>
          </a:p>
          <a:p>
            <a:pPr marL="914400" lvl="2" indent="0">
              <a:buNone/>
            </a:pPr>
            <a:endParaRPr lang="fr-FR" sz="1600" dirty="0"/>
          </a:p>
          <a:p>
            <a:pPr lvl="2"/>
            <a:endParaRPr lang="fr-FR" sz="1600" dirty="0"/>
          </a:p>
          <a:p>
            <a:pPr lvl="1"/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4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078F9F8-536E-4D95-86BF-487D1389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4160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Réponse peu satisfaisante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6"/>
            <a:ext cx="11733713" cy="5027668"/>
          </a:xfrm>
        </p:spPr>
        <p:txBody>
          <a:bodyPr>
            <a:normAutofit/>
          </a:bodyPr>
          <a:lstStyle/>
          <a:p>
            <a:r>
              <a:rPr lang="fr-FR" sz="2400" b="1" dirty="0"/>
              <a:t>Problème d’esthétique</a:t>
            </a:r>
            <a:r>
              <a:rPr lang="fr-FR" sz="2400" dirty="0"/>
              <a:t>: </a:t>
            </a:r>
          </a:p>
          <a:p>
            <a:pPr marL="0" indent="0" algn="ctr">
              <a:buNone/>
            </a:pPr>
            <a:r>
              <a:rPr lang="fr-FR" sz="2400" dirty="0"/>
              <a:t>« </a:t>
            </a:r>
            <a:r>
              <a:rPr lang="fr-FR" sz="2000" i="1" dirty="0">
                <a:solidFill>
                  <a:srgbClr val="FF0000"/>
                </a:solidFill>
              </a:rPr>
              <a:t>Comment faire en sorte que mon site ne ressemble pas à une bouse des années 1990-2000 ? </a:t>
            </a:r>
            <a:r>
              <a:rPr lang="fr-FR" sz="2400" dirty="0"/>
              <a:t>»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>
                <a:solidFill>
                  <a:schemeClr val="accent1"/>
                </a:solidFill>
              </a:rPr>
              <a:t>C’est un faux problème</a:t>
            </a:r>
          </a:p>
          <a:p>
            <a:pPr lvl="2"/>
            <a:r>
              <a:rPr lang="fr-FR" sz="1600" dirty="0"/>
              <a:t>Ça n’est qu’une question de design, de couleurs, etc.</a:t>
            </a:r>
          </a:p>
          <a:p>
            <a:pPr lvl="2"/>
            <a:r>
              <a:rPr lang="fr-FR" sz="1600" dirty="0"/>
              <a:t>Aujourd’hui il n’y a pas de limitation techniques</a:t>
            </a:r>
            <a:endParaRPr lang="fr-FR" sz="1200" dirty="0"/>
          </a:p>
          <a:p>
            <a:pPr lvl="1"/>
            <a:endParaRPr lang="fr-FR" sz="2000" dirty="0"/>
          </a:p>
          <a:p>
            <a:pPr lvl="1"/>
            <a:r>
              <a:rPr lang="fr-FR" sz="2000" dirty="0"/>
              <a:t>Réel problème</a:t>
            </a:r>
          </a:p>
          <a:p>
            <a:pPr lvl="2"/>
            <a:r>
              <a:rPr lang="fr-FR" sz="1600" dirty="0">
                <a:solidFill>
                  <a:schemeClr val="accent1"/>
                </a:solidFill>
              </a:rPr>
              <a:t>Complexité du CSS</a:t>
            </a:r>
            <a:r>
              <a:rPr lang="fr-FR" sz="1600" dirty="0"/>
              <a:t> (Positionnement, Gestion des styles)</a:t>
            </a:r>
          </a:p>
          <a:p>
            <a:pPr lvl="2"/>
            <a:r>
              <a:rPr lang="fr-FR" sz="1600" dirty="0">
                <a:solidFill>
                  <a:schemeClr val="accent1"/>
                </a:solidFill>
              </a:rPr>
              <a:t>Instabilité du CSS</a:t>
            </a:r>
            <a:r>
              <a:rPr lang="fr-FR" sz="1600" dirty="0"/>
              <a:t> (Erreurs silencieuses)</a:t>
            </a:r>
          </a:p>
          <a:p>
            <a:pPr lvl="2"/>
            <a:r>
              <a:rPr lang="fr-FR" sz="1600" dirty="0"/>
              <a:t>Peu d’évolutions marquantes du CSS</a:t>
            </a:r>
          </a:p>
          <a:p>
            <a:pPr marL="914400" lvl="2" indent="0">
              <a:buNone/>
            </a:pPr>
            <a:r>
              <a:rPr lang="fr-FR" sz="1600" dirty="0"/>
              <a:t>→ </a:t>
            </a:r>
            <a:r>
              <a:rPr lang="fr-FR" sz="1600" dirty="0">
                <a:solidFill>
                  <a:schemeClr val="accent1"/>
                </a:solidFill>
              </a:rPr>
              <a:t>CSS = un langage de développeurs pas de designer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5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6F8393-1CFF-4E52-9826-AC36126A4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69" y="2835572"/>
            <a:ext cx="5416582" cy="3520778"/>
          </a:xfrm>
          <a:prstGeom prst="rect">
            <a:avLst/>
          </a:prstGeom>
        </p:spPr>
      </p:pic>
      <p:sp>
        <p:nvSpPr>
          <p:cNvPr id="6" name="Signe de multiplication 5">
            <a:extLst>
              <a:ext uri="{FF2B5EF4-FFF2-40B4-BE49-F238E27FC236}">
                <a16:creationId xmlns:a16="http://schemas.microsoft.com/office/drawing/2014/main" id="{86E82215-2E47-4EF8-A2D8-3A2DEBE4809C}"/>
              </a:ext>
            </a:extLst>
          </p:cNvPr>
          <p:cNvSpPr/>
          <p:nvPr/>
        </p:nvSpPr>
        <p:spPr>
          <a:xfrm>
            <a:off x="7587631" y="3056721"/>
            <a:ext cx="3078480" cy="307848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631AA8-A7E9-47C4-8A5B-6B50D0B6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15102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Réponse peu satisfaisante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6"/>
            <a:ext cx="11733713" cy="5027668"/>
          </a:xfrm>
        </p:spPr>
        <p:txBody>
          <a:bodyPr>
            <a:normAutofit/>
          </a:bodyPr>
          <a:lstStyle/>
          <a:p>
            <a:r>
              <a:rPr lang="fr-FR" sz="2400" b="1" dirty="0"/>
              <a:t>Problème de vitesse de développement </a:t>
            </a:r>
            <a:r>
              <a:rPr lang="fr-FR" sz="2400" dirty="0"/>
              <a:t>: </a:t>
            </a:r>
          </a:p>
          <a:p>
            <a:pPr marL="0" indent="0" algn="ctr">
              <a:buNone/>
            </a:pPr>
            <a:r>
              <a:rPr lang="fr-FR" sz="2400" dirty="0"/>
              <a:t>« </a:t>
            </a:r>
            <a:r>
              <a:rPr lang="fr-FR" sz="2000" i="1" dirty="0">
                <a:solidFill>
                  <a:srgbClr val="FF0000"/>
                </a:solidFill>
              </a:rPr>
              <a:t>Pourquoi faut-il si longtemps pour développer un site web et si peu pour en avoir l’idée ? </a:t>
            </a:r>
            <a:r>
              <a:rPr lang="fr-FR" sz="2400" dirty="0"/>
              <a:t>»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/>
              <a:t>Redondance forte / Peu d’automatisation</a:t>
            </a:r>
          </a:p>
          <a:p>
            <a:pPr lvl="2"/>
            <a:r>
              <a:rPr lang="fr-FR" sz="1600" dirty="0"/>
              <a:t>Écriture du </a:t>
            </a:r>
            <a:r>
              <a:rPr lang="fr-FR" sz="1600" dirty="0">
                <a:solidFill>
                  <a:schemeClr val="accent1"/>
                </a:solidFill>
              </a:rPr>
              <a:t>HTML difficilement automatisable </a:t>
            </a:r>
            <a:r>
              <a:rPr lang="fr-FR" sz="1400" i="1" dirty="0"/>
              <a:t>(faisable mais souvent plus long que de l’écrire)</a:t>
            </a:r>
          </a:p>
          <a:p>
            <a:pPr lvl="2"/>
            <a:r>
              <a:rPr lang="fr-FR" sz="1600" dirty="0">
                <a:solidFill>
                  <a:schemeClr val="accent1"/>
                </a:solidFill>
              </a:rPr>
              <a:t>CSS langage peu formel </a:t>
            </a:r>
            <a:r>
              <a:rPr lang="fr-FR" sz="1600" dirty="0"/>
              <a:t>(encourage la redondance « au cas où »)</a:t>
            </a:r>
          </a:p>
          <a:p>
            <a:pPr lvl="2"/>
            <a:r>
              <a:rPr lang="fr-FR" sz="1600" dirty="0"/>
              <a:t>Il faut </a:t>
            </a:r>
            <a:r>
              <a:rPr lang="fr-FR" sz="1600" dirty="0">
                <a:solidFill>
                  <a:schemeClr val="accent1"/>
                </a:solidFill>
              </a:rPr>
              <a:t>coder chaque comportement manuellement</a:t>
            </a:r>
          </a:p>
          <a:p>
            <a:pPr marL="914400" lvl="2" indent="0">
              <a:buNone/>
            </a:pPr>
            <a:r>
              <a:rPr lang="fr-FR" sz="1600" dirty="0"/>
              <a:t>→ C’est comme demander au menuisier d’expliquer à chaque client comment utiliser une porte</a:t>
            </a:r>
          </a:p>
          <a:p>
            <a:pPr marL="914400" lvl="2" indent="0">
              <a:buNone/>
            </a:pPr>
            <a:endParaRPr lang="fr-FR" sz="1600" dirty="0"/>
          </a:p>
          <a:p>
            <a:pPr lvl="1"/>
            <a:r>
              <a:rPr lang="fr-FR" sz="2000" dirty="0">
                <a:solidFill>
                  <a:schemeClr val="accent1"/>
                </a:solidFill>
              </a:rPr>
              <a:t>Mélange des compétences</a:t>
            </a:r>
          </a:p>
          <a:p>
            <a:pPr lvl="2"/>
            <a:r>
              <a:rPr lang="fr-FR" sz="1600" dirty="0"/>
              <a:t>Mix entre compétence techniques (développement, logique) et artistiques (design, mise en forme, UX)</a:t>
            </a:r>
          </a:p>
          <a:p>
            <a:pPr lvl="2"/>
            <a:r>
              <a:rPr lang="fr-FR" sz="1600" dirty="0"/>
              <a:t>Compétences souvent « socialement-incompatibles » (rare sont les développeurs artistes ou les artistes développeurs)</a:t>
            </a:r>
          </a:p>
          <a:p>
            <a:pPr lvl="2"/>
            <a:r>
              <a:rPr lang="fr-FR" sz="1600" dirty="0"/>
              <a:t>Compétences à haut degré de connaissance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6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2C08C4C-84AF-44FE-A722-263AC92D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343148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Web en général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6"/>
            <a:ext cx="11733713" cy="5027668"/>
          </a:xfrm>
        </p:spPr>
        <p:txBody>
          <a:bodyPr>
            <a:normAutofit/>
          </a:bodyPr>
          <a:lstStyle/>
          <a:p>
            <a:r>
              <a:rPr lang="fr-FR" sz="2400" b="1" dirty="0"/>
              <a:t>Problème plus global </a:t>
            </a:r>
            <a:r>
              <a:rPr lang="fr-FR" sz="2400" dirty="0"/>
              <a:t>: </a:t>
            </a:r>
          </a:p>
          <a:p>
            <a:pPr marL="0" indent="0" algn="ctr">
              <a:buNone/>
            </a:pPr>
            <a:r>
              <a:rPr lang="fr-FR" sz="2400" dirty="0"/>
              <a:t>« </a:t>
            </a:r>
            <a:r>
              <a:rPr lang="fr-FR" sz="2000" i="1" dirty="0">
                <a:solidFill>
                  <a:srgbClr val="FF0000"/>
                </a:solidFill>
              </a:rPr>
              <a:t>Pourquoi a-t-on arrêté de réfléchir dans le monde du développement web ? </a:t>
            </a:r>
            <a:r>
              <a:rPr lang="fr-FR" sz="2400" dirty="0"/>
              <a:t>»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>
                <a:solidFill>
                  <a:srgbClr val="0070C0"/>
                </a:solidFill>
              </a:rPr>
              <a:t>Décalage fort </a:t>
            </a:r>
            <a:r>
              <a:rPr lang="fr-FR" sz="2000" dirty="0"/>
              <a:t>entre </a:t>
            </a:r>
            <a:r>
              <a:rPr lang="fr-FR" sz="2000" dirty="0">
                <a:solidFill>
                  <a:srgbClr val="0070C0"/>
                </a:solidFill>
              </a:rPr>
              <a:t>l’informatique à l’université </a:t>
            </a:r>
            <a:r>
              <a:rPr lang="fr-FR" sz="2000" dirty="0"/>
              <a:t>et </a:t>
            </a:r>
            <a:r>
              <a:rPr lang="fr-FR" sz="2000" dirty="0">
                <a:solidFill>
                  <a:srgbClr val="0070C0"/>
                </a:solidFill>
              </a:rPr>
              <a:t>en « entreprise »</a:t>
            </a:r>
          </a:p>
          <a:p>
            <a:pPr marL="914400" lvl="2" indent="0">
              <a:buNone/>
            </a:pPr>
            <a:endParaRPr lang="fr-FR" sz="1600" dirty="0"/>
          </a:p>
          <a:p>
            <a:pPr lvl="1"/>
            <a:r>
              <a:rPr lang="fr-FR" sz="2000" dirty="0"/>
              <a:t>Abandon des réflexions</a:t>
            </a:r>
          </a:p>
          <a:p>
            <a:pPr lvl="2"/>
            <a:r>
              <a:rPr lang="fr-FR" sz="1600" dirty="0"/>
              <a:t>Sur le stockage des données (BD obligatoire) =&gt; </a:t>
            </a:r>
            <a:r>
              <a:rPr lang="fr-FR" sz="1600" i="1" dirty="0"/>
              <a:t>Quid des systèmes de fichiers ? Quid des données applicatives ?</a:t>
            </a:r>
          </a:p>
          <a:p>
            <a:pPr lvl="2"/>
            <a:r>
              <a:rPr lang="fr-FR" sz="1600" dirty="0"/>
              <a:t>Sur les performances</a:t>
            </a:r>
          </a:p>
          <a:p>
            <a:pPr lvl="2"/>
            <a:r>
              <a:rPr lang="fr-FR" sz="1600" dirty="0"/>
              <a:t>Sur l’architecture générale </a:t>
            </a:r>
            <a:r>
              <a:rPr lang="fr-FR" sz="1400" i="1" dirty="0"/>
              <a:t>(Client-Serveur toujours pertinent en 2020 ?)</a:t>
            </a:r>
            <a:endParaRPr lang="fr-FR" sz="1600" i="1" dirty="0"/>
          </a:p>
          <a:p>
            <a:pPr lvl="2"/>
            <a:r>
              <a:rPr lang="fr-FR" sz="1600" dirty="0"/>
              <a:t>Phénomène de mode qui l’emporte sur le reste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7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480919E-A0B1-46D3-A084-4A0A8690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281679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Web en général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6"/>
            <a:ext cx="11733713" cy="5027668"/>
          </a:xfrm>
        </p:spPr>
        <p:txBody>
          <a:bodyPr>
            <a:normAutofit/>
          </a:bodyPr>
          <a:lstStyle/>
          <a:p>
            <a:r>
              <a:rPr lang="fr-FR" sz="2400" b="1" dirty="0"/>
              <a:t>Enjeux énormes !</a:t>
            </a:r>
          </a:p>
          <a:p>
            <a:pPr marL="0" indent="0" algn="ctr">
              <a:buNone/>
            </a:pPr>
            <a:r>
              <a:rPr lang="fr-FR" sz="2000" dirty="0"/>
              <a:t>« </a:t>
            </a:r>
            <a:r>
              <a:rPr lang="fr-FR" sz="2000" i="1" dirty="0">
                <a:solidFill>
                  <a:schemeClr val="accent2">
                    <a:lumMod val="50000"/>
                  </a:schemeClr>
                </a:solidFill>
              </a:rPr>
              <a:t>Pourquoi gaspiller autant de ressources ? (mémoire, électrique, temps de travail, etc.)</a:t>
            </a:r>
            <a:r>
              <a:rPr lang="fr-FR" sz="2000" i="1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»</a:t>
            </a:r>
          </a:p>
          <a:p>
            <a:pPr marL="0" indent="0" algn="ctr">
              <a:buNone/>
            </a:pPr>
            <a:r>
              <a:rPr lang="fr-FR" sz="2000" dirty="0"/>
              <a:t>« </a:t>
            </a:r>
            <a:r>
              <a:rPr lang="fr-FR" sz="2000" i="1" dirty="0">
                <a:solidFill>
                  <a:schemeClr val="accent2">
                    <a:lumMod val="50000"/>
                  </a:schemeClr>
                </a:solidFill>
              </a:rPr>
              <a:t>Pourquoi une technologie aussi basique (mise-en-forme de texte) est-elle devenue si complexe ? </a:t>
            </a:r>
            <a:r>
              <a:rPr lang="fr-FR" sz="2000" dirty="0"/>
              <a:t>»</a:t>
            </a:r>
          </a:p>
          <a:p>
            <a:pPr marL="0" indent="0" algn="ctr">
              <a:buNone/>
            </a:pPr>
            <a:endParaRPr lang="fr-FR" sz="2000" dirty="0"/>
          </a:p>
          <a:p>
            <a:r>
              <a:rPr lang="fr-FR" sz="2400" b="1" dirty="0"/>
              <a:t>De vraies questions à se poser :</a:t>
            </a:r>
          </a:p>
          <a:p>
            <a:pPr marL="0" indent="0" algn="ctr">
              <a:buNone/>
            </a:pPr>
            <a:r>
              <a:rPr lang="fr-FR" sz="2000" dirty="0"/>
              <a:t>« </a:t>
            </a:r>
            <a:r>
              <a:rPr lang="fr-FR" sz="2000" i="1" dirty="0">
                <a:solidFill>
                  <a:schemeClr val="accent2">
                    <a:lumMod val="50000"/>
                  </a:schemeClr>
                </a:solidFill>
              </a:rPr>
              <a:t>N’a-t-on pas poussé le web trop loin ?</a:t>
            </a:r>
            <a:r>
              <a:rPr lang="fr-FR" sz="2000" i="1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»</a:t>
            </a:r>
          </a:p>
          <a:p>
            <a:pPr algn="ctr">
              <a:buFont typeface="Symbol" panose="05050102010706020507" pitchFamily="18" charset="2"/>
              <a:buChar char="Þ"/>
            </a:pPr>
            <a:r>
              <a:rPr lang="fr-FR" sz="2000" dirty="0"/>
              <a:t> Trouver une alternative pour faire des applications sans clients à installer et accessibles sur Internet ? </a:t>
            </a:r>
          </a:p>
          <a:p>
            <a:pPr marL="0" indent="0" algn="ctr">
              <a:buNone/>
            </a:pPr>
            <a:r>
              <a:rPr lang="fr-FR" sz="1600" i="1" dirty="0"/>
              <a:t>(Est-ce qu’HTML est pertinent aujourd’hui pour des applications web lourde ?)</a:t>
            </a:r>
            <a:endParaRPr lang="fr-FR" sz="2000" i="1" dirty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« </a:t>
            </a:r>
            <a:r>
              <a:rPr lang="fr-FR" sz="2000" i="1" dirty="0">
                <a:solidFill>
                  <a:schemeClr val="accent2">
                    <a:lumMod val="50000"/>
                  </a:schemeClr>
                </a:solidFill>
              </a:rPr>
              <a:t>Que peut-on faire pour améliorer les choses ? </a:t>
            </a:r>
            <a:r>
              <a:rPr lang="fr-FR" sz="2000" dirty="0"/>
              <a:t>»</a:t>
            </a:r>
          </a:p>
          <a:p>
            <a:pPr marL="0" indent="0" algn="ctr">
              <a:buNone/>
            </a:pPr>
            <a:r>
              <a:rPr lang="fr-FR" sz="2000" dirty="0"/>
              <a:t>=&gt; A défaut de changer le monde du web : il faut penser une nouvelle façon de développer en web/développer un outil pour tous</a:t>
            </a:r>
          </a:p>
          <a:p>
            <a:endParaRPr lang="fr-FR" sz="2400" b="1" dirty="0"/>
          </a:p>
          <a:p>
            <a:endParaRPr lang="fr-FR" sz="16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8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46E398-3721-4077-9DD5-C7AAA957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84386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Idée Générale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400" dirty="0"/>
              <a:t>Une </a:t>
            </a:r>
            <a:r>
              <a:rPr lang="fr-FR" sz="2400" dirty="0">
                <a:solidFill>
                  <a:srgbClr val="0070C0"/>
                </a:solidFill>
              </a:rPr>
              <a:t>façon simple </a:t>
            </a:r>
            <a:r>
              <a:rPr lang="fr-FR" sz="2400" dirty="0"/>
              <a:t>et efficace de </a:t>
            </a:r>
            <a:r>
              <a:rPr lang="fr-FR" sz="2400" dirty="0">
                <a:solidFill>
                  <a:srgbClr val="0070C0"/>
                </a:solidFill>
              </a:rPr>
              <a:t>faire du web </a:t>
            </a:r>
            <a:r>
              <a:rPr lang="fr-FR" sz="2400" dirty="0"/>
              <a:t>(accessible à tous)</a:t>
            </a:r>
          </a:p>
          <a:p>
            <a:r>
              <a:rPr lang="fr-FR" sz="2400" dirty="0"/>
              <a:t>Un </a:t>
            </a:r>
            <a:r>
              <a:rPr lang="fr-FR" sz="2400" dirty="0">
                <a:solidFill>
                  <a:srgbClr val="0070C0"/>
                </a:solidFill>
              </a:rPr>
              <a:t>outil</a:t>
            </a:r>
            <a:r>
              <a:rPr lang="fr-FR" sz="2400" dirty="0"/>
              <a:t> aussi </a:t>
            </a:r>
            <a:r>
              <a:rPr lang="fr-FR" sz="2400" dirty="0">
                <a:solidFill>
                  <a:srgbClr val="0070C0"/>
                </a:solidFill>
              </a:rPr>
              <a:t>bien pour les designers</a:t>
            </a:r>
            <a:r>
              <a:rPr lang="fr-FR" sz="2400" dirty="0"/>
              <a:t> que </a:t>
            </a:r>
            <a:r>
              <a:rPr lang="fr-FR" sz="2400" dirty="0">
                <a:solidFill>
                  <a:srgbClr val="0070C0"/>
                </a:solidFill>
              </a:rPr>
              <a:t>les développeurs </a:t>
            </a:r>
            <a:r>
              <a:rPr lang="fr-FR" sz="2400" dirty="0"/>
              <a:t>!</a:t>
            </a:r>
          </a:p>
          <a:p>
            <a:r>
              <a:rPr lang="fr-FR" sz="2400" dirty="0"/>
              <a:t>Un Concepteur d’IHM/IDE/Debugger moderne (Tout en un)</a:t>
            </a:r>
          </a:p>
          <a:p>
            <a:r>
              <a:rPr lang="fr-FR" sz="2400" dirty="0">
                <a:solidFill>
                  <a:srgbClr val="0070C0"/>
                </a:solidFill>
              </a:rPr>
              <a:t>Sortir de la logique du Framework web</a:t>
            </a:r>
          </a:p>
          <a:p>
            <a:pPr lvl="1"/>
            <a:r>
              <a:rPr lang="fr-FR" sz="2000" dirty="0"/>
              <a:t>Pour des raisons de performances</a:t>
            </a:r>
          </a:p>
          <a:p>
            <a:pPr lvl="1"/>
            <a:r>
              <a:rPr lang="fr-FR" sz="2000" dirty="0"/>
              <a:t>Plus d’utilité (component intégrés directement)</a:t>
            </a:r>
          </a:p>
          <a:p>
            <a:pPr lvl="1"/>
            <a:r>
              <a:rPr lang="fr-FR" sz="2000" dirty="0"/>
              <a:t>Retour à un HTML-CSS-Javascript 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r>
              <a:rPr lang="fr-FR" sz="2400" dirty="0"/>
              <a:t>On cherche à </a:t>
            </a:r>
            <a:r>
              <a:rPr lang="fr-FR" sz="2400" dirty="0">
                <a:solidFill>
                  <a:srgbClr val="0070C0"/>
                </a:solidFill>
              </a:rPr>
              <a:t>créer un outil </a:t>
            </a:r>
            <a:r>
              <a:rPr lang="fr-FR" sz="2400" dirty="0"/>
              <a:t>pour </a:t>
            </a:r>
            <a:r>
              <a:rPr lang="fr-FR" sz="2400" dirty="0">
                <a:solidFill>
                  <a:srgbClr val="0070C0"/>
                </a:solidFill>
              </a:rPr>
              <a:t>faire ce que fait un web designer </a:t>
            </a:r>
            <a:r>
              <a:rPr lang="fr-FR" sz="2400" dirty="0"/>
              <a:t>!</a:t>
            </a:r>
          </a:p>
          <a:p>
            <a:pPr marL="0" indent="0" algn="ctr">
              <a:buNone/>
            </a:pPr>
            <a:r>
              <a:rPr lang="fr-FR" sz="2400" dirty="0"/>
              <a:t>=&gt; Le web designer </a:t>
            </a:r>
          </a:p>
          <a:p>
            <a:pPr marL="457200" lvl="1" indent="0">
              <a:buNone/>
            </a:pPr>
            <a:endParaRPr lang="fr-FR" sz="2000" dirty="0"/>
          </a:p>
          <a:p>
            <a:endParaRPr lang="fr-FR" sz="24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9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F8CFDB-5067-4D8D-A24C-068EAC0E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67773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20305</TotalTime>
  <Words>1874</Words>
  <Application>Microsoft Office PowerPoint</Application>
  <PresentationFormat>Grand écran</PresentationFormat>
  <Paragraphs>406</Paragraphs>
  <Slides>32</Slides>
  <Notes>31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Symbol</vt:lpstr>
      <vt:lpstr>Thème Office</vt:lpstr>
      <vt:lpstr>Web Designer</vt:lpstr>
      <vt:lpstr>Constat</vt:lpstr>
      <vt:lpstr>Réponse peu satisfaisante</vt:lpstr>
      <vt:lpstr>Réponse peu satisfaisante</vt:lpstr>
      <vt:lpstr>Réponse peu satisfaisante</vt:lpstr>
      <vt:lpstr>Réponse peu satisfaisante</vt:lpstr>
      <vt:lpstr>Web en général</vt:lpstr>
      <vt:lpstr>Web en général</vt:lpstr>
      <vt:lpstr>Idée Générale</vt:lpstr>
      <vt:lpstr>Implications</vt:lpstr>
      <vt:lpstr>Interface</vt:lpstr>
      <vt:lpstr>Interface - Designer</vt:lpstr>
      <vt:lpstr>Interface – « Technical Artist »</vt:lpstr>
      <vt:lpstr>Interface – « Technical Artist 2 »</vt:lpstr>
      <vt:lpstr>Interface – Développeur</vt:lpstr>
      <vt:lpstr>Interface – Développeur Bis</vt:lpstr>
      <vt:lpstr>Styles</vt:lpstr>
      <vt:lpstr>Superstyles</vt:lpstr>
      <vt:lpstr>Enregistrement d’un « Design »</vt:lpstr>
      <vt:lpstr>Système de layer</vt:lpstr>
      <vt:lpstr>Liste des panneaux possibles</vt:lpstr>
      <vt:lpstr>IDE – Éditeur de Texte/code</vt:lpstr>
      <vt:lpstr>Runtime Web – Page Web</vt:lpstr>
      <vt:lpstr>Console Web – Monitoring Perf</vt:lpstr>
      <vt:lpstr>Explorateur de fichiers – Liste de fichiers</vt:lpstr>
      <vt:lpstr>Toolbox – Liste des widgets</vt:lpstr>
      <vt:lpstr>Config des widgets</vt:lpstr>
      <vt:lpstr>Documentation</vt:lpstr>
      <vt:lpstr>CI/CD dans le web designer</vt:lpstr>
      <vt:lpstr>Piste 1 : générateur de pipeline de déploiement </vt:lpstr>
      <vt:lpstr>Piste 2 : générateur de serveur web/API REST</vt:lpstr>
      <vt:lpstr>Piste 3 : Panneau gestion des versions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von Ascheberg</dc:creator>
  <cp:lastModifiedBy>Thomas von Ascheberg</cp:lastModifiedBy>
  <cp:revision>169</cp:revision>
  <dcterms:created xsi:type="dcterms:W3CDTF">2021-01-17T19:43:29Z</dcterms:created>
  <dcterms:modified xsi:type="dcterms:W3CDTF">2021-04-14T00:00:45Z</dcterms:modified>
</cp:coreProperties>
</file>