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2" r:id="rId4"/>
    <p:sldId id="271" r:id="rId5"/>
    <p:sldId id="273" r:id="rId6"/>
    <p:sldId id="274" r:id="rId7"/>
    <p:sldId id="275" r:id="rId8"/>
    <p:sldId id="276" r:id="rId9"/>
    <p:sldId id="270" r:id="rId10"/>
    <p:sldId id="267" r:id="rId11"/>
    <p:sldId id="278" r:id="rId12"/>
    <p:sldId id="277" r:id="rId13"/>
    <p:sldId id="279" r:id="rId14"/>
    <p:sldId id="281" r:id="rId15"/>
    <p:sldId id="280" r:id="rId16"/>
    <p:sldId id="269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EB917-1F9D-42E2-AB2F-DA9E66BE3035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514C-DAD0-485F-A2B4-346FD3421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9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6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6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2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7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1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73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19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50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9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0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40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8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15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01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31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701A-F5F6-40A0-8CC7-4F5E86A41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CB7836-BD74-4894-A569-DEBE92531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8D637-C01C-4990-935B-5FA8E10C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6E47-09BE-4F0B-A607-76863A385685}" type="datetime1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4EAC9-1114-47E0-8C09-A3072450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708D5-0B3C-495F-84BD-160A1C3F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3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5C757-2B45-4C9B-865B-0137B41A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1DC05A-4A33-4295-906A-9C299AE67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A33D0-DBDC-47B3-AFB4-8C386169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7797-979F-426F-8113-4B36935FE22D}" type="datetime1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08E3B-EC0E-4F4A-BE80-EC058A66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535D4-3C75-4A90-8614-DB988964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2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B3F8-B38E-4D03-AF5A-8A03305B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C17604-4A57-4952-8AAE-1F6539E9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5A654-DF50-4592-A0D2-99D866E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34-8B98-494A-8857-F499183F830E}" type="datetime1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11EB8-349A-474D-8586-6DDFE5A9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9A294-84F5-42F7-AF48-675FEB16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4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E6A0D-8E12-439A-9755-5030FE3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F9AE4B-904D-4AE9-AEEA-FC588077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9C4BD-CE61-4525-AC86-A1514129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C7DD-1E67-44E3-9781-44D1A37D3BFE}" type="datetime1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CF7BC-239B-4A0F-BCEA-AA3039B6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69493-0A3E-4B34-8F76-BA0D8135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1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7D25A-FE28-40C9-B769-F98D2C18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C22877-E065-4283-B8BC-DF4983F2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952F5-1BF8-4812-B5C1-798BA53C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904C-DB92-46D5-B9D3-C3CFC8D3C3AD}" type="datetime1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699FE-B55E-4CB8-8F32-9B54977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60D59-B2B0-4161-94F6-CE0E6E60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D2874-B2E8-45F3-B5AF-4972DF66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3F10C-8C30-43B1-9CAE-0CD85BFD1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15971-5997-4870-A9A7-C50ED699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2A239C-4BCD-4F2F-BAC9-68D86EE9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AF7-01EC-422B-8B8F-583C341765CD}" type="datetime1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4913BC-49FD-47C4-89F2-DDA5CC2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700314-7A38-4DB7-8A46-0A8AC37A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7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7FB22-18F3-4C2C-A56C-99814057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A0A41-73F0-4DB6-B68B-C14EC490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2FF73E-1EBD-4AD6-9EBD-97887B5BF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17CE21-530A-44AE-B7F6-48491200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1E1AD7-881E-4B86-A157-76887F10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2463CA-3096-408F-A143-CC0FCC0D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BDD6-B409-452D-A54D-CE517282C24E}" type="datetime1">
              <a:rPr lang="fr-FR" smtClean="0"/>
              <a:t>19/01/2021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A50290-CA78-4D8F-B2C4-236E71AF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BBC8F9-7503-42AC-BACA-610D85FB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3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F8063-8693-4280-B771-004A789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AB3EB-013B-4239-9F7C-ECAA1717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9CC9-A9DE-462E-A362-CF7B2B446041}" type="datetime1">
              <a:rPr lang="fr-FR" smtClean="0"/>
              <a:t>19/01/2021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3A502-B7A1-4906-8711-3437DA5E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F9C997-CBB5-4FBF-93D6-A17A4451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39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CE86E1-7906-4DF4-B301-C9B14E4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ECAF-7B2C-442E-8E5C-FAC0949CB9CC}" type="datetime1">
              <a:rPr lang="fr-FR" smtClean="0"/>
              <a:t>19/01/2021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E2FBA5-4F4B-4AA4-9997-33294A33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0164E9-E48A-493D-AD83-207C6108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02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EA09D-D5F1-495D-940A-0FFC7444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5D399-0950-4B80-A494-AEE22D62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68744-5E5E-4F68-BA18-238DD7C46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7AB6F-D0E1-447F-8571-83121960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5F36-1A52-4FD1-9F6E-A2D43B96372C}" type="datetime1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F18090-3CAB-4B24-AD0D-2FC1FFFF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DD5737-857E-487B-9773-15ACC324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53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27227-A299-4530-9786-732ABEA1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877BBB-8547-424B-86C6-DE5E5E06C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577948-EA12-43EB-81E0-E9F5BD1C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919F10-9BA3-4EC7-A064-10A14955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A1FA-1301-4071-96C9-C7DC9578DBB1}" type="datetime1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18D7B4-7DD9-4C00-8201-7FFF95BE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3DF37-EDB8-4993-8392-15FFC55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49CE90-1990-4234-B330-6ED5B91E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B3820-EC8A-4012-B157-199BD8F5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60CEA4-6499-4B93-9C4D-86224B4F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BC2A-6B84-4A42-9DBC-ED1FFAD42688}" type="datetime1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0FC7D-ECE2-4FEB-84B1-D61C9610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V0.1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3CF1F-6930-4960-B7F6-AF933E4EA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EFFE-B1B0-4327-9D0B-C1056EBA6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2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6FA36-FF9D-43CE-9145-7D6B89826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Designer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6A7A6B-6C05-434F-831B-7EAB7E6D3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F4AE0-3917-45EE-8DBF-977B0332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7A46EE-C38D-4F4B-ADAE-F308AA1F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FFE-B1B0-4327-9D0B-C1056EBA64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3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10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1BEEF8D-7CF1-454A-AA97-B8C6CDAA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652376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Créer une </a:t>
            </a:r>
            <a:r>
              <a:rPr lang="fr-FR" sz="2400" dirty="0">
                <a:solidFill>
                  <a:srgbClr val="0070C0"/>
                </a:solidFill>
              </a:rPr>
              <a:t>interface riche </a:t>
            </a:r>
            <a:r>
              <a:rPr lang="fr-FR" sz="2400" dirty="0"/>
              <a:t>et </a:t>
            </a:r>
            <a:r>
              <a:rPr lang="fr-FR" sz="2400" dirty="0">
                <a:solidFill>
                  <a:srgbClr val="0070C0"/>
                </a:solidFill>
              </a:rPr>
              <a:t>flexible </a:t>
            </a:r>
          </a:p>
          <a:p>
            <a:endParaRPr lang="fr-FR" sz="2400" dirty="0"/>
          </a:p>
          <a:p>
            <a:r>
              <a:rPr lang="fr-FR" sz="2400" dirty="0"/>
              <a:t>Inspirée de l’interface Scilab</a:t>
            </a:r>
          </a:p>
          <a:p>
            <a:endParaRPr lang="fr-FR" sz="2400" dirty="0"/>
          </a:p>
          <a:p>
            <a:r>
              <a:rPr lang="fr-FR" sz="2400" dirty="0">
                <a:solidFill>
                  <a:srgbClr val="0070C0"/>
                </a:solidFill>
              </a:rPr>
              <a:t>Enregistrement</a:t>
            </a:r>
            <a:r>
              <a:rPr lang="fr-FR" sz="2400" dirty="0"/>
              <a:t> de </a:t>
            </a:r>
            <a:r>
              <a:rPr lang="fr-FR" sz="2400" dirty="0" err="1"/>
              <a:t>preset</a:t>
            </a:r>
            <a:r>
              <a:rPr lang="fr-FR" sz="2400" dirty="0"/>
              <a:t>/</a:t>
            </a:r>
            <a:r>
              <a:rPr lang="fr-FR" sz="2400" dirty="0">
                <a:solidFill>
                  <a:srgbClr val="0070C0"/>
                </a:solidFill>
              </a:rPr>
              <a:t>configurations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Barre d’outil qui s’adapte selon la fenêtre active ?</a:t>
            </a:r>
          </a:p>
          <a:p>
            <a:pPr marL="457200"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8F77B29-E902-49A0-9A29-1B96993A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063" y="1621116"/>
            <a:ext cx="5162178" cy="277736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C447E7-7A70-4053-A0E4-AE7011FD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7641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- Designer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11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DA013-BC90-4DD6-BFC8-C0F3DA195B21}"/>
              </a:ext>
            </a:extLst>
          </p:cNvPr>
          <p:cNvSpPr txBox="1"/>
          <p:nvPr/>
        </p:nvSpPr>
        <p:spPr>
          <a:xfrm>
            <a:off x="5988023" y="3339411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3A0D7D-5B28-4D6B-9AF9-774031DAB45A}"/>
              </a:ext>
            </a:extLst>
          </p:cNvPr>
          <p:cNvSpPr txBox="1"/>
          <p:nvPr/>
        </p:nvSpPr>
        <p:spPr>
          <a:xfrm>
            <a:off x="2609966" y="3016245"/>
            <a:ext cx="1321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Toolbox – Liste des Widgets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EF190F7-05D6-4B26-8703-760A90AA7087}"/>
              </a:ext>
            </a:extLst>
          </p:cNvPr>
          <p:cNvSpPr txBox="1"/>
          <p:nvPr/>
        </p:nvSpPr>
        <p:spPr>
          <a:xfrm>
            <a:off x="5234738" y="5987018"/>
            <a:ext cx="17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2551CD-AB32-4904-9C5C-723B35B1B2D8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91604FE3-768F-426C-94E4-8C346CF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9654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« 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Artist</a:t>
            </a:r>
            <a:r>
              <a:rPr lang="fr-FR" sz="3200" dirty="0"/>
              <a:t> »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5988023" y="3339411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34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– IDE/ texte des fichiers CSS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5234738" y="5987018"/>
            <a:ext cx="17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69301FF2-E058-4FF7-8CCE-35B1B898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4499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6609843" y="3422407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5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4545386" y="5987018"/>
            <a:ext cx="310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 / Monitoring Perf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7C882A17-4BB5-43DD-B69B-E0F91B37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31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 Bis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4470400" y="1926312"/>
            <a:ext cx="5479856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2085108" cy="356487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5491182"/>
            <a:ext cx="7564964" cy="12302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6609843" y="3422407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609966" y="3016244"/>
            <a:ext cx="15962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MSDN </a:t>
            </a:r>
          </a:p>
          <a:p>
            <a:pPr algn="ctr"/>
            <a:r>
              <a:rPr lang="fr-FR" sz="1400" dirty="0"/>
              <a:t>(page de documentation)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4545386" y="5987018"/>
            <a:ext cx="310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 / Monitoring Perf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B8595EE1-0355-41B0-AED4-D646EC0C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926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Interface – Développeur 2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0199B-88A9-4E15-B94E-4C68B8BA11EB}"/>
              </a:ext>
            </a:extLst>
          </p:cNvPr>
          <p:cNvSpPr/>
          <p:nvPr/>
        </p:nvSpPr>
        <p:spPr>
          <a:xfrm>
            <a:off x="2385292" y="1646559"/>
            <a:ext cx="7564964" cy="5106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EFC12-3FED-4D62-9DF2-E8D34608EB8D}"/>
              </a:ext>
            </a:extLst>
          </p:cNvPr>
          <p:cNvSpPr/>
          <p:nvPr/>
        </p:nvSpPr>
        <p:spPr>
          <a:xfrm>
            <a:off x="6609842" y="1926312"/>
            <a:ext cx="3340413" cy="3564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77240-F4A2-49AB-820A-C77068BC7AA7}"/>
              </a:ext>
            </a:extLst>
          </p:cNvPr>
          <p:cNvSpPr/>
          <p:nvPr/>
        </p:nvSpPr>
        <p:spPr>
          <a:xfrm>
            <a:off x="2385292" y="1646559"/>
            <a:ext cx="7564964" cy="2797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C104-5BF8-4CBF-9BFB-A162114C5CED}"/>
              </a:ext>
            </a:extLst>
          </p:cNvPr>
          <p:cNvSpPr/>
          <p:nvPr/>
        </p:nvSpPr>
        <p:spPr>
          <a:xfrm>
            <a:off x="2385292" y="1926304"/>
            <a:ext cx="1479701" cy="10025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EC2B-9120-452B-893F-8952E2920C40}"/>
              </a:ext>
            </a:extLst>
          </p:cNvPr>
          <p:cNvSpPr/>
          <p:nvPr/>
        </p:nvSpPr>
        <p:spPr>
          <a:xfrm>
            <a:off x="2385292" y="2928812"/>
            <a:ext cx="1479701" cy="25623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CD802-72DB-4AEB-A2C2-006B2FBEFAA6}"/>
              </a:ext>
            </a:extLst>
          </p:cNvPr>
          <p:cNvSpPr txBox="1"/>
          <p:nvPr/>
        </p:nvSpPr>
        <p:spPr>
          <a:xfrm>
            <a:off x="7679563" y="337011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– IDE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B1F2E9-E159-4738-8B6D-97894DA0D007}"/>
              </a:ext>
            </a:extLst>
          </p:cNvPr>
          <p:cNvSpPr txBox="1"/>
          <p:nvPr/>
        </p:nvSpPr>
        <p:spPr>
          <a:xfrm>
            <a:off x="2268719" y="2107478"/>
            <a:ext cx="15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fichiers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4FEE90-C7C0-4841-9780-25D068F336E2}"/>
              </a:ext>
            </a:extLst>
          </p:cNvPr>
          <p:cNvSpPr txBox="1"/>
          <p:nvPr/>
        </p:nvSpPr>
        <p:spPr>
          <a:xfrm>
            <a:off x="2385292" y="3884072"/>
            <a:ext cx="14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Console Web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3BE717-5249-408A-B90E-E78D7CEA2E15}"/>
              </a:ext>
            </a:extLst>
          </p:cNvPr>
          <p:cNvSpPr txBox="1"/>
          <p:nvPr/>
        </p:nvSpPr>
        <p:spPr>
          <a:xfrm>
            <a:off x="5520008" y="1646558"/>
            <a:ext cx="1151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Barre d’outils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FC873A-8D2E-4DAB-84D5-1242EBD94738}"/>
              </a:ext>
            </a:extLst>
          </p:cNvPr>
          <p:cNvSpPr/>
          <p:nvPr/>
        </p:nvSpPr>
        <p:spPr>
          <a:xfrm>
            <a:off x="3803821" y="1926304"/>
            <a:ext cx="2806020" cy="35648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F16552-9655-4C1F-8528-F50B925EEE21}"/>
              </a:ext>
            </a:extLst>
          </p:cNvPr>
          <p:cNvSpPr txBox="1"/>
          <p:nvPr/>
        </p:nvSpPr>
        <p:spPr>
          <a:xfrm>
            <a:off x="3895009" y="3367442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Runtime Web – Page Web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BCAC9-38E3-4558-BA09-B0B68C794456}"/>
              </a:ext>
            </a:extLst>
          </p:cNvPr>
          <p:cNvSpPr/>
          <p:nvPr/>
        </p:nvSpPr>
        <p:spPr>
          <a:xfrm>
            <a:off x="2390140" y="5460238"/>
            <a:ext cx="7560115" cy="135554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096A8E-8A04-421E-A4F7-0E76CCC732EA}"/>
              </a:ext>
            </a:extLst>
          </p:cNvPr>
          <p:cNvSpPr txBox="1"/>
          <p:nvPr/>
        </p:nvSpPr>
        <p:spPr>
          <a:xfrm>
            <a:off x="4474930" y="5987018"/>
            <a:ext cx="3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Toolbox – Liste des Widgets</a:t>
            </a:r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9BC81E01-786B-4624-94AC-6B9BCD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1758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Liste des panneaux possibles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000" dirty="0"/>
              <a:t>IDE – Éditeur de Texte/code</a:t>
            </a:r>
          </a:p>
          <a:p>
            <a:r>
              <a:rPr lang="fr-FR" sz="2000" dirty="0"/>
              <a:t>Runtime Web – Page Web</a:t>
            </a:r>
          </a:p>
          <a:p>
            <a:r>
              <a:rPr lang="fr-FR" sz="2000" dirty="0"/>
              <a:t>Console Web – Monitoring Perf</a:t>
            </a:r>
          </a:p>
          <a:p>
            <a:r>
              <a:rPr lang="fr-FR" sz="2000" dirty="0"/>
              <a:t>Explorateur de fichiers – Liste de fichiers</a:t>
            </a:r>
          </a:p>
          <a:p>
            <a:r>
              <a:rPr lang="fr-FR" sz="2000" dirty="0"/>
              <a:t>Toolbox – Liste des widgets</a:t>
            </a:r>
          </a:p>
          <a:p>
            <a:r>
              <a:rPr lang="fr-FR" sz="2000" dirty="0"/>
              <a:t>Panneau de config d’un widget sélectionné</a:t>
            </a:r>
          </a:p>
          <a:p>
            <a:r>
              <a:rPr lang="fr-FR" sz="2000" dirty="0"/>
              <a:t>Documentation ? (Onglet Web ou intégré ?)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24B39B-7588-4A86-862E-6CA76BB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6092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IDE – Éditeur de Texte/code</a:t>
            </a:r>
            <a:endParaRPr lang="fr-FR" sz="2800" dirty="0"/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Contient:</a:t>
            </a:r>
          </a:p>
          <a:p>
            <a:pPr lvl="1"/>
            <a:r>
              <a:rPr lang="fr-FR" sz="2000" dirty="0"/>
              <a:t>Coloration syntaxique</a:t>
            </a:r>
          </a:p>
          <a:p>
            <a:pPr lvl="1"/>
            <a:r>
              <a:rPr lang="fr-FR" sz="2000" dirty="0"/>
              <a:t>Système de vérification de balisage (cf. fermeture d’accolades)</a:t>
            </a:r>
          </a:p>
          <a:p>
            <a:pPr lvl="1"/>
            <a:r>
              <a:rPr lang="fr-FR" sz="2000" dirty="0"/>
              <a:t>Overview fichier</a:t>
            </a:r>
          </a:p>
          <a:p>
            <a:pPr lvl="1"/>
            <a:r>
              <a:rPr lang="fr-FR" sz="2000" dirty="0"/>
              <a:t>Raccourcis basiques</a:t>
            </a:r>
          </a:p>
          <a:p>
            <a:pPr lvl="1"/>
            <a:r>
              <a:rPr lang="fr-FR" sz="2000" dirty="0"/>
              <a:t>Analyse « sémantique » basique (cf. </a:t>
            </a:r>
            <a:r>
              <a:rPr lang="fr-FR" sz="2000" dirty="0" err="1"/>
              <a:t>Intellisense</a:t>
            </a:r>
            <a:r>
              <a:rPr lang="fr-FR" sz="2000" dirty="0"/>
              <a:t> sur VS)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7C0383-0225-4B03-99E9-0D0FD9DFF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6" y="4218940"/>
            <a:ext cx="10360025" cy="495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C0DD94-2C6A-4E7D-9FBD-760D25D22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42"/>
          <a:stretch/>
        </p:blipFill>
        <p:spPr>
          <a:xfrm>
            <a:off x="10970091" y="1725236"/>
            <a:ext cx="956083" cy="424013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47C686-5354-4A2D-B471-9D006D6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1287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Runtime Web – Page Web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Lance un serveur localhost ?</a:t>
            </a:r>
          </a:p>
          <a:p>
            <a:r>
              <a:rPr lang="fr-FR" sz="2400" dirty="0"/>
              <a:t>Juste rendu d’une page web ?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E4F19E-299A-4DBC-BD43-2B3AA158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8887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r>
              <a:rPr lang="fr-FR" sz="3200" dirty="0"/>
              <a:t>Console Web – Monitoring Perf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La console de base de n’importe quel navigateur web</a:t>
            </a:r>
          </a:p>
          <a:p>
            <a:r>
              <a:rPr lang="fr-FR" sz="2400" dirty="0"/>
              <a:t>Inclure la partie performance de la console ? (les mettre ensemble ou les séparer)</a:t>
            </a:r>
          </a:p>
          <a:p>
            <a:r>
              <a:rPr lang="fr-FR" sz="2400" dirty="0"/>
              <a:t>Inclure la partie inspecteur de la console ? (les mettre ensemble ou les séparer)</a:t>
            </a:r>
          </a:p>
          <a:p>
            <a:r>
              <a:rPr lang="fr-FR" sz="2400" dirty="0"/>
              <a:t>Principal outil de monitoring/débug ?</a:t>
            </a:r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19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83314D-FB13-4DF6-99D9-37ACA80E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3840818"/>
            <a:ext cx="11856720" cy="1677021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0BD16-F197-4762-85D0-036CE778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136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Constat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4665391"/>
          </a:xfrm>
        </p:spPr>
        <p:txBody>
          <a:bodyPr>
            <a:normAutofit/>
          </a:bodyPr>
          <a:lstStyle/>
          <a:p>
            <a:r>
              <a:rPr lang="fr-FR" sz="2400" dirty="0"/>
              <a:t>Web peu efficace </a:t>
            </a:r>
          </a:p>
          <a:p>
            <a:pPr lvl="1"/>
            <a:r>
              <a:rPr lang="fr-FR" sz="1600" dirty="0"/>
              <a:t>Performance</a:t>
            </a:r>
          </a:p>
          <a:p>
            <a:pPr lvl="1"/>
            <a:r>
              <a:rPr lang="fr-FR" sz="1600" dirty="0"/>
              <a:t>Esthétiquement limité (complexité) </a:t>
            </a:r>
            <a:r>
              <a:rPr lang="fr-FR" sz="1600" i="1" dirty="0"/>
              <a:t>(de base)</a:t>
            </a:r>
          </a:p>
          <a:p>
            <a:pPr lvl="1"/>
            <a:r>
              <a:rPr lang="fr-FR" sz="1600" dirty="0"/>
              <a:t>Développement lent et instable</a:t>
            </a:r>
          </a:p>
          <a:p>
            <a:endParaRPr lang="fr-FR" sz="2000" dirty="0"/>
          </a:p>
          <a:p>
            <a:r>
              <a:rPr lang="fr-FR" sz="2000" dirty="0"/>
              <a:t>Nécessité de « simplifier » le web</a:t>
            </a:r>
          </a:p>
          <a:p>
            <a:pPr lvl="1"/>
            <a:r>
              <a:rPr lang="fr-FR" sz="1600" dirty="0"/>
              <a:t>Développement plus simple/plus rapide</a:t>
            </a:r>
          </a:p>
          <a:p>
            <a:pPr lvl="1"/>
            <a:r>
              <a:rPr lang="fr-FR" sz="1600" dirty="0"/>
              <a:t>Ne plus réinventer la roue</a:t>
            </a:r>
          </a:p>
          <a:p>
            <a:pPr lvl="1"/>
            <a:r>
              <a:rPr lang="fr-FR" sz="1600" dirty="0"/>
              <a:t>Créer des outils/environnements tout-en-un</a:t>
            </a:r>
          </a:p>
          <a:p>
            <a:endParaRPr lang="fr-FR" sz="2000" dirty="0"/>
          </a:p>
          <a:p>
            <a:pPr lvl="1"/>
            <a:endParaRPr lang="fr-FR" sz="16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2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2229F6-9FDE-4967-AEE9-24EEC222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0381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dirty="0"/>
              <a:t>Réponse actuelle</a:t>
            </a:r>
          </a:p>
          <a:p>
            <a:pPr lvl="1"/>
            <a:r>
              <a:rPr lang="fr-FR" sz="1600" dirty="0"/>
              <a:t>Développement des </a:t>
            </a:r>
            <a:r>
              <a:rPr lang="fr-FR" sz="1600" dirty="0" err="1"/>
              <a:t>Frameworks</a:t>
            </a:r>
            <a:r>
              <a:rPr lang="fr-FR" sz="1600" dirty="0"/>
              <a:t> </a:t>
            </a:r>
            <a:r>
              <a:rPr lang="fr-FR" sz="1600" dirty="0" err="1"/>
              <a:t>Front-End</a:t>
            </a:r>
            <a:r>
              <a:rPr lang="fr-FR" sz="1600" dirty="0"/>
              <a:t> (simplifier le </a:t>
            </a:r>
            <a:r>
              <a:rPr lang="fr-FR" sz="1600" dirty="0" err="1"/>
              <a:t>Front-End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Popularisation de </a:t>
            </a:r>
            <a:r>
              <a:rPr lang="fr-FR" sz="1600" dirty="0" err="1"/>
              <a:t>NodeJS</a:t>
            </a:r>
            <a:r>
              <a:rPr lang="fr-FR" sz="1600" dirty="0"/>
              <a:t> (« unification » par le </a:t>
            </a:r>
            <a:r>
              <a:rPr lang="fr-FR" sz="1600" dirty="0" err="1"/>
              <a:t>Front-End</a:t>
            </a:r>
            <a:r>
              <a:rPr lang="fr-FR" sz="1600" dirty="0"/>
              <a:t> des langages) </a:t>
            </a:r>
          </a:p>
          <a:p>
            <a:pPr marL="457200" lvl="1" indent="0">
              <a:buNone/>
            </a:pPr>
            <a:r>
              <a:rPr lang="fr-FR" sz="1600" dirty="0"/>
              <a:t>           ≈ faire disparaitre/cacher le </a:t>
            </a:r>
            <a:r>
              <a:rPr lang="fr-FR" sz="1600" dirty="0" err="1"/>
              <a:t>back-end</a:t>
            </a:r>
            <a:r>
              <a:rPr lang="fr-FR" sz="1600" dirty="0"/>
              <a:t> et ses contraintes (performances, testing, contraintes réseaux, etc.)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Web peu efficace </a:t>
            </a:r>
          </a:p>
          <a:p>
            <a:pPr lvl="1"/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Performance</a:t>
            </a:r>
          </a:p>
          <a:p>
            <a:pPr lvl="1"/>
            <a:r>
              <a:rPr lang="fr-FR" sz="1600" dirty="0">
                <a:solidFill>
                  <a:schemeClr val="accent1"/>
                </a:solidFill>
              </a:rPr>
              <a:t>Esthétiquement limité (complexité)</a:t>
            </a:r>
          </a:p>
          <a:p>
            <a:pPr lvl="1"/>
            <a:r>
              <a:rPr lang="fr-FR" sz="1600" dirty="0">
                <a:solidFill>
                  <a:schemeClr val="accent1"/>
                </a:solidFill>
              </a:rPr>
              <a:t>Développement lent</a:t>
            </a:r>
            <a:r>
              <a:rPr lang="fr-FR" sz="1600" dirty="0"/>
              <a:t> et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instable</a:t>
            </a:r>
          </a:p>
          <a:p>
            <a:pPr marL="914400" lvl="2" indent="0">
              <a:buNone/>
            </a:pPr>
            <a:r>
              <a:rPr lang="fr-FR" dirty="0"/>
              <a:t>		</a:t>
            </a:r>
            <a:endParaRPr lang="fr-FR" sz="1600" dirty="0"/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3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1EACD8BC-6C34-415E-982C-59367DF8E767}"/>
              </a:ext>
            </a:extLst>
          </p:cNvPr>
          <p:cNvSpPr/>
          <p:nvPr/>
        </p:nvSpPr>
        <p:spPr>
          <a:xfrm>
            <a:off x="3860800" y="4816447"/>
            <a:ext cx="792480" cy="701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EDD68E-EBDF-4ECF-AD85-EC4DC126B6AD}"/>
              </a:ext>
            </a:extLst>
          </p:cNvPr>
          <p:cNvSpPr txBox="1"/>
          <p:nvPr/>
        </p:nvSpPr>
        <p:spPr>
          <a:xfrm>
            <a:off x="4795520" y="4982301"/>
            <a:ext cx="601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Résolution </a:t>
            </a:r>
            <a:r>
              <a:rPr lang="fr-FR" b="1" dirty="0"/>
              <a:t>théorique</a:t>
            </a:r>
            <a:r>
              <a:rPr lang="fr-FR" dirty="0"/>
              <a:t> de seulement </a:t>
            </a:r>
            <a:r>
              <a:rPr lang="fr-FR" b="1" dirty="0"/>
              <a:t>la moitié des problèmes</a:t>
            </a:r>
            <a:r>
              <a:rPr lang="fr-FR" dirty="0"/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CFB5CF-37D0-4059-B9C1-697906FD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90" y="3064203"/>
            <a:ext cx="3233420" cy="161671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44D0D-C7CD-4F80-9E75-4AA6798A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666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92888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de performance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400" i="1" dirty="0">
                <a:solidFill>
                  <a:srgbClr val="FF0000"/>
                </a:solidFill>
              </a:rPr>
              <a:t>Comment en une seule seconde, je peux produire 60 images de 8 millions de pixels, et ne pas réussir à charger une page web de pur texte dans un navigateur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Problématiques réseaux abstraites </a:t>
            </a:r>
            <a:r>
              <a:rPr lang="fr-FR" sz="2000" dirty="0"/>
              <a:t>du développeur</a:t>
            </a:r>
          </a:p>
          <a:p>
            <a:pPr lvl="1"/>
            <a:r>
              <a:rPr lang="fr-FR" sz="2000" dirty="0"/>
              <a:t>Pas d’algorithmique – </a:t>
            </a:r>
            <a:r>
              <a:rPr lang="fr-FR" sz="2000" dirty="0">
                <a:solidFill>
                  <a:schemeClr val="accent1"/>
                </a:solidFill>
              </a:rPr>
              <a:t>Pas de théorisation</a:t>
            </a:r>
          </a:p>
          <a:p>
            <a:pPr lvl="2"/>
            <a:r>
              <a:rPr lang="fr-FR" sz="1600" dirty="0"/>
              <a:t>Décorrélation entre la réalité physique de l’ordinateur et le développement du logiciel </a:t>
            </a:r>
            <a:r>
              <a:rPr lang="fr-FR" sz="1200" i="1" dirty="0"/>
              <a:t>(Code pas cache-</a:t>
            </a:r>
            <a:r>
              <a:rPr lang="fr-FR" sz="1200" i="1" dirty="0" err="1"/>
              <a:t>friendly</a:t>
            </a:r>
            <a:r>
              <a:rPr lang="fr-FR" sz="1200" i="1" dirty="0"/>
              <a:t> par exemple)</a:t>
            </a:r>
          </a:p>
          <a:p>
            <a:pPr lvl="2"/>
            <a:r>
              <a:rPr lang="fr-FR" sz="1600" dirty="0"/>
              <a:t>Peu ou pas d’optimisation </a:t>
            </a:r>
            <a:r>
              <a:rPr lang="fr-FR" sz="1400" i="1" dirty="0"/>
              <a:t>(surutilisation du cache du navigateur, taille mémoire, exécution du code, etc.)</a:t>
            </a:r>
          </a:p>
          <a:p>
            <a:pPr lvl="1"/>
            <a:endParaRPr lang="fr-FR" sz="1600" dirty="0"/>
          </a:p>
          <a:p>
            <a:pPr lvl="1"/>
            <a:r>
              <a:rPr lang="fr-FR" sz="2000" dirty="0"/>
              <a:t>Mentalité Consumériste/Je-m’en-foutiste : « </a:t>
            </a:r>
            <a:r>
              <a:rPr lang="fr-FR" sz="2000" dirty="0">
                <a:solidFill>
                  <a:schemeClr val="accent1"/>
                </a:solidFill>
              </a:rPr>
              <a:t>J’ai de la ressource, autant l’utiliser ! </a:t>
            </a:r>
            <a:r>
              <a:rPr lang="fr-FR" sz="2000" dirty="0"/>
              <a:t>»</a:t>
            </a:r>
          </a:p>
          <a:p>
            <a:pPr lvl="2"/>
            <a:r>
              <a:rPr lang="fr-FR" sz="1600" dirty="0"/>
              <a:t>Présuppose que tout le monde possède une machine surpuissante et ne va que sur un seul site</a:t>
            </a:r>
          </a:p>
          <a:p>
            <a:pPr lvl="2"/>
            <a:r>
              <a:rPr lang="fr-FR" sz="1600" dirty="0"/>
              <a:t>Posture sociale et idéologique : </a:t>
            </a:r>
          </a:p>
          <a:p>
            <a:pPr marL="914400" lvl="2" indent="0">
              <a:buNone/>
            </a:pPr>
            <a:r>
              <a:rPr lang="fr-FR" sz="1600" dirty="0"/>
              <a:t>	</a:t>
            </a:r>
            <a:r>
              <a:rPr lang="fr-FR" sz="1400" dirty="0"/>
              <a:t>« Aujourd’hui on est passé à autre chose : s’occuper des performances = ne pas s’occuper du design»</a:t>
            </a:r>
            <a:r>
              <a:rPr lang="fr-FR" sz="1400" i="1" dirty="0"/>
              <a:t> (aka ne pas être moderne)</a:t>
            </a:r>
          </a:p>
          <a:p>
            <a:pPr marL="0" lvl="2" indent="0">
              <a:buNone/>
            </a:pPr>
            <a:r>
              <a:rPr lang="fr-FR" sz="1600" dirty="0"/>
              <a:t>	</a:t>
            </a:r>
            <a:r>
              <a:rPr lang="fr-FR" sz="1400" dirty="0"/>
              <a:t>« Les performances c’est bon pour les devs C des années 1980 qui utilisent des patates comme PC : aujourd’hui, tout le monde a une bonne machine»</a:t>
            </a:r>
          </a:p>
          <a:p>
            <a:pPr marL="914400" lvl="2" indent="0">
              <a:buNone/>
            </a:pPr>
            <a:endParaRPr lang="fr-FR" sz="1600" dirty="0"/>
          </a:p>
          <a:p>
            <a:pPr lvl="2"/>
            <a:endParaRPr lang="fr-FR" sz="1600" dirty="0"/>
          </a:p>
          <a:p>
            <a:pPr lvl="1"/>
            <a:endParaRPr lang="fr-FR" sz="2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4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78F9F8-536E-4D95-86BF-487D1389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160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d’esthétique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Comment faire en sorte que mon site ne ressemble pas à une bouse des années 1990-2000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C’est un faux problème</a:t>
            </a:r>
          </a:p>
          <a:p>
            <a:pPr lvl="2"/>
            <a:r>
              <a:rPr lang="fr-FR" sz="1600" dirty="0"/>
              <a:t>Ça n’est qu’une question de design, de couleurs, etc.</a:t>
            </a:r>
          </a:p>
          <a:p>
            <a:pPr lvl="2"/>
            <a:r>
              <a:rPr lang="fr-FR" sz="1600" dirty="0"/>
              <a:t>Aujourd’hui il n’y a pas de limitation techniques</a:t>
            </a:r>
            <a:endParaRPr lang="fr-FR" sz="12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Réel problème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Complexité du CSS</a:t>
            </a:r>
            <a:r>
              <a:rPr lang="fr-FR" sz="1600" dirty="0"/>
              <a:t> (Positionnement, Gestion des styles)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Instabilité du CSS</a:t>
            </a:r>
            <a:r>
              <a:rPr lang="fr-FR" sz="1600" dirty="0"/>
              <a:t> (Erreurs silencieuses)</a:t>
            </a:r>
          </a:p>
          <a:p>
            <a:pPr lvl="2"/>
            <a:r>
              <a:rPr lang="fr-FR" sz="1600" dirty="0"/>
              <a:t>Peu d’évolutions marquantes du CSS</a:t>
            </a:r>
          </a:p>
          <a:p>
            <a:pPr marL="914400" lvl="2" indent="0">
              <a:buNone/>
            </a:pPr>
            <a:r>
              <a:rPr lang="fr-FR" sz="1600" dirty="0"/>
              <a:t>→ </a:t>
            </a:r>
            <a:r>
              <a:rPr lang="fr-FR" sz="1600" dirty="0">
                <a:solidFill>
                  <a:schemeClr val="accent1"/>
                </a:solidFill>
              </a:rPr>
              <a:t>CSS = un langage de développeurs pas de designer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5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6F8393-1CFF-4E52-9826-AC36126A4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69" y="2835572"/>
            <a:ext cx="5416582" cy="3520778"/>
          </a:xfrm>
          <a:prstGeom prst="rect">
            <a:avLst/>
          </a:prstGeom>
        </p:spPr>
      </p:pic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86E82215-2E47-4EF8-A2D8-3A2DEBE4809C}"/>
              </a:ext>
            </a:extLst>
          </p:cNvPr>
          <p:cNvSpPr/>
          <p:nvPr/>
        </p:nvSpPr>
        <p:spPr>
          <a:xfrm>
            <a:off x="7587631" y="3056721"/>
            <a:ext cx="3078480" cy="307848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631AA8-A7E9-47C4-8A5B-6B50D0B6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1510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Réponse peu satisfaisante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de vitesse de développement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Pourquoi faut-il si longtemps pour développer un site web et si peu pour en avoir l’idée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Redondance forte / Peu d’automatisation</a:t>
            </a:r>
          </a:p>
          <a:p>
            <a:pPr lvl="2"/>
            <a:r>
              <a:rPr lang="fr-FR" sz="1600" dirty="0"/>
              <a:t>Écriture du </a:t>
            </a:r>
            <a:r>
              <a:rPr lang="fr-FR" sz="1600" dirty="0">
                <a:solidFill>
                  <a:schemeClr val="accent1"/>
                </a:solidFill>
              </a:rPr>
              <a:t>HTML difficilement automatisable </a:t>
            </a:r>
            <a:r>
              <a:rPr lang="fr-FR" sz="1400" i="1" dirty="0"/>
              <a:t>(faisable mais souvent plus long que de l’écrire)</a:t>
            </a:r>
          </a:p>
          <a:p>
            <a:pPr lvl="2"/>
            <a:r>
              <a:rPr lang="fr-FR" sz="1600" dirty="0">
                <a:solidFill>
                  <a:schemeClr val="accent1"/>
                </a:solidFill>
              </a:rPr>
              <a:t>CSS langage peu formel </a:t>
            </a:r>
            <a:r>
              <a:rPr lang="fr-FR" sz="1600" dirty="0"/>
              <a:t>(encourage la redondance « au cas où »)</a:t>
            </a:r>
          </a:p>
          <a:p>
            <a:pPr lvl="2"/>
            <a:r>
              <a:rPr lang="fr-FR" sz="1600" dirty="0"/>
              <a:t>Il faut </a:t>
            </a:r>
            <a:r>
              <a:rPr lang="fr-FR" sz="1600" dirty="0">
                <a:solidFill>
                  <a:schemeClr val="accent1"/>
                </a:solidFill>
              </a:rPr>
              <a:t>coder chaque comportement manuellement</a:t>
            </a:r>
          </a:p>
          <a:p>
            <a:pPr marL="914400" lvl="2" indent="0">
              <a:buNone/>
            </a:pPr>
            <a:r>
              <a:rPr lang="fr-FR" sz="1600" dirty="0"/>
              <a:t>→ C’est comme demander au menuisier d’expliquer à chaque client comment utiliser une porte</a:t>
            </a:r>
          </a:p>
          <a:p>
            <a:pPr marL="914400" lvl="2" indent="0">
              <a:buNone/>
            </a:pPr>
            <a:endParaRPr lang="fr-FR" sz="1600" dirty="0"/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Mélange des compétences</a:t>
            </a:r>
          </a:p>
          <a:p>
            <a:pPr lvl="2"/>
            <a:r>
              <a:rPr lang="fr-FR" sz="1600" dirty="0"/>
              <a:t>Mix entre compétence techniques (développement, logique) et artistiques (design, mise en forme, UX)</a:t>
            </a:r>
          </a:p>
          <a:p>
            <a:pPr lvl="2"/>
            <a:r>
              <a:rPr lang="fr-FR" sz="1600" dirty="0"/>
              <a:t>Compétences souvent « socialement-incompatibles » (rare sont les développeurs artistes ou les artistes développeurs)</a:t>
            </a:r>
          </a:p>
          <a:p>
            <a:pPr lvl="2"/>
            <a:r>
              <a:rPr lang="fr-FR" sz="1600" dirty="0"/>
              <a:t>Compétences à haut degré de connaissance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C08C4C-84AF-44FE-A722-263AC92D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4314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Web en général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Problème plus global </a:t>
            </a:r>
            <a:r>
              <a:rPr lang="fr-FR" sz="2400" dirty="0"/>
              <a:t>: </a:t>
            </a:r>
          </a:p>
          <a:p>
            <a:pPr marL="0" indent="0" algn="ctr">
              <a:buNone/>
            </a:pPr>
            <a:r>
              <a:rPr lang="fr-FR" sz="2400" dirty="0"/>
              <a:t>« </a:t>
            </a:r>
            <a:r>
              <a:rPr lang="fr-FR" sz="2000" i="1" dirty="0">
                <a:solidFill>
                  <a:srgbClr val="FF0000"/>
                </a:solidFill>
              </a:rPr>
              <a:t>Pourquoi a-t-on arrêté de réfléchir dans le monde du développement web ? </a:t>
            </a:r>
            <a:r>
              <a:rPr lang="fr-FR" sz="2400" dirty="0"/>
              <a:t>»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Décalage fort </a:t>
            </a:r>
            <a:r>
              <a:rPr lang="fr-FR" sz="2000" dirty="0"/>
              <a:t>entre </a:t>
            </a:r>
            <a:r>
              <a:rPr lang="fr-FR" sz="2000" dirty="0">
                <a:solidFill>
                  <a:srgbClr val="0070C0"/>
                </a:solidFill>
              </a:rPr>
              <a:t>l’informatique à l’université </a:t>
            </a:r>
            <a:r>
              <a:rPr lang="fr-FR" sz="2000" dirty="0"/>
              <a:t>et </a:t>
            </a:r>
            <a:r>
              <a:rPr lang="fr-FR" sz="2000" dirty="0">
                <a:solidFill>
                  <a:srgbClr val="0070C0"/>
                </a:solidFill>
              </a:rPr>
              <a:t>en « entreprise »</a:t>
            </a:r>
          </a:p>
          <a:p>
            <a:pPr marL="914400" lvl="2" indent="0">
              <a:buNone/>
            </a:pPr>
            <a:endParaRPr lang="fr-FR" sz="1600" dirty="0"/>
          </a:p>
          <a:p>
            <a:pPr lvl="1"/>
            <a:r>
              <a:rPr lang="fr-FR" sz="2000" dirty="0"/>
              <a:t>Abandon des réflexions</a:t>
            </a:r>
          </a:p>
          <a:p>
            <a:pPr lvl="2"/>
            <a:r>
              <a:rPr lang="fr-FR" sz="1600" dirty="0"/>
              <a:t>Sur le stockage des données (BD obligatoire) =&gt; </a:t>
            </a:r>
            <a:r>
              <a:rPr lang="fr-FR" sz="1600" i="1" dirty="0"/>
              <a:t>Quid des systèmes de fichiers ? Quid des données applicatives ?</a:t>
            </a:r>
          </a:p>
          <a:p>
            <a:pPr lvl="2"/>
            <a:r>
              <a:rPr lang="fr-FR" sz="1600" dirty="0"/>
              <a:t>Sur les performances</a:t>
            </a:r>
          </a:p>
          <a:p>
            <a:pPr lvl="2"/>
            <a:r>
              <a:rPr lang="fr-FR" sz="1600" dirty="0"/>
              <a:t>Sur l’architecture générale </a:t>
            </a:r>
            <a:r>
              <a:rPr lang="fr-FR" sz="1400" i="1" dirty="0"/>
              <a:t>(Client-Serveur toujours pertinent en 2020 ?)</a:t>
            </a:r>
            <a:endParaRPr lang="fr-FR" sz="1600" i="1" dirty="0"/>
          </a:p>
          <a:p>
            <a:pPr lvl="2"/>
            <a:r>
              <a:rPr lang="fr-FR" sz="1600" dirty="0"/>
              <a:t>Phénomène de mode qui l’emporte sur le reste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80919E-A0B1-46D3-A084-4A0A8690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28167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Web en général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6"/>
            <a:ext cx="11733713" cy="5027668"/>
          </a:xfrm>
        </p:spPr>
        <p:txBody>
          <a:bodyPr>
            <a:normAutofit/>
          </a:bodyPr>
          <a:lstStyle/>
          <a:p>
            <a:r>
              <a:rPr lang="fr-FR" sz="2400" b="1" dirty="0"/>
              <a:t>Enjeux énormes !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Pourquoi gaspiller autant de ressources ? (mémoire, électrique, temps de travail, etc.)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Pourquoi une technologie aussi basique (mise-en-forme de texte) est-elle devenue si complexe ? 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endParaRPr lang="fr-FR" sz="2000" dirty="0"/>
          </a:p>
          <a:p>
            <a:r>
              <a:rPr lang="fr-FR" sz="2400" b="1" dirty="0"/>
              <a:t>De vraies questions à se poser :</a:t>
            </a:r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N’a-t-on pas poussé le web trop loin ?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»</a:t>
            </a:r>
          </a:p>
          <a:p>
            <a:pPr algn="ctr">
              <a:buFont typeface="Symbol" panose="05050102010706020507" pitchFamily="18" charset="2"/>
              <a:buChar char="Þ"/>
            </a:pPr>
            <a:r>
              <a:rPr lang="fr-FR" sz="2000" dirty="0"/>
              <a:t> Trouver une alternative pour faire des applications sans clients à installer et accessibles sur Internet ? </a:t>
            </a:r>
          </a:p>
          <a:p>
            <a:pPr marL="0" indent="0" algn="ctr">
              <a:buNone/>
            </a:pPr>
            <a:r>
              <a:rPr lang="fr-FR" sz="1600" i="1" dirty="0"/>
              <a:t>(HTML pertinent aujourd’hui pour des applications web lourde ?)</a:t>
            </a:r>
            <a:endParaRPr lang="fr-FR" sz="2000" i="1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« </a:t>
            </a:r>
            <a:r>
              <a:rPr lang="fr-FR" sz="2000" i="1" dirty="0">
                <a:solidFill>
                  <a:schemeClr val="accent2">
                    <a:lumMod val="50000"/>
                  </a:schemeClr>
                </a:solidFill>
              </a:rPr>
              <a:t>Que peut-on faire pour améliorer les choses ? </a:t>
            </a:r>
            <a:r>
              <a:rPr lang="fr-FR" sz="2000" dirty="0"/>
              <a:t>»</a:t>
            </a:r>
          </a:p>
          <a:p>
            <a:pPr marL="0" indent="0" algn="ctr">
              <a:buNone/>
            </a:pPr>
            <a:r>
              <a:rPr lang="fr-FR" sz="2000" dirty="0"/>
              <a:t>=&gt; A défaut de changer le monde du web : il faut penser une nouvelle façon de développer en web/développer un outil pour tous</a:t>
            </a:r>
          </a:p>
          <a:p>
            <a:endParaRPr lang="fr-FR" sz="2400" b="1" dirty="0"/>
          </a:p>
          <a:p>
            <a:endParaRPr lang="fr-FR" sz="16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46E398-3721-4077-9DD5-C7AAA957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8438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118" y="781425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Idée Générale</a:t>
            </a:r>
          </a:p>
        </p:txBody>
      </p:sp>
      <p:cxnSp>
        <p:nvCxnSpPr>
          <p:cNvPr id="10" name="Connecteur droit 9"/>
          <p:cNvCxnSpPr>
            <a:cxnSpLocks/>
          </p:cNvCxnSpPr>
          <p:nvPr/>
        </p:nvCxnSpPr>
        <p:spPr>
          <a:xfrm>
            <a:off x="263118" y="1506367"/>
            <a:ext cx="10709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7374925-2B5F-48B8-8155-9BB171EB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17" y="1725237"/>
            <a:ext cx="11733713" cy="4631112"/>
          </a:xfrm>
        </p:spPr>
        <p:txBody>
          <a:bodyPr>
            <a:normAutofit/>
          </a:bodyPr>
          <a:lstStyle/>
          <a:p>
            <a:r>
              <a:rPr lang="fr-FR" sz="2400" dirty="0"/>
              <a:t>Une </a:t>
            </a:r>
            <a:r>
              <a:rPr lang="fr-FR" sz="2400" dirty="0">
                <a:solidFill>
                  <a:srgbClr val="0070C0"/>
                </a:solidFill>
              </a:rPr>
              <a:t>façon simple </a:t>
            </a:r>
            <a:r>
              <a:rPr lang="fr-FR" sz="2400" dirty="0"/>
              <a:t>et efficace de </a:t>
            </a:r>
            <a:r>
              <a:rPr lang="fr-FR" sz="2400" dirty="0">
                <a:solidFill>
                  <a:srgbClr val="0070C0"/>
                </a:solidFill>
              </a:rPr>
              <a:t>faire du web </a:t>
            </a:r>
            <a:r>
              <a:rPr lang="fr-FR" sz="2400" dirty="0"/>
              <a:t>(accessible à tous ?)</a:t>
            </a:r>
          </a:p>
          <a:p>
            <a:r>
              <a:rPr lang="fr-FR" sz="2400" dirty="0"/>
              <a:t>Un </a:t>
            </a:r>
            <a:r>
              <a:rPr lang="fr-FR" sz="2400" dirty="0">
                <a:solidFill>
                  <a:srgbClr val="0070C0"/>
                </a:solidFill>
              </a:rPr>
              <a:t>outil</a:t>
            </a:r>
            <a:r>
              <a:rPr lang="fr-FR" sz="2400" dirty="0"/>
              <a:t> aussi </a:t>
            </a:r>
            <a:r>
              <a:rPr lang="fr-FR" sz="2400" dirty="0">
                <a:solidFill>
                  <a:srgbClr val="0070C0"/>
                </a:solidFill>
              </a:rPr>
              <a:t>bien pour les designers</a:t>
            </a:r>
            <a:r>
              <a:rPr lang="fr-FR" sz="2400" dirty="0"/>
              <a:t> que </a:t>
            </a:r>
            <a:r>
              <a:rPr lang="fr-FR" sz="2400" dirty="0">
                <a:solidFill>
                  <a:srgbClr val="0070C0"/>
                </a:solidFill>
              </a:rPr>
              <a:t>les développeurs </a:t>
            </a:r>
            <a:r>
              <a:rPr lang="fr-FR" sz="2400" dirty="0"/>
              <a:t>!</a:t>
            </a:r>
          </a:p>
          <a:p>
            <a:r>
              <a:rPr lang="fr-FR" sz="2400" dirty="0"/>
              <a:t>Un Concepteur d’IHM/IDE/Debugger moderne (Tout en un)</a:t>
            </a:r>
          </a:p>
          <a:p>
            <a:r>
              <a:rPr lang="fr-FR" sz="2400" dirty="0">
                <a:solidFill>
                  <a:srgbClr val="0070C0"/>
                </a:solidFill>
              </a:rPr>
              <a:t>Sortir de la logique du Framework web</a:t>
            </a:r>
          </a:p>
          <a:p>
            <a:pPr lvl="1"/>
            <a:r>
              <a:rPr lang="fr-FR" sz="2000" dirty="0"/>
              <a:t>Pour des raisons de performances</a:t>
            </a:r>
          </a:p>
          <a:p>
            <a:pPr lvl="1"/>
            <a:r>
              <a:rPr lang="fr-FR" sz="2000" dirty="0"/>
              <a:t>Plus d’utilité (component intégrés directement)</a:t>
            </a:r>
          </a:p>
          <a:p>
            <a:pPr lvl="1"/>
            <a:r>
              <a:rPr lang="fr-FR" sz="2000" dirty="0"/>
              <a:t>Retour à un HTML-CSS-Javascript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dirty="0"/>
              <a:t>On cherche à </a:t>
            </a:r>
            <a:r>
              <a:rPr lang="fr-FR" sz="2400" dirty="0">
                <a:solidFill>
                  <a:srgbClr val="0070C0"/>
                </a:solidFill>
              </a:rPr>
              <a:t>créer un outil </a:t>
            </a:r>
            <a:r>
              <a:rPr lang="fr-FR" sz="2400" dirty="0"/>
              <a:t>pour </a:t>
            </a:r>
            <a:r>
              <a:rPr lang="fr-FR" sz="2400" dirty="0">
                <a:solidFill>
                  <a:srgbClr val="0070C0"/>
                </a:solidFill>
              </a:rPr>
              <a:t>faire ce que fait un web designer </a:t>
            </a:r>
            <a:r>
              <a:rPr lang="fr-FR" sz="2400" dirty="0"/>
              <a:t>!</a:t>
            </a:r>
          </a:p>
          <a:p>
            <a:pPr marL="0" indent="0" algn="ctr">
              <a:buNone/>
            </a:pPr>
            <a:r>
              <a:rPr lang="fr-FR" sz="2400" dirty="0"/>
              <a:t>=&gt; Le web designer </a:t>
            </a:r>
          </a:p>
          <a:p>
            <a:pPr marL="457200"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B2E558-E863-4B5B-959A-AB13499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28A3-E1F2-408E-9BE0-DB29BF40A39D}" type="slidenum">
              <a:rPr lang="fr-FR" smtClean="0"/>
              <a:t>9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2CD2AF13-957F-4245-8516-C9776ADE7978}"/>
              </a:ext>
            </a:extLst>
          </p:cNvPr>
          <p:cNvSpPr txBox="1">
            <a:spLocks/>
          </p:cNvSpPr>
          <p:nvPr/>
        </p:nvSpPr>
        <p:spPr>
          <a:xfrm>
            <a:off x="5445839" y="105090"/>
            <a:ext cx="1443870" cy="676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du Web Designer</a:t>
            </a:r>
            <a:endParaRPr lang="fr-FR" sz="1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8CFDB-5067-4D8D-A24C-068EAC0E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6777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1219</Words>
  <Application>Microsoft Office PowerPoint</Application>
  <PresentationFormat>Grand écran</PresentationFormat>
  <Paragraphs>254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Thème Office</vt:lpstr>
      <vt:lpstr>Web Designer</vt:lpstr>
      <vt:lpstr>Constat</vt:lpstr>
      <vt:lpstr>Réponse peu satisfaisante</vt:lpstr>
      <vt:lpstr>Réponse peu satisfaisante</vt:lpstr>
      <vt:lpstr>Réponse peu satisfaisante</vt:lpstr>
      <vt:lpstr>Réponse peu satisfaisante</vt:lpstr>
      <vt:lpstr>Web en général</vt:lpstr>
      <vt:lpstr>Web en général</vt:lpstr>
      <vt:lpstr>Idée Générale</vt:lpstr>
      <vt:lpstr>Interface</vt:lpstr>
      <vt:lpstr>Interface - Designer</vt:lpstr>
      <vt:lpstr>Interface – « Technical Artist »</vt:lpstr>
      <vt:lpstr>Interface – Développeur</vt:lpstr>
      <vt:lpstr>Interface – Développeur Bis</vt:lpstr>
      <vt:lpstr>Interface – Développeur 2</vt:lpstr>
      <vt:lpstr>Liste des panneaux possibles</vt:lpstr>
      <vt:lpstr>IDE – Éditeur de Texte/code</vt:lpstr>
      <vt:lpstr>Runtime Web – Page Web</vt:lpstr>
      <vt:lpstr>Console Web – Monitoring Perf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von Ascheberg</dc:creator>
  <cp:lastModifiedBy>Thomas von Ascheberg</cp:lastModifiedBy>
  <cp:revision>101</cp:revision>
  <dcterms:created xsi:type="dcterms:W3CDTF">2021-01-17T19:43:29Z</dcterms:created>
  <dcterms:modified xsi:type="dcterms:W3CDTF">2021-01-19T19:10:42Z</dcterms:modified>
</cp:coreProperties>
</file>