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9" r:id="rId3"/>
    <p:sldId id="260" r:id="rId4"/>
    <p:sldId id="266" r:id="rId5"/>
    <p:sldId id="261" r:id="rId6"/>
    <p:sldId id="262" r:id="rId7"/>
    <p:sldId id="267" r:id="rId8"/>
    <p:sldId id="263"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79530-AB27-4D8A-9A58-5EB9B7D79632}" v="6" dt="2023-04-18T19:59:06.373"/>
    <p1510:client id="{4EC4F3FD-4405-320C-3558-ECA4D6A8AB9A}" v="832" dt="2023-04-19T21:13:43.006"/>
    <p1510:client id="{D7A46DFD-74BC-8DF4-A12D-FCF7F3B61750}" v="1492" dt="2023-04-18T22:41:12.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DE32-F434-B2D6-8ACA-F44ED966EB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77FBA3-BE9F-E4FA-DA61-3C4D18671A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A31E1F-882F-BD9A-1160-45D75D074D1F}"/>
              </a:ext>
            </a:extLst>
          </p:cNvPr>
          <p:cNvSpPr>
            <a:spLocks noGrp="1"/>
          </p:cNvSpPr>
          <p:nvPr>
            <p:ph type="dt" sz="half" idx="10"/>
          </p:nvPr>
        </p:nvSpPr>
        <p:spPr/>
        <p:txBody>
          <a:bodyPr/>
          <a:lstStyle/>
          <a:p>
            <a:fld id="{04FE2976-A2F4-4834-B735-CAE68ED3D06C}" type="datetimeFigureOut">
              <a:rPr lang="en-US" smtClean="0"/>
              <a:t>4/20/2023</a:t>
            </a:fld>
            <a:endParaRPr lang="en-US"/>
          </a:p>
        </p:txBody>
      </p:sp>
      <p:sp>
        <p:nvSpPr>
          <p:cNvPr id="5" name="Footer Placeholder 4">
            <a:extLst>
              <a:ext uri="{FF2B5EF4-FFF2-40B4-BE49-F238E27FC236}">
                <a16:creationId xmlns:a16="http://schemas.microsoft.com/office/drawing/2014/main" id="{3FDFD38F-214B-F5D7-AEF1-AD6C0D45D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4CEA9-D8B6-CC06-C7A0-20EF7BE25D35}"/>
              </a:ext>
            </a:extLst>
          </p:cNvPr>
          <p:cNvSpPr>
            <a:spLocks noGrp="1"/>
          </p:cNvSpPr>
          <p:nvPr>
            <p:ph type="sldNum" sz="quarter" idx="12"/>
          </p:nvPr>
        </p:nvSpPr>
        <p:spPr/>
        <p:txBody>
          <a:bodyPr/>
          <a:lstStyle/>
          <a:p>
            <a:fld id="{437350C5-AB24-486B-AE47-C381D4C4379C}" type="slidenum">
              <a:rPr lang="en-US" smtClean="0"/>
              <a:t>‹#›</a:t>
            </a:fld>
            <a:endParaRPr lang="en-US"/>
          </a:p>
        </p:txBody>
      </p:sp>
    </p:spTree>
    <p:extLst>
      <p:ext uri="{BB962C8B-B14F-4D97-AF65-F5344CB8AC3E}">
        <p14:creationId xmlns:p14="http://schemas.microsoft.com/office/powerpoint/2010/main" val="155136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56363-EB88-EE7D-4CFC-869B735BB6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ADCDC-712D-1B3D-705E-17E5FEDEB0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5E270-1C08-16A7-5499-B2AC8E4E6E83}"/>
              </a:ext>
            </a:extLst>
          </p:cNvPr>
          <p:cNvSpPr>
            <a:spLocks noGrp="1"/>
          </p:cNvSpPr>
          <p:nvPr>
            <p:ph type="dt" sz="half" idx="10"/>
          </p:nvPr>
        </p:nvSpPr>
        <p:spPr/>
        <p:txBody>
          <a:bodyPr/>
          <a:lstStyle/>
          <a:p>
            <a:fld id="{04FE2976-A2F4-4834-B735-CAE68ED3D06C}" type="datetimeFigureOut">
              <a:rPr lang="en-US" smtClean="0"/>
              <a:t>4/20/2023</a:t>
            </a:fld>
            <a:endParaRPr lang="en-US"/>
          </a:p>
        </p:txBody>
      </p:sp>
      <p:sp>
        <p:nvSpPr>
          <p:cNvPr id="5" name="Footer Placeholder 4">
            <a:extLst>
              <a:ext uri="{FF2B5EF4-FFF2-40B4-BE49-F238E27FC236}">
                <a16:creationId xmlns:a16="http://schemas.microsoft.com/office/drawing/2014/main" id="{ABEDA946-1004-0DBA-7F90-65730326F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75ABF4-C620-9B6F-317C-2E487430D9C0}"/>
              </a:ext>
            </a:extLst>
          </p:cNvPr>
          <p:cNvSpPr>
            <a:spLocks noGrp="1"/>
          </p:cNvSpPr>
          <p:nvPr>
            <p:ph type="sldNum" sz="quarter" idx="12"/>
          </p:nvPr>
        </p:nvSpPr>
        <p:spPr/>
        <p:txBody>
          <a:bodyPr/>
          <a:lstStyle/>
          <a:p>
            <a:fld id="{437350C5-AB24-486B-AE47-C381D4C4379C}" type="slidenum">
              <a:rPr lang="en-US" smtClean="0"/>
              <a:t>‹#›</a:t>
            </a:fld>
            <a:endParaRPr lang="en-US"/>
          </a:p>
        </p:txBody>
      </p:sp>
    </p:spTree>
    <p:extLst>
      <p:ext uri="{BB962C8B-B14F-4D97-AF65-F5344CB8AC3E}">
        <p14:creationId xmlns:p14="http://schemas.microsoft.com/office/powerpoint/2010/main" val="2650903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F8E3-4609-6BEC-608E-A53698E9D6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4427BD-0009-227B-A7DC-F293ED1F0F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56C88E-59ED-F9D1-B510-B48768522BBD}"/>
              </a:ext>
            </a:extLst>
          </p:cNvPr>
          <p:cNvSpPr>
            <a:spLocks noGrp="1"/>
          </p:cNvSpPr>
          <p:nvPr>
            <p:ph type="dt" sz="half" idx="10"/>
          </p:nvPr>
        </p:nvSpPr>
        <p:spPr/>
        <p:txBody>
          <a:bodyPr/>
          <a:lstStyle/>
          <a:p>
            <a:fld id="{04FE2976-A2F4-4834-B735-CAE68ED3D06C}" type="datetimeFigureOut">
              <a:rPr lang="en-US" smtClean="0"/>
              <a:t>4/20/2023</a:t>
            </a:fld>
            <a:endParaRPr lang="en-US"/>
          </a:p>
        </p:txBody>
      </p:sp>
      <p:sp>
        <p:nvSpPr>
          <p:cNvPr id="5" name="Footer Placeholder 4">
            <a:extLst>
              <a:ext uri="{FF2B5EF4-FFF2-40B4-BE49-F238E27FC236}">
                <a16:creationId xmlns:a16="http://schemas.microsoft.com/office/drawing/2014/main" id="{14322A55-B82F-F7E4-A15E-F5144FF79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35C8D-1BAB-A4E6-3836-9F0DC630C1FB}"/>
              </a:ext>
            </a:extLst>
          </p:cNvPr>
          <p:cNvSpPr>
            <a:spLocks noGrp="1"/>
          </p:cNvSpPr>
          <p:nvPr>
            <p:ph type="sldNum" sz="quarter" idx="12"/>
          </p:nvPr>
        </p:nvSpPr>
        <p:spPr/>
        <p:txBody>
          <a:bodyPr/>
          <a:lstStyle/>
          <a:p>
            <a:fld id="{437350C5-AB24-486B-AE47-C381D4C4379C}" type="slidenum">
              <a:rPr lang="en-US" smtClean="0"/>
              <a:t>‹#›</a:t>
            </a:fld>
            <a:endParaRPr lang="en-US"/>
          </a:p>
        </p:txBody>
      </p:sp>
    </p:spTree>
    <p:extLst>
      <p:ext uri="{BB962C8B-B14F-4D97-AF65-F5344CB8AC3E}">
        <p14:creationId xmlns:p14="http://schemas.microsoft.com/office/powerpoint/2010/main" val="2459010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AA9C-09E2-AA8C-647F-4D11542FB4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82EC85-1E1F-7442-5B63-723076397A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E8BE5A-B23A-69B0-7175-8BB64E7BE9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4B3706-A37E-35B6-2792-3DE2B6B90A62}"/>
              </a:ext>
            </a:extLst>
          </p:cNvPr>
          <p:cNvSpPr>
            <a:spLocks noGrp="1"/>
          </p:cNvSpPr>
          <p:nvPr>
            <p:ph type="dt" sz="half" idx="10"/>
          </p:nvPr>
        </p:nvSpPr>
        <p:spPr/>
        <p:txBody>
          <a:bodyPr/>
          <a:lstStyle/>
          <a:p>
            <a:fld id="{04FE2976-A2F4-4834-B735-CAE68ED3D06C}" type="datetimeFigureOut">
              <a:rPr lang="en-US" smtClean="0"/>
              <a:t>4/20/2023</a:t>
            </a:fld>
            <a:endParaRPr lang="en-US"/>
          </a:p>
        </p:txBody>
      </p:sp>
      <p:sp>
        <p:nvSpPr>
          <p:cNvPr id="6" name="Footer Placeholder 5">
            <a:extLst>
              <a:ext uri="{FF2B5EF4-FFF2-40B4-BE49-F238E27FC236}">
                <a16:creationId xmlns:a16="http://schemas.microsoft.com/office/drawing/2014/main" id="{C43A0974-CC87-82E5-7795-7369BAD639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E043AC-D6F3-F130-01B1-C032850F54B2}"/>
              </a:ext>
            </a:extLst>
          </p:cNvPr>
          <p:cNvSpPr>
            <a:spLocks noGrp="1"/>
          </p:cNvSpPr>
          <p:nvPr>
            <p:ph type="sldNum" sz="quarter" idx="12"/>
          </p:nvPr>
        </p:nvSpPr>
        <p:spPr/>
        <p:txBody>
          <a:bodyPr/>
          <a:lstStyle/>
          <a:p>
            <a:fld id="{437350C5-AB24-486B-AE47-C381D4C4379C}" type="slidenum">
              <a:rPr lang="en-US" smtClean="0"/>
              <a:t>‹#›</a:t>
            </a:fld>
            <a:endParaRPr lang="en-US"/>
          </a:p>
        </p:txBody>
      </p:sp>
    </p:spTree>
    <p:extLst>
      <p:ext uri="{BB962C8B-B14F-4D97-AF65-F5344CB8AC3E}">
        <p14:creationId xmlns:p14="http://schemas.microsoft.com/office/powerpoint/2010/main" val="1084262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6743-AC1F-818C-FC27-F60736A4CE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CB8367-B9CD-D801-599D-105A87AD6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50354-902E-4E9D-2EAB-B3D0C321F3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9B8320-6046-CDC2-BF86-50C8C1F63E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195BE9-6645-FA4D-F661-CC311B53AB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B27E21-AE2B-6632-4F72-3FDA02E1C784}"/>
              </a:ext>
            </a:extLst>
          </p:cNvPr>
          <p:cNvSpPr>
            <a:spLocks noGrp="1"/>
          </p:cNvSpPr>
          <p:nvPr>
            <p:ph type="dt" sz="half" idx="10"/>
          </p:nvPr>
        </p:nvSpPr>
        <p:spPr/>
        <p:txBody>
          <a:bodyPr/>
          <a:lstStyle/>
          <a:p>
            <a:fld id="{04FE2976-A2F4-4834-B735-CAE68ED3D06C}" type="datetimeFigureOut">
              <a:rPr lang="en-US" smtClean="0"/>
              <a:t>4/20/2023</a:t>
            </a:fld>
            <a:endParaRPr lang="en-US"/>
          </a:p>
        </p:txBody>
      </p:sp>
      <p:sp>
        <p:nvSpPr>
          <p:cNvPr id="8" name="Footer Placeholder 7">
            <a:extLst>
              <a:ext uri="{FF2B5EF4-FFF2-40B4-BE49-F238E27FC236}">
                <a16:creationId xmlns:a16="http://schemas.microsoft.com/office/drawing/2014/main" id="{7D33AB54-9E40-E81E-FD5C-9FB88D390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E7A322-AFA2-C438-3972-8E858922422B}"/>
              </a:ext>
            </a:extLst>
          </p:cNvPr>
          <p:cNvSpPr>
            <a:spLocks noGrp="1"/>
          </p:cNvSpPr>
          <p:nvPr>
            <p:ph type="sldNum" sz="quarter" idx="12"/>
          </p:nvPr>
        </p:nvSpPr>
        <p:spPr/>
        <p:txBody>
          <a:bodyPr/>
          <a:lstStyle/>
          <a:p>
            <a:fld id="{437350C5-AB24-486B-AE47-C381D4C4379C}" type="slidenum">
              <a:rPr lang="en-US" smtClean="0"/>
              <a:t>‹#›</a:t>
            </a:fld>
            <a:endParaRPr lang="en-US"/>
          </a:p>
        </p:txBody>
      </p:sp>
    </p:spTree>
    <p:extLst>
      <p:ext uri="{BB962C8B-B14F-4D97-AF65-F5344CB8AC3E}">
        <p14:creationId xmlns:p14="http://schemas.microsoft.com/office/powerpoint/2010/main" val="2762917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0365-377A-719E-361C-2A1436AE97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E1C261-3481-E90A-372E-78E68035B96A}"/>
              </a:ext>
            </a:extLst>
          </p:cNvPr>
          <p:cNvSpPr>
            <a:spLocks noGrp="1"/>
          </p:cNvSpPr>
          <p:nvPr>
            <p:ph type="dt" sz="half" idx="10"/>
          </p:nvPr>
        </p:nvSpPr>
        <p:spPr/>
        <p:txBody>
          <a:bodyPr/>
          <a:lstStyle/>
          <a:p>
            <a:fld id="{04FE2976-A2F4-4834-B735-CAE68ED3D06C}" type="datetimeFigureOut">
              <a:rPr lang="en-US" smtClean="0"/>
              <a:t>4/20/2023</a:t>
            </a:fld>
            <a:endParaRPr lang="en-US"/>
          </a:p>
        </p:txBody>
      </p:sp>
      <p:sp>
        <p:nvSpPr>
          <p:cNvPr id="4" name="Footer Placeholder 3">
            <a:extLst>
              <a:ext uri="{FF2B5EF4-FFF2-40B4-BE49-F238E27FC236}">
                <a16:creationId xmlns:a16="http://schemas.microsoft.com/office/drawing/2014/main" id="{F6656B85-8DD7-1187-9328-185BA0DA2D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5964AF-9216-6B6C-00A7-376306DB3222}"/>
              </a:ext>
            </a:extLst>
          </p:cNvPr>
          <p:cNvSpPr>
            <a:spLocks noGrp="1"/>
          </p:cNvSpPr>
          <p:nvPr>
            <p:ph type="sldNum" sz="quarter" idx="12"/>
          </p:nvPr>
        </p:nvSpPr>
        <p:spPr/>
        <p:txBody>
          <a:bodyPr/>
          <a:lstStyle/>
          <a:p>
            <a:fld id="{437350C5-AB24-486B-AE47-C381D4C4379C}" type="slidenum">
              <a:rPr lang="en-US" smtClean="0"/>
              <a:t>‹#›</a:t>
            </a:fld>
            <a:endParaRPr lang="en-US"/>
          </a:p>
        </p:txBody>
      </p:sp>
    </p:spTree>
    <p:extLst>
      <p:ext uri="{BB962C8B-B14F-4D97-AF65-F5344CB8AC3E}">
        <p14:creationId xmlns:p14="http://schemas.microsoft.com/office/powerpoint/2010/main" val="1768939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7E78FE-F901-660F-73F7-C78387DB5B0A}"/>
              </a:ext>
            </a:extLst>
          </p:cNvPr>
          <p:cNvSpPr>
            <a:spLocks noGrp="1"/>
          </p:cNvSpPr>
          <p:nvPr>
            <p:ph type="dt" sz="half" idx="10"/>
          </p:nvPr>
        </p:nvSpPr>
        <p:spPr/>
        <p:txBody>
          <a:bodyPr/>
          <a:lstStyle/>
          <a:p>
            <a:fld id="{04FE2976-A2F4-4834-B735-CAE68ED3D06C}" type="datetimeFigureOut">
              <a:rPr lang="en-US" smtClean="0"/>
              <a:t>4/20/2023</a:t>
            </a:fld>
            <a:endParaRPr lang="en-US"/>
          </a:p>
        </p:txBody>
      </p:sp>
      <p:sp>
        <p:nvSpPr>
          <p:cNvPr id="3" name="Footer Placeholder 2">
            <a:extLst>
              <a:ext uri="{FF2B5EF4-FFF2-40B4-BE49-F238E27FC236}">
                <a16:creationId xmlns:a16="http://schemas.microsoft.com/office/drawing/2014/main" id="{30E3C6BA-001E-EA82-6AC5-B11D0E23E8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C37738-BEA5-3584-63A1-2CDA3556E8BC}"/>
              </a:ext>
            </a:extLst>
          </p:cNvPr>
          <p:cNvSpPr>
            <a:spLocks noGrp="1"/>
          </p:cNvSpPr>
          <p:nvPr>
            <p:ph type="sldNum" sz="quarter" idx="12"/>
          </p:nvPr>
        </p:nvSpPr>
        <p:spPr/>
        <p:txBody>
          <a:bodyPr/>
          <a:lstStyle/>
          <a:p>
            <a:fld id="{437350C5-AB24-486B-AE47-C381D4C4379C}" type="slidenum">
              <a:rPr lang="en-US" smtClean="0"/>
              <a:t>‹#›</a:t>
            </a:fld>
            <a:endParaRPr lang="en-US"/>
          </a:p>
        </p:txBody>
      </p:sp>
    </p:spTree>
    <p:extLst>
      <p:ext uri="{BB962C8B-B14F-4D97-AF65-F5344CB8AC3E}">
        <p14:creationId xmlns:p14="http://schemas.microsoft.com/office/powerpoint/2010/main" val="3490827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816B-0802-FC82-B16E-8AAAC2BB5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5273AE-2AD4-96D3-3C63-EB107A42FD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9A1617-1BBB-8CA6-82DE-4C3E81D85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A7D6-D25A-0D54-611B-05BC8150F32E}"/>
              </a:ext>
            </a:extLst>
          </p:cNvPr>
          <p:cNvSpPr>
            <a:spLocks noGrp="1"/>
          </p:cNvSpPr>
          <p:nvPr>
            <p:ph type="dt" sz="half" idx="10"/>
          </p:nvPr>
        </p:nvSpPr>
        <p:spPr/>
        <p:txBody>
          <a:bodyPr/>
          <a:lstStyle/>
          <a:p>
            <a:fld id="{04FE2976-A2F4-4834-B735-CAE68ED3D06C}" type="datetimeFigureOut">
              <a:rPr lang="en-US" smtClean="0"/>
              <a:t>4/20/2023</a:t>
            </a:fld>
            <a:endParaRPr lang="en-US"/>
          </a:p>
        </p:txBody>
      </p:sp>
      <p:sp>
        <p:nvSpPr>
          <p:cNvPr id="6" name="Footer Placeholder 5">
            <a:extLst>
              <a:ext uri="{FF2B5EF4-FFF2-40B4-BE49-F238E27FC236}">
                <a16:creationId xmlns:a16="http://schemas.microsoft.com/office/drawing/2014/main" id="{EB024F04-6600-8E83-C0DF-BCC80F95F3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A48E08-A1E5-0500-11D6-378C2984E416}"/>
              </a:ext>
            </a:extLst>
          </p:cNvPr>
          <p:cNvSpPr>
            <a:spLocks noGrp="1"/>
          </p:cNvSpPr>
          <p:nvPr>
            <p:ph type="sldNum" sz="quarter" idx="12"/>
          </p:nvPr>
        </p:nvSpPr>
        <p:spPr/>
        <p:txBody>
          <a:bodyPr/>
          <a:lstStyle/>
          <a:p>
            <a:fld id="{437350C5-AB24-486B-AE47-C381D4C4379C}" type="slidenum">
              <a:rPr lang="en-US" smtClean="0"/>
              <a:t>‹#›</a:t>
            </a:fld>
            <a:endParaRPr lang="en-US"/>
          </a:p>
        </p:txBody>
      </p:sp>
    </p:spTree>
    <p:extLst>
      <p:ext uri="{BB962C8B-B14F-4D97-AF65-F5344CB8AC3E}">
        <p14:creationId xmlns:p14="http://schemas.microsoft.com/office/powerpoint/2010/main" val="157631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E17D-E1EC-8076-C481-522EBD5F5F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51C0D-2EAC-3834-9029-83520C6D08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3130AE-23FA-E526-7A91-B21392914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ACA7D-161F-2B1A-C7AA-C5F9385036CA}"/>
              </a:ext>
            </a:extLst>
          </p:cNvPr>
          <p:cNvSpPr>
            <a:spLocks noGrp="1"/>
          </p:cNvSpPr>
          <p:nvPr>
            <p:ph type="dt" sz="half" idx="10"/>
          </p:nvPr>
        </p:nvSpPr>
        <p:spPr/>
        <p:txBody>
          <a:bodyPr/>
          <a:lstStyle/>
          <a:p>
            <a:fld id="{04FE2976-A2F4-4834-B735-CAE68ED3D06C}" type="datetimeFigureOut">
              <a:rPr lang="en-US" smtClean="0"/>
              <a:t>4/20/2023</a:t>
            </a:fld>
            <a:endParaRPr lang="en-US"/>
          </a:p>
        </p:txBody>
      </p:sp>
      <p:sp>
        <p:nvSpPr>
          <p:cNvPr id="6" name="Footer Placeholder 5">
            <a:extLst>
              <a:ext uri="{FF2B5EF4-FFF2-40B4-BE49-F238E27FC236}">
                <a16:creationId xmlns:a16="http://schemas.microsoft.com/office/drawing/2014/main" id="{87F2298A-D7E2-803E-4EB3-D595BC1004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3B1460-323B-CA07-4EC7-AC21791122C3}"/>
              </a:ext>
            </a:extLst>
          </p:cNvPr>
          <p:cNvSpPr>
            <a:spLocks noGrp="1"/>
          </p:cNvSpPr>
          <p:nvPr>
            <p:ph type="sldNum" sz="quarter" idx="12"/>
          </p:nvPr>
        </p:nvSpPr>
        <p:spPr/>
        <p:txBody>
          <a:bodyPr/>
          <a:lstStyle/>
          <a:p>
            <a:fld id="{437350C5-AB24-486B-AE47-C381D4C4379C}" type="slidenum">
              <a:rPr lang="en-US" smtClean="0"/>
              <a:t>‹#›</a:t>
            </a:fld>
            <a:endParaRPr lang="en-US"/>
          </a:p>
        </p:txBody>
      </p:sp>
    </p:spTree>
    <p:extLst>
      <p:ext uri="{BB962C8B-B14F-4D97-AF65-F5344CB8AC3E}">
        <p14:creationId xmlns:p14="http://schemas.microsoft.com/office/powerpoint/2010/main" val="9166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6E82-6E19-A8D2-909F-F6006E8538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4CA726-8888-7556-C9CF-25574E25AA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BADA9-9F39-4642-3BAE-7F7544AC63C0}"/>
              </a:ext>
            </a:extLst>
          </p:cNvPr>
          <p:cNvSpPr>
            <a:spLocks noGrp="1"/>
          </p:cNvSpPr>
          <p:nvPr>
            <p:ph type="dt" sz="half" idx="10"/>
          </p:nvPr>
        </p:nvSpPr>
        <p:spPr/>
        <p:txBody>
          <a:bodyPr/>
          <a:lstStyle/>
          <a:p>
            <a:fld id="{04FE2976-A2F4-4834-B735-CAE68ED3D06C}" type="datetimeFigureOut">
              <a:rPr lang="en-US" smtClean="0"/>
              <a:t>4/20/2023</a:t>
            </a:fld>
            <a:endParaRPr lang="en-US"/>
          </a:p>
        </p:txBody>
      </p:sp>
      <p:sp>
        <p:nvSpPr>
          <p:cNvPr id="5" name="Footer Placeholder 4">
            <a:extLst>
              <a:ext uri="{FF2B5EF4-FFF2-40B4-BE49-F238E27FC236}">
                <a16:creationId xmlns:a16="http://schemas.microsoft.com/office/drawing/2014/main" id="{0D836AA5-BA80-AFAA-B4CF-593AB7C4D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A5FCD-2884-7300-20BB-B02C673795B6}"/>
              </a:ext>
            </a:extLst>
          </p:cNvPr>
          <p:cNvSpPr>
            <a:spLocks noGrp="1"/>
          </p:cNvSpPr>
          <p:nvPr>
            <p:ph type="sldNum" sz="quarter" idx="12"/>
          </p:nvPr>
        </p:nvSpPr>
        <p:spPr/>
        <p:txBody>
          <a:bodyPr/>
          <a:lstStyle/>
          <a:p>
            <a:fld id="{437350C5-AB24-486B-AE47-C381D4C4379C}" type="slidenum">
              <a:rPr lang="en-US" smtClean="0"/>
              <a:t>‹#›</a:t>
            </a:fld>
            <a:endParaRPr lang="en-US"/>
          </a:p>
        </p:txBody>
      </p:sp>
    </p:spTree>
    <p:extLst>
      <p:ext uri="{BB962C8B-B14F-4D97-AF65-F5344CB8AC3E}">
        <p14:creationId xmlns:p14="http://schemas.microsoft.com/office/powerpoint/2010/main" val="6591346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C3686-3226-299C-852F-3E6354FD3E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5FB258-ED1D-2CB3-5CE3-5CEC108B51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50227-4A7A-A64B-3C2C-395DB5AFF874}"/>
              </a:ext>
            </a:extLst>
          </p:cNvPr>
          <p:cNvSpPr>
            <a:spLocks noGrp="1"/>
          </p:cNvSpPr>
          <p:nvPr>
            <p:ph type="dt" sz="half" idx="10"/>
          </p:nvPr>
        </p:nvSpPr>
        <p:spPr/>
        <p:txBody>
          <a:bodyPr/>
          <a:lstStyle/>
          <a:p>
            <a:fld id="{04FE2976-A2F4-4834-B735-CAE68ED3D06C}" type="datetimeFigureOut">
              <a:rPr lang="en-US" smtClean="0"/>
              <a:t>4/20/2023</a:t>
            </a:fld>
            <a:endParaRPr lang="en-US"/>
          </a:p>
        </p:txBody>
      </p:sp>
      <p:sp>
        <p:nvSpPr>
          <p:cNvPr id="5" name="Footer Placeholder 4">
            <a:extLst>
              <a:ext uri="{FF2B5EF4-FFF2-40B4-BE49-F238E27FC236}">
                <a16:creationId xmlns:a16="http://schemas.microsoft.com/office/drawing/2014/main" id="{AFA52E87-5503-A89B-9F4A-27FDE924A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09C9C-EF45-2D8F-2D67-3A535E087792}"/>
              </a:ext>
            </a:extLst>
          </p:cNvPr>
          <p:cNvSpPr>
            <a:spLocks noGrp="1"/>
          </p:cNvSpPr>
          <p:nvPr>
            <p:ph type="sldNum" sz="quarter" idx="12"/>
          </p:nvPr>
        </p:nvSpPr>
        <p:spPr/>
        <p:txBody>
          <a:bodyPr/>
          <a:lstStyle/>
          <a:p>
            <a:fld id="{437350C5-AB24-486B-AE47-C381D4C4379C}" type="slidenum">
              <a:rPr lang="en-US" smtClean="0"/>
              <a:t>‹#›</a:t>
            </a:fld>
            <a:endParaRPr lang="en-US"/>
          </a:p>
        </p:txBody>
      </p:sp>
    </p:spTree>
    <p:extLst>
      <p:ext uri="{BB962C8B-B14F-4D97-AF65-F5344CB8AC3E}">
        <p14:creationId xmlns:p14="http://schemas.microsoft.com/office/powerpoint/2010/main" val="304575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7C187E-73E7-CE7B-4CB8-F15499456A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F97FED-D208-D3A3-F7F3-2B4A24156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59665-ED89-91FC-4847-B0CDB2E6A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E2976-A2F4-4834-B735-CAE68ED3D06C}" type="datetimeFigureOut">
              <a:rPr lang="en-US" smtClean="0"/>
              <a:t>4/20/2023</a:t>
            </a:fld>
            <a:endParaRPr lang="en-US"/>
          </a:p>
        </p:txBody>
      </p:sp>
      <p:sp>
        <p:nvSpPr>
          <p:cNvPr id="5" name="Footer Placeholder 4">
            <a:extLst>
              <a:ext uri="{FF2B5EF4-FFF2-40B4-BE49-F238E27FC236}">
                <a16:creationId xmlns:a16="http://schemas.microsoft.com/office/drawing/2014/main" id="{EEC21842-32B0-6B22-3463-482E43945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9CD893-635D-AF5F-858D-0EFFAD7CBF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350C5-AB24-486B-AE47-C381D4C4379C}" type="slidenum">
              <a:rPr lang="en-US" smtClean="0"/>
              <a:t>‹#›</a:t>
            </a:fld>
            <a:endParaRPr lang="en-US"/>
          </a:p>
        </p:txBody>
      </p:sp>
    </p:spTree>
    <p:extLst>
      <p:ext uri="{BB962C8B-B14F-4D97-AF65-F5344CB8AC3E}">
        <p14:creationId xmlns:p14="http://schemas.microsoft.com/office/powerpoint/2010/main" val="8972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publication/265059918_Improved_Estimates_for_the_Impact_of_Baserunning_in_Baseball" TargetMode="External"/><Relationship Id="rId2" Type="http://schemas.openxmlformats.org/officeDocument/2006/relationships/hyperlink" Target="https://scholarworks.smith.edu/sds_facpubs/40"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C7B9B5-2B57-5AEC-C794-9FFC49660BB0}"/>
              </a:ext>
            </a:extLst>
          </p:cNvPr>
          <p:cNvSpPr>
            <a:spLocks noGrp="1"/>
          </p:cNvSpPr>
          <p:nvPr>
            <p:ph type="subTitle" idx="1"/>
          </p:nvPr>
        </p:nvSpPr>
        <p:spPr>
          <a:xfrm>
            <a:off x="2770405" y="0"/>
            <a:ext cx="6421879" cy="1163491"/>
          </a:xfrm>
        </p:spPr>
        <p:txBody>
          <a:bodyPr vert="horz" lIns="91440" tIns="45720" rIns="91440" bIns="45720" rtlCol="0" anchor="t">
            <a:noAutofit/>
          </a:bodyPr>
          <a:lstStyle/>
          <a:p>
            <a:r>
              <a:rPr lang="en-US" dirty="0"/>
              <a:t>Using Linear Modeling and Clustering to Determine Relationships Between Speed to First Base and Other Offensive Statistics in Baseball</a:t>
            </a:r>
            <a:endParaRPr lang="en-US" dirty="0">
              <a:cs typeface="Calibri"/>
            </a:endParaRPr>
          </a:p>
          <a:p>
            <a:r>
              <a:rPr lang="en-US" sz="1800" b="0" i="0" u="none" strike="noStrike" baseline="0" dirty="0">
                <a:ea typeface="+mn-lt"/>
                <a:cs typeface="+mn-lt"/>
              </a:rPr>
              <a:t>https://github.com/T4rnover/</a:t>
            </a:r>
            <a:r>
              <a:rPr lang="en-US" sz="1800" dirty="0">
                <a:ea typeface="+mn-lt"/>
                <a:cs typeface="+mn-lt"/>
              </a:rPr>
              <a:t>DataScienceProject</a:t>
            </a:r>
            <a:r>
              <a:rPr lang="en-US" sz="1800" b="0" i="0" u="none" strike="noStrike" baseline="0" dirty="0">
                <a:ea typeface="+mn-lt"/>
                <a:cs typeface="+mn-lt"/>
              </a:rPr>
              <a:t>_</a:t>
            </a:r>
            <a:r>
              <a:rPr lang="en-US" sz="1800" dirty="0">
                <a:ea typeface="+mn-lt"/>
                <a:cs typeface="+mn-lt"/>
              </a:rPr>
              <a:t>Spring</a:t>
            </a:r>
            <a:endParaRPr lang="en-US" dirty="0"/>
          </a:p>
          <a:p>
            <a:r>
              <a:rPr lang="en-US" dirty="0"/>
              <a:t>Eamon Deffner and Frederick R. “Randy” Carlson </a:t>
            </a:r>
            <a:endParaRPr lang="en-US" dirty="0">
              <a:cs typeface="Calibri" panose="020F0502020204030204"/>
            </a:endParaRPr>
          </a:p>
        </p:txBody>
      </p:sp>
      <p:pic>
        <p:nvPicPr>
          <p:cNvPr id="2" name="Picture 3" descr="Free Images : baseball field, pitch, competition, american, sports ...">
            <a:extLst>
              <a:ext uri="{FF2B5EF4-FFF2-40B4-BE49-F238E27FC236}">
                <a16:creationId xmlns:a16="http://schemas.microsoft.com/office/drawing/2014/main" id="{DEB8BF61-9345-8E57-E16C-13A07EC4D34A}"/>
              </a:ext>
            </a:extLst>
          </p:cNvPr>
          <p:cNvPicPr>
            <a:picLocks noChangeAspect="1"/>
          </p:cNvPicPr>
          <p:nvPr/>
        </p:nvPicPr>
        <p:blipFill>
          <a:blip r:embed="rId2"/>
          <a:stretch>
            <a:fillRect/>
          </a:stretch>
        </p:blipFill>
        <p:spPr>
          <a:xfrm>
            <a:off x="840659" y="2403987"/>
            <a:ext cx="5864941" cy="3893574"/>
          </a:xfrm>
          <a:prstGeom prst="rect">
            <a:avLst/>
          </a:prstGeom>
        </p:spPr>
      </p:pic>
      <p:pic>
        <p:nvPicPr>
          <p:cNvPr id="4" name="Picture 4" descr="Table&#10;&#10;Description automatically generated">
            <a:extLst>
              <a:ext uri="{FF2B5EF4-FFF2-40B4-BE49-F238E27FC236}">
                <a16:creationId xmlns:a16="http://schemas.microsoft.com/office/drawing/2014/main" id="{59E0DCD3-7CF1-D2C4-632A-2EA0EC3D349A}"/>
              </a:ext>
            </a:extLst>
          </p:cNvPr>
          <p:cNvPicPr>
            <a:picLocks noChangeAspect="1"/>
          </p:cNvPicPr>
          <p:nvPr/>
        </p:nvPicPr>
        <p:blipFill>
          <a:blip r:embed="rId3"/>
          <a:stretch>
            <a:fillRect/>
          </a:stretch>
        </p:blipFill>
        <p:spPr>
          <a:xfrm>
            <a:off x="6850626" y="2503658"/>
            <a:ext cx="5090651" cy="3694233"/>
          </a:xfrm>
          <a:prstGeom prst="rect">
            <a:avLst/>
          </a:prstGeom>
        </p:spPr>
      </p:pic>
    </p:spTree>
    <p:extLst>
      <p:ext uri="{BB962C8B-B14F-4D97-AF65-F5344CB8AC3E}">
        <p14:creationId xmlns:p14="http://schemas.microsoft.com/office/powerpoint/2010/main" val="29147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6706-E645-9833-7015-BDB26D87BA97}"/>
              </a:ext>
            </a:extLst>
          </p:cNvPr>
          <p:cNvSpPr>
            <a:spLocks noGrp="1"/>
          </p:cNvSpPr>
          <p:nvPr>
            <p:ph type="title"/>
          </p:nvPr>
        </p:nvSpPr>
        <p:spPr>
          <a:xfrm>
            <a:off x="63909" y="-3585"/>
            <a:ext cx="12064181" cy="1325563"/>
          </a:xfrm>
        </p:spPr>
        <p:txBody>
          <a:bodyPr/>
          <a:lstStyle/>
          <a:p>
            <a:pPr algn="ctr"/>
            <a:r>
              <a:rPr lang="en-US" dirty="0"/>
              <a:t>Problem Statement and Goals</a:t>
            </a:r>
            <a:endParaRPr lang="en-US"/>
          </a:p>
        </p:txBody>
      </p:sp>
      <p:sp>
        <p:nvSpPr>
          <p:cNvPr id="3" name="Content Placeholder 2">
            <a:extLst>
              <a:ext uri="{FF2B5EF4-FFF2-40B4-BE49-F238E27FC236}">
                <a16:creationId xmlns:a16="http://schemas.microsoft.com/office/drawing/2014/main" id="{0766F7EF-8FCC-9EAD-577A-649FE01EC8BA}"/>
              </a:ext>
            </a:extLst>
          </p:cNvPr>
          <p:cNvSpPr>
            <a:spLocks noGrp="1"/>
          </p:cNvSpPr>
          <p:nvPr>
            <p:ph idx="1"/>
          </p:nvPr>
        </p:nvSpPr>
        <p:spPr>
          <a:xfrm>
            <a:off x="838200" y="1112787"/>
            <a:ext cx="10945761" cy="5064176"/>
          </a:xfrm>
        </p:spPr>
        <p:txBody>
          <a:bodyPr vert="horz" lIns="91440" tIns="45720" rIns="91440" bIns="45720" rtlCol="0" anchor="t">
            <a:normAutofit fontScale="92500" lnSpcReduction="20000"/>
          </a:bodyPr>
          <a:lstStyle/>
          <a:p>
            <a:r>
              <a:rPr lang="en-US" dirty="0">
                <a:cs typeface="Calibri"/>
              </a:rPr>
              <a:t>Motivation - </a:t>
            </a:r>
            <a:r>
              <a:rPr lang="en-US" dirty="0">
                <a:cs typeface="Times New Roman"/>
              </a:rPr>
              <a:t>Baseball is a game in which speed is no longer as sought after as an attribute because of other statistics. However, players who can beat out ground balls get on base more, leading to the driving question for this project</a:t>
            </a:r>
            <a:r>
              <a:rPr lang="en-US" dirty="0">
                <a:latin typeface="Calibri"/>
                <a:cs typeface="Times New Roman"/>
              </a:rPr>
              <a:t>. </a:t>
            </a:r>
            <a:endParaRPr lang="en-US" dirty="0">
              <a:latin typeface="Calibri"/>
              <a:cs typeface="Calibri"/>
            </a:endParaRPr>
          </a:p>
          <a:p>
            <a:pPr marL="0" indent="0" algn="ctr">
              <a:buNone/>
            </a:pPr>
            <a:r>
              <a:rPr lang="en-US" dirty="0">
                <a:latin typeface="Calibri"/>
                <a:cs typeface="Times New Roman"/>
              </a:rPr>
              <a:t>Research questions </a:t>
            </a:r>
            <a:endParaRPr lang="en-US" dirty="0">
              <a:latin typeface="Calibri"/>
              <a:cs typeface="Calibri"/>
            </a:endParaRPr>
          </a:p>
          <a:p>
            <a:r>
              <a:rPr lang="en-US" dirty="0">
                <a:latin typeface="Calibri"/>
                <a:cs typeface="Times New Roman"/>
              </a:rPr>
              <a:t>What is the contribution towards On Base Plus Slugging of speed from home to first in baseball? </a:t>
            </a:r>
            <a:endParaRPr lang="en-US" dirty="0">
              <a:cs typeface="Calibri"/>
            </a:endParaRPr>
          </a:p>
          <a:p>
            <a:r>
              <a:rPr lang="en-US" dirty="0">
                <a:cs typeface="Times New Roman"/>
              </a:rPr>
              <a:t>Are there particular groups of players who have high contributions to their offensive statistics from plays that involve speed</a:t>
            </a:r>
          </a:p>
          <a:p>
            <a:pPr marL="0" indent="0" algn="ctr">
              <a:buNone/>
            </a:pPr>
            <a:r>
              <a:rPr lang="en-US" dirty="0"/>
              <a:t>Goals </a:t>
            </a:r>
            <a:endParaRPr lang="en-US" dirty="0">
              <a:cs typeface="Calibri"/>
            </a:endParaRPr>
          </a:p>
          <a:p>
            <a:r>
              <a:rPr lang="en-US" dirty="0">
                <a:cs typeface="Calibri"/>
              </a:rPr>
              <a:t>Determine whether there is a relationship between speed and batting average on ground balls, as well as speed and slugging on hits that are not home runs</a:t>
            </a:r>
          </a:p>
          <a:p>
            <a:r>
              <a:rPr lang="en-US" dirty="0"/>
              <a:t>Cluster players based on how often they are involved in hustle plays, their successes in these plays and how this affects their OPS</a:t>
            </a:r>
            <a:endParaRPr lang="en-US">
              <a:cs typeface="Calibri"/>
            </a:endParaRPr>
          </a:p>
          <a:p>
            <a:r>
              <a:rPr lang="en-US" dirty="0"/>
              <a:t>Data: From </a:t>
            </a:r>
            <a:r>
              <a:rPr lang="en-US" dirty="0" err="1"/>
              <a:t>BaseballSavant</a:t>
            </a:r>
            <a:endParaRPr lang="en-US" dirty="0" err="1">
              <a:cs typeface="Calibri"/>
            </a:endParaRPr>
          </a:p>
          <a:p>
            <a:pPr marL="0" indent="0">
              <a:buNone/>
            </a:pPr>
            <a:endParaRPr lang="en-US" dirty="0"/>
          </a:p>
        </p:txBody>
      </p:sp>
    </p:spTree>
    <p:extLst>
      <p:ext uri="{BB962C8B-B14F-4D97-AF65-F5344CB8AC3E}">
        <p14:creationId xmlns:p14="http://schemas.microsoft.com/office/powerpoint/2010/main" val="342886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C03A-26B5-4644-42A2-EC327065AE43}"/>
              </a:ext>
            </a:extLst>
          </p:cNvPr>
          <p:cNvSpPr>
            <a:spLocks noGrp="1"/>
          </p:cNvSpPr>
          <p:nvPr>
            <p:ph type="title"/>
          </p:nvPr>
        </p:nvSpPr>
        <p:spPr/>
        <p:txBody>
          <a:bodyPr/>
          <a:lstStyle/>
          <a:p>
            <a:pPr algn="ctr"/>
            <a:r>
              <a:rPr lang="en-US" dirty="0">
                <a:cs typeface="Calibri Light" panose="020F0302020204030204"/>
              </a:rPr>
              <a:t>Previous Work</a:t>
            </a:r>
          </a:p>
        </p:txBody>
      </p:sp>
      <p:sp>
        <p:nvSpPr>
          <p:cNvPr id="3" name="Content Placeholder 2">
            <a:extLst>
              <a:ext uri="{FF2B5EF4-FFF2-40B4-BE49-F238E27FC236}">
                <a16:creationId xmlns:a16="http://schemas.microsoft.com/office/drawing/2014/main" id="{38401C5E-97FB-4C6A-A912-20C7CD4A5C4A}"/>
              </a:ext>
            </a:extLst>
          </p:cNvPr>
          <p:cNvSpPr>
            <a:spLocks noGrp="1"/>
          </p:cNvSpPr>
          <p:nvPr>
            <p:ph idx="1"/>
          </p:nvPr>
        </p:nvSpPr>
        <p:spPr/>
        <p:txBody>
          <a:bodyPr vert="horz" lIns="91440" tIns="45720" rIns="91440" bIns="45720" rtlCol="0" anchor="t">
            <a:normAutofit/>
          </a:bodyPr>
          <a:lstStyle/>
          <a:p>
            <a:r>
              <a:rPr lang="en-US" dirty="0">
                <a:cs typeface="Calibri"/>
              </a:rPr>
              <a:t>Moneyball (Lewis)</a:t>
            </a:r>
          </a:p>
          <a:p>
            <a:r>
              <a:rPr lang="en-US" dirty="0">
                <a:cs typeface="Calibri"/>
              </a:rPr>
              <a:t>The Rickey Henderson Dilemma (Click, et. al.)</a:t>
            </a:r>
          </a:p>
          <a:p>
            <a:r>
              <a:rPr lang="en-US" dirty="0">
                <a:cs typeface="Calibri"/>
              </a:rPr>
              <a:t>Vectors for Taking the Extra Base</a:t>
            </a:r>
          </a:p>
          <a:p>
            <a:r>
              <a:rPr lang="en-US" dirty="0">
                <a:cs typeface="Calibri"/>
              </a:rPr>
              <a:t>Relationship between Speed and OBP/Slugging</a:t>
            </a:r>
          </a:p>
          <a:p>
            <a:endParaRPr lang="en-US" dirty="0">
              <a:cs typeface="Calibri"/>
            </a:endParaRPr>
          </a:p>
        </p:txBody>
      </p:sp>
      <p:pic>
        <p:nvPicPr>
          <p:cNvPr id="4" name="Picture 4">
            <a:extLst>
              <a:ext uri="{FF2B5EF4-FFF2-40B4-BE49-F238E27FC236}">
                <a16:creationId xmlns:a16="http://schemas.microsoft.com/office/drawing/2014/main" id="{530B1E16-1A9D-6281-6C3A-FB1EC4C20D30}"/>
              </a:ext>
            </a:extLst>
          </p:cNvPr>
          <p:cNvPicPr>
            <a:picLocks noChangeAspect="1"/>
          </p:cNvPicPr>
          <p:nvPr/>
        </p:nvPicPr>
        <p:blipFill>
          <a:blip r:embed="rId2"/>
          <a:stretch>
            <a:fillRect/>
          </a:stretch>
        </p:blipFill>
        <p:spPr>
          <a:xfrm>
            <a:off x="9333271" y="119756"/>
            <a:ext cx="2743200" cy="4086681"/>
          </a:xfrm>
          <a:prstGeom prst="rect">
            <a:avLst/>
          </a:prstGeom>
        </p:spPr>
      </p:pic>
      <p:pic>
        <p:nvPicPr>
          <p:cNvPr id="5" name="Picture 5">
            <a:extLst>
              <a:ext uri="{FF2B5EF4-FFF2-40B4-BE49-F238E27FC236}">
                <a16:creationId xmlns:a16="http://schemas.microsoft.com/office/drawing/2014/main" id="{65A70FB9-20ED-A50E-35F0-8F07F7F97DA5}"/>
              </a:ext>
            </a:extLst>
          </p:cNvPr>
          <p:cNvPicPr>
            <a:picLocks noChangeAspect="1"/>
          </p:cNvPicPr>
          <p:nvPr/>
        </p:nvPicPr>
        <p:blipFill>
          <a:blip r:embed="rId3"/>
          <a:stretch>
            <a:fillRect/>
          </a:stretch>
        </p:blipFill>
        <p:spPr>
          <a:xfrm>
            <a:off x="7452852" y="4201140"/>
            <a:ext cx="4623619" cy="1823269"/>
          </a:xfrm>
          <a:prstGeom prst="rect">
            <a:avLst/>
          </a:prstGeom>
        </p:spPr>
      </p:pic>
    </p:spTree>
    <p:extLst>
      <p:ext uri="{BB962C8B-B14F-4D97-AF65-F5344CB8AC3E}">
        <p14:creationId xmlns:p14="http://schemas.microsoft.com/office/powerpoint/2010/main" val="127071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A9CFD9-DD79-CBBF-7592-2EC4B4AA139B}"/>
              </a:ext>
            </a:extLst>
          </p:cNvPr>
          <p:cNvSpPr txBox="1"/>
          <p:nvPr/>
        </p:nvSpPr>
        <p:spPr>
          <a:xfrm>
            <a:off x="331838" y="202791"/>
            <a:ext cx="6378676" cy="26468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cs typeface="Calibri"/>
              </a:rPr>
              <a:t>Data</a:t>
            </a:r>
            <a:endParaRPr lang="en-US" sz="3600" dirty="0">
              <a:cs typeface="Calibri"/>
            </a:endParaRPr>
          </a:p>
          <a:p>
            <a:endParaRPr lang="en-US" dirty="0">
              <a:cs typeface="Calibri"/>
            </a:endParaRPr>
          </a:p>
          <a:p>
            <a:r>
              <a:rPr lang="en-US" sz="2800" dirty="0">
                <a:cs typeface="Calibri"/>
              </a:rPr>
              <a:t>Baseball Savant tracks stats on every pitch in all MLB games. Easy to find and use.</a:t>
            </a:r>
          </a:p>
          <a:p>
            <a:r>
              <a:rPr lang="en-US" sz="2800" dirty="0">
                <a:cs typeface="Calibri"/>
              </a:rPr>
              <a:t>Combined Speed Data with Hitting Data for each Player</a:t>
            </a:r>
          </a:p>
        </p:txBody>
      </p:sp>
      <p:pic>
        <p:nvPicPr>
          <p:cNvPr id="4" name="Picture 6" descr="Text&#10;&#10;Description automatically generated">
            <a:extLst>
              <a:ext uri="{FF2B5EF4-FFF2-40B4-BE49-F238E27FC236}">
                <a16:creationId xmlns:a16="http://schemas.microsoft.com/office/drawing/2014/main" id="{02256C7D-67C9-4146-09A8-4B4DED9EACAE}"/>
              </a:ext>
            </a:extLst>
          </p:cNvPr>
          <p:cNvPicPr>
            <a:picLocks noChangeAspect="1"/>
          </p:cNvPicPr>
          <p:nvPr/>
        </p:nvPicPr>
        <p:blipFill>
          <a:blip r:embed="rId2"/>
          <a:stretch>
            <a:fillRect/>
          </a:stretch>
        </p:blipFill>
        <p:spPr>
          <a:xfrm>
            <a:off x="103239" y="3070713"/>
            <a:ext cx="8409038" cy="3789153"/>
          </a:xfrm>
          <a:prstGeom prst="rect">
            <a:avLst/>
          </a:prstGeom>
        </p:spPr>
      </p:pic>
      <p:pic>
        <p:nvPicPr>
          <p:cNvPr id="7" name="Picture 7" descr="Table&#10;&#10;Description automatically generated">
            <a:extLst>
              <a:ext uri="{FF2B5EF4-FFF2-40B4-BE49-F238E27FC236}">
                <a16:creationId xmlns:a16="http://schemas.microsoft.com/office/drawing/2014/main" id="{BB84BEFF-E985-AD54-A15C-4C0D15EB7653}"/>
              </a:ext>
            </a:extLst>
          </p:cNvPr>
          <p:cNvPicPr>
            <a:picLocks noChangeAspect="1"/>
          </p:cNvPicPr>
          <p:nvPr/>
        </p:nvPicPr>
        <p:blipFill>
          <a:blip r:embed="rId3"/>
          <a:stretch>
            <a:fillRect/>
          </a:stretch>
        </p:blipFill>
        <p:spPr>
          <a:xfrm>
            <a:off x="4306529" y="4586725"/>
            <a:ext cx="7315200" cy="1764938"/>
          </a:xfrm>
          <a:prstGeom prst="rect">
            <a:avLst/>
          </a:prstGeom>
        </p:spPr>
      </p:pic>
      <p:pic>
        <p:nvPicPr>
          <p:cNvPr id="8" name="Picture 8" descr="Table&#10;&#10;Description automatically generated">
            <a:extLst>
              <a:ext uri="{FF2B5EF4-FFF2-40B4-BE49-F238E27FC236}">
                <a16:creationId xmlns:a16="http://schemas.microsoft.com/office/drawing/2014/main" id="{07EDBCD1-4FEC-ACCA-608F-D0B510B695CC}"/>
              </a:ext>
            </a:extLst>
          </p:cNvPr>
          <p:cNvPicPr>
            <a:picLocks noChangeAspect="1"/>
          </p:cNvPicPr>
          <p:nvPr/>
        </p:nvPicPr>
        <p:blipFill>
          <a:blip r:embed="rId4"/>
          <a:stretch>
            <a:fillRect/>
          </a:stretch>
        </p:blipFill>
        <p:spPr>
          <a:xfrm>
            <a:off x="6715432" y="351495"/>
            <a:ext cx="5238135" cy="3156172"/>
          </a:xfrm>
          <a:prstGeom prst="rect">
            <a:avLst/>
          </a:prstGeom>
        </p:spPr>
      </p:pic>
      <p:pic>
        <p:nvPicPr>
          <p:cNvPr id="9" name="Picture 9" descr="Table&#10;&#10;Description automatically generated">
            <a:extLst>
              <a:ext uri="{FF2B5EF4-FFF2-40B4-BE49-F238E27FC236}">
                <a16:creationId xmlns:a16="http://schemas.microsoft.com/office/drawing/2014/main" id="{18291899-ED99-C4C9-00E4-3C4D41B27DB4}"/>
              </a:ext>
            </a:extLst>
          </p:cNvPr>
          <p:cNvPicPr>
            <a:picLocks noChangeAspect="1"/>
          </p:cNvPicPr>
          <p:nvPr/>
        </p:nvPicPr>
        <p:blipFill>
          <a:blip r:embed="rId5"/>
          <a:stretch>
            <a:fillRect/>
          </a:stretch>
        </p:blipFill>
        <p:spPr>
          <a:xfrm>
            <a:off x="5769077" y="2466057"/>
            <a:ext cx="5139812" cy="2356047"/>
          </a:xfrm>
          <a:prstGeom prst="rect">
            <a:avLst/>
          </a:prstGeom>
        </p:spPr>
      </p:pic>
    </p:spTree>
    <p:extLst>
      <p:ext uri="{BB962C8B-B14F-4D97-AF65-F5344CB8AC3E}">
        <p14:creationId xmlns:p14="http://schemas.microsoft.com/office/powerpoint/2010/main" val="47151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BE07D8-FD7C-F25A-6198-A7719D35CECD}"/>
              </a:ext>
            </a:extLst>
          </p:cNvPr>
          <p:cNvSpPr txBox="1"/>
          <p:nvPr/>
        </p:nvSpPr>
        <p:spPr>
          <a:xfrm>
            <a:off x="73151" y="0"/>
            <a:ext cx="11695177" cy="2308324"/>
          </a:xfrm>
          <a:prstGeom prst="rect">
            <a:avLst/>
          </a:prstGeom>
          <a:noFill/>
        </p:spPr>
        <p:txBody>
          <a:bodyPr wrap="square" lIns="91440" tIns="45720" rIns="91440" bIns="45720" rtlCol="0" anchor="t">
            <a:spAutoFit/>
          </a:bodyPr>
          <a:lstStyle/>
          <a:p>
            <a:r>
              <a:rPr lang="en-US" sz="3600" b="1" dirty="0"/>
              <a:t>Exploratory Data Analysis- First Models</a:t>
            </a:r>
          </a:p>
          <a:p>
            <a:endParaRPr lang="en-US" dirty="0"/>
          </a:p>
          <a:p>
            <a:r>
              <a:rPr lang="en-US" dirty="0">
                <a:cs typeface="Calibri" panose="020F0502020204030204"/>
              </a:rPr>
              <a:t>Standard Slugging and BA-</a:t>
            </a:r>
            <a:r>
              <a:rPr lang="en-US" dirty="0" err="1">
                <a:cs typeface="Calibri" panose="020F0502020204030204"/>
              </a:rPr>
              <a:t>xBA</a:t>
            </a:r>
            <a:endParaRPr lang="en-US">
              <a:cs typeface="Calibri" panose="020F0502020204030204"/>
            </a:endParaRPr>
          </a:p>
          <a:p>
            <a:r>
              <a:rPr lang="en-US" dirty="0">
                <a:cs typeface="Calibri" panose="020F0502020204030204"/>
              </a:rPr>
              <a:t>Sprint speed vs. Home to first</a:t>
            </a:r>
          </a:p>
          <a:p>
            <a:r>
              <a:rPr lang="en-US" dirty="0">
                <a:cs typeface="Calibri" panose="020F0502020204030204"/>
              </a:rPr>
              <a:t>Created graphs to see if there was a visible relationship</a:t>
            </a:r>
          </a:p>
          <a:p>
            <a:r>
              <a:rPr lang="en-US" dirty="0">
                <a:cs typeface="Calibri" panose="020F0502020204030204"/>
              </a:rPr>
              <a:t>Originally, not much. But slugging appeared to have more of one</a:t>
            </a:r>
          </a:p>
          <a:p>
            <a:r>
              <a:rPr lang="en-US" dirty="0">
                <a:cs typeface="Calibri" panose="020F0502020204030204"/>
              </a:rPr>
              <a:t>Definition of a hustle play</a:t>
            </a:r>
          </a:p>
        </p:txBody>
      </p:sp>
      <p:pic>
        <p:nvPicPr>
          <p:cNvPr id="3" name="Picture 5" descr="Chart, scatter chart&#10;&#10;Description automatically generated">
            <a:extLst>
              <a:ext uri="{FF2B5EF4-FFF2-40B4-BE49-F238E27FC236}">
                <a16:creationId xmlns:a16="http://schemas.microsoft.com/office/drawing/2014/main" id="{D1D9194F-FBA6-68BA-72A0-4F06211257C6}"/>
              </a:ext>
            </a:extLst>
          </p:cNvPr>
          <p:cNvPicPr>
            <a:picLocks noChangeAspect="1"/>
          </p:cNvPicPr>
          <p:nvPr/>
        </p:nvPicPr>
        <p:blipFill>
          <a:blip r:embed="rId2"/>
          <a:stretch>
            <a:fillRect/>
          </a:stretch>
        </p:blipFill>
        <p:spPr>
          <a:xfrm>
            <a:off x="840658" y="2833101"/>
            <a:ext cx="4881716" cy="3637570"/>
          </a:xfrm>
          <a:prstGeom prst="rect">
            <a:avLst/>
          </a:prstGeom>
        </p:spPr>
      </p:pic>
      <p:pic>
        <p:nvPicPr>
          <p:cNvPr id="6" name="Picture 7" descr="Chart, scatter chart&#10;&#10;Description automatically generated">
            <a:extLst>
              <a:ext uri="{FF2B5EF4-FFF2-40B4-BE49-F238E27FC236}">
                <a16:creationId xmlns:a16="http://schemas.microsoft.com/office/drawing/2014/main" id="{B6BD97A4-4194-8CE0-97CF-C99DE9A19502}"/>
              </a:ext>
            </a:extLst>
          </p:cNvPr>
          <p:cNvPicPr>
            <a:picLocks noChangeAspect="1"/>
          </p:cNvPicPr>
          <p:nvPr/>
        </p:nvPicPr>
        <p:blipFill>
          <a:blip r:embed="rId3"/>
          <a:stretch>
            <a:fillRect/>
          </a:stretch>
        </p:blipFill>
        <p:spPr>
          <a:xfrm>
            <a:off x="6703141" y="2770363"/>
            <a:ext cx="4881716" cy="3738468"/>
          </a:xfrm>
          <a:prstGeom prst="rect">
            <a:avLst/>
          </a:prstGeom>
        </p:spPr>
      </p:pic>
      <p:pic>
        <p:nvPicPr>
          <p:cNvPr id="8" name="Picture 8">
            <a:extLst>
              <a:ext uri="{FF2B5EF4-FFF2-40B4-BE49-F238E27FC236}">
                <a16:creationId xmlns:a16="http://schemas.microsoft.com/office/drawing/2014/main" id="{D3A10360-06EA-87FB-F25E-F7E5B3944DF6}"/>
              </a:ext>
            </a:extLst>
          </p:cNvPr>
          <p:cNvPicPr>
            <a:picLocks noChangeAspect="1"/>
          </p:cNvPicPr>
          <p:nvPr/>
        </p:nvPicPr>
        <p:blipFill>
          <a:blip r:embed="rId4"/>
          <a:stretch>
            <a:fillRect/>
          </a:stretch>
        </p:blipFill>
        <p:spPr>
          <a:xfrm>
            <a:off x="1723437" y="6429951"/>
            <a:ext cx="2743200" cy="150541"/>
          </a:xfrm>
          <a:prstGeom prst="rect">
            <a:avLst/>
          </a:prstGeom>
        </p:spPr>
      </p:pic>
      <p:pic>
        <p:nvPicPr>
          <p:cNvPr id="9" name="Picture 9">
            <a:extLst>
              <a:ext uri="{FF2B5EF4-FFF2-40B4-BE49-F238E27FC236}">
                <a16:creationId xmlns:a16="http://schemas.microsoft.com/office/drawing/2014/main" id="{25D2D6F4-1991-1675-60EF-65E81595B174}"/>
              </a:ext>
            </a:extLst>
          </p:cNvPr>
          <p:cNvPicPr>
            <a:picLocks noChangeAspect="1"/>
          </p:cNvPicPr>
          <p:nvPr/>
        </p:nvPicPr>
        <p:blipFill>
          <a:blip r:embed="rId5"/>
          <a:stretch>
            <a:fillRect/>
          </a:stretch>
        </p:blipFill>
        <p:spPr>
          <a:xfrm>
            <a:off x="7960548" y="6516361"/>
            <a:ext cx="2743200" cy="165869"/>
          </a:xfrm>
          <a:prstGeom prst="rect">
            <a:avLst/>
          </a:prstGeom>
        </p:spPr>
      </p:pic>
    </p:spTree>
    <p:extLst>
      <p:ext uri="{BB962C8B-B14F-4D97-AF65-F5344CB8AC3E}">
        <p14:creationId xmlns:p14="http://schemas.microsoft.com/office/powerpoint/2010/main" val="65919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3004-8CEC-A77E-F01C-4A5FBE31DC8A}"/>
              </a:ext>
            </a:extLst>
          </p:cNvPr>
          <p:cNvSpPr>
            <a:spLocks noGrp="1"/>
          </p:cNvSpPr>
          <p:nvPr>
            <p:ph type="title"/>
          </p:nvPr>
        </p:nvSpPr>
        <p:spPr>
          <a:xfrm>
            <a:off x="322007" y="82903"/>
            <a:ext cx="11769212" cy="1638889"/>
          </a:xfrm>
        </p:spPr>
        <p:txBody>
          <a:bodyPr>
            <a:normAutofit fontScale="90000"/>
          </a:bodyPr>
          <a:lstStyle/>
          <a:p>
            <a:pPr>
              <a:lnSpc>
                <a:spcPct val="100000"/>
              </a:lnSpc>
              <a:spcBef>
                <a:spcPts val="0"/>
              </a:spcBef>
            </a:pPr>
            <a:r>
              <a:rPr lang="en-US" sz="3600" b="1" dirty="0">
                <a:latin typeface="Calibri"/>
                <a:cs typeface="Calibri"/>
              </a:rPr>
              <a:t>Exploratory Data Analysis- Models of Clustering on Number of Plays</a:t>
            </a:r>
            <a:endParaRPr lang="en-US" sz="3600" dirty="0">
              <a:latin typeface="Calibri"/>
              <a:cs typeface="Calibri"/>
            </a:endParaRPr>
          </a:p>
          <a:p>
            <a:pPr>
              <a:lnSpc>
                <a:spcPct val="100000"/>
              </a:lnSpc>
              <a:spcBef>
                <a:spcPts val="0"/>
              </a:spcBef>
            </a:pPr>
            <a:endParaRPr lang="en-US" sz="1800" dirty="0">
              <a:latin typeface="Calibri"/>
              <a:cs typeface="Calibri"/>
            </a:endParaRPr>
          </a:p>
          <a:p>
            <a:pPr>
              <a:lnSpc>
                <a:spcPct val="100000"/>
              </a:lnSpc>
              <a:spcBef>
                <a:spcPts val="0"/>
              </a:spcBef>
            </a:pPr>
            <a:r>
              <a:rPr lang="en-US" sz="1800" dirty="0">
                <a:latin typeface="Calibri"/>
                <a:cs typeface="Calibri"/>
              </a:rPr>
              <a:t>Feature engineering to create </a:t>
            </a:r>
            <a:r>
              <a:rPr lang="en-US" sz="1800" dirty="0" err="1">
                <a:latin typeface="Calibri"/>
                <a:cs typeface="Calibri"/>
              </a:rPr>
              <a:t>AddedHustleOPS</a:t>
            </a:r>
            <a:endParaRPr lang="en-US" dirty="0" err="1"/>
          </a:p>
          <a:p>
            <a:pPr>
              <a:lnSpc>
                <a:spcPct val="100000"/>
              </a:lnSpc>
              <a:spcBef>
                <a:spcPts val="0"/>
              </a:spcBef>
            </a:pPr>
            <a:r>
              <a:rPr lang="en-US" sz="1800" dirty="0">
                <a:latin typeface="Calibri"/>
                <a:cs typeface="Calibri"/>
              </a:rPr>
              <a:t>Much more of a relationship here, using frequency of these plays and success rate</a:t>
            </a:r>
            <a:endParaRPr lang="en-US" dirty="0"/>
          </a:p>
          <a:p>
            <a:pPr>
              <a:lnSpc>
                <a:spcPct val="100000"/>
              </a:lnSpc>
              <a:spcBef>
                <a:spcPts val="0"/>
              </a:spcBef>
            </a:pPr>
            <a:r>
              <a:rPr lang="en-US" sz="1800" dirty="0">
                <a:latin typeface="Calibri"/>
                <a:cs typeface="Calibri"/>
              </a:rPr>
              <a:t>Not directly caused by speed, but faster players appear to have some OPS added based on speed.</a:t>
            </a:r>
            <a:endParaRPr lang="en-US" dirty="0"/>
          </a:p>
        </p:txBody>
      </p:sp>
      <p:pic>
        <p:nvPicPr>
          <p:cNvPr id="5" name="Picture 8" descr="Chart&#10;&#10;Description automatically generated">
            <a:extLst>
              <a:ext uri="{FF2B5EF4-FFF2-40B4-BE49-F238E27FC236}">
                <a16:creationId xmlns:a16="http://schemas.microsoft.com/office/drawing/2014/main" id="{FA35B82A-9CBD-A3B4-D2AC-35F0F5A83F0E}"/>
              </a:ext>
            </a:extLst>
          </p:cNvPr>
          <p:cNvPicPr>
            <a:picLocks noChangeAspect="1"/>
          </p:cNvPicPr>
          <p:nvPr/>
        </p:nvPicPr>
        <p:blipFill>
          <a:blip r:embed="rId2"/>
          <a:stretch>
            <a:fillRect/>
          </a:stretch>
        </p:blipFill>
        <p:spPr>
          <a:xfrm>
            <a:off x="176981" y="1607012"/>
            <a:ext cx="4795682" cy="3545653"/>
          </a:xfrm>
          <a:prstGeom prst="rect">
            <a:avLst/>
          </a:prstGeom>
        </p:spPr>
      </p:pic>
      <p:sp>
        <p:nvSpPr>
          <p:cNvPr id="9" name="TextBox 8">
            <a:extLst>
              <a:ext uri="{FF2B5EF4-FFF2-40B4-BE49-F238E27FC236}">
                <a16:creationId xmlns:a16="http://schemas.microsoft.com/office/drawing/2014/main" id="{1E57FF69-3246-21C4-DD2C-3012A7F5CE9A}"/>
              </a:ext>
            </a:extLst>
          </p:cNvPr>
          <p:cNvSpPr txBox="1"/>
          <p:nvPr/>
        </p:nvSpPr>
        <p:spPr>
          <a:xfrm>
            <a:off x="239662" y="5272548"/>
            <a:ext cx="458428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Feature </a:t>
            </a:r>
            <a:r>
              <a:rPr lang="en-US" sz="1600" dirty="0" err="1">
                <a:cs typeface="Calibri"/>
              </a:rPr>
              <a:t>importances</a:t>
            </a:r>
            <a:r>
              <a:rPr lang="en-US" sz="1600" dirty="0">
                <a:cs typeface="Calibri"/>
              </a:rPr>
              <a:t> for predicting Added Hustle OPS based. Feature 0 (time from home to first) is the only one that was statistically and practically significant. Feature 1 (number of plate appearances) and Feature 2 (sprint speed) was not included in the final model.</a:t>
            </a:r>
            <a:endParaRPr lang="en-US" sz="1600">
              <a:cs typeface="Calibri"/>
            </a:endParaRPr>
          </a:p>
        </p:txBody>
      </p:sp>
      <p:pic>
        <p:nvPicPr>
          <p:cNvPr id="10" name="Picture 10" descr="Chart, scatter chart&#10;&#10;Description automatically generated">
            <a:extLst>
              <a:ext uri="{FF2B5EF4-FFF2-40B4-BE49-F238E27FC236}">
                <a16:creationId xmlns:a16="http://schemas.microsoft.com/office/drawing/2014/main" id="{8F610080-D11E-026A-AD53-E3DD61B6A792}"/>
              </a:ext>
            </a:extLst>
          </p:cNvPr>
          <p:cNvPicPr>
            <a:picLocks noChangeAspect="1"/>
          </p:cNvPicPr>
          <p:nvPr/>
        </p:nvPicPr>
        <p:blipFill>
          <a:blip r:embed="rId3"/>
          <a:stretch>
            <a:fillRect/>
          </a:stretch>
        </p:blipFill>
        <p:spPr>
          <a:xfrm>
            <a:off x="4994786" y="1711209"/>
            <a:ext cx="4734233" cy="3681389"/>
          </a:xfrm>
          <a:prstGeom prst="rect">
            <a:avLst/>
          </a:prstGeom>
        </p:spPr>
      </p:pic>
      <p:sp>
        <p:nvSpPr>
          <p:cNvPr id="11" name="TextBox 10">
            <a:extLst>
              <a:ext uri="{FF2B5EF4-FFF2-40B4-BE49-F238E27FC236}">
                <a16:creationId xmlns:a16="http://schemas.microsoft.com/office/drawing/2014/main" id="{A9AA441F-7EA3-13B8-1861-2735A41FD93B}"/>
              </a:ext>
            </a:extLst>
          </p:cNvPr>
          <p:cNvSpPr txBox="1"/>
          <p:nvPr/>
        </p:nvSpPr>
        <p:spPr>
          <a:xfrm>
            <a:off x="5217241" y="5395451"/>
            <a:ext cx="444295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Relationship between Added Hustle OPS and time from home to first base. There appears to be somewhat of a linear relationship here, but it is not very strong. Residuals are shown to the right, and appear random enough.</a:t>
            </a:r>
          </a:p>
        </p:txBody>
      </p:sp>
      <p:pic>
        <p:nvPicPr>
          <p:cNvPr id="12" name="Picture 12" descr="Chart, scatter chart&#10;&#10;Description automatically generated">
            <a:extLst>
              <a:ext uri="{FF2B5EF4-FFF2-40B4-BE49-F238E27FC236}">
                <a16:creationId xmlns:a16="http://schemas.microsoft.com/office/drawing/2014/main" id="{CFEFB646-70C1-89C0-DA1B-B6BB6F0F2F95}"/>
              </a:ext>
            </a:extLst>
          </p:cNvPr>
          <p:cNvPicPr>
            <a:picLocks noChangeAspect="1"/>
          </p:cNvPicPr>
          <p:nvPr/>
        </p:nvPicPr>
        <p:blipFill>
          <a:blip r:embed="rId4"/>
          <a:stretch>
            <a:fillRect/>
          </a:stretch>
        </p:blipFill>
        <p:spPr>
          <a:xfrm>
            <a:off x="9333270" y="1924680"/>
            <a:ext cx="2595717" cy="1914800"/>
          </a:xfrm>
          <a:prstGeom prst="rect">
            <a:avLst/>
          </a:prstGeom>
        </p:spPr>
      </p:pic>
    </p:spTree>
    <p:extLst>
      <p:ext uri="{BB962C8B-B14F-4D97-AF65-F5344CB8AC3E}">
        <p14:creationId xmlns:p14="http://schemas.microsoft.com/office/powerpoint/2010/main" val="9254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45DD18-99E3-25B4-6FE4-5148CA6BDE44}"/>
              </a:ext>
            </a:extLst>
          </p:cNvPr>
          <p:cNvSpPr txBox="1"/>
          <p:nvPr/>
        </p:nvSpPr>
        <p:spPr>
          <a:xfrm>
            <a:off x="1524" y="117086"/>
            <a:ext cx="6094476" cy="646331"/>
          </a:xfrm>
          <a:prstGeom prst="rect">
            <a:avLst/>
          </a:prstGeom>
          <a:noFill/>
        </p:spPr>
        <p:txBody>
          <a:bodyPr wrap="square" lIns="91440" tIns="45720" rIns="91440" bIns="45720" anchor="t">
            <a:spAutoFit/>
          </a:bodyPr>
          <a:lstStyle/>
          <a:p>
            <a:r>
              <a:rPr lang="en-US" sz="3600" b="1" dirty="0"/>
              <a:t>Results</a:t>
            </a:r>
          </a:p>
        </p:txBody>
      </p:sp>
      <p:sp>
        <p:nvSpPr>
          <p:cNvPr id="7" name="TextBox 6">
            <a:extLst>
              <a:ext uri="{FF2B5EF4-FFF2-40B4-BE49-F238E27FC236}">
                <a16:creationId xmlns:a16="http://schemas.microsoft.com/office/drawing/2014/main" id="{723FDAD9-879E-AE0D-7864-B6674905503D}"/>
              </a:ext>
            </a:extLst>
          </p:cNvPr>
          <p:cNvSpPr txBox="1"/>
          <p:nvPr/>
        </p:nvSpPr>
        <p:spPr>
          <a:xfrm>
            <a:off x="6458564" y="5604387"/>
            <a:ext cx="493456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K means clustering after completing dimensionality reduction on PCT ground balls and PCT hits in play. This shows that something other than speed is causing the disparity between players.</a:t>
            </a:r>
          </a:p>
        </p:txBody>
      </p:sp>
      <p:pic>
        <p:nvPicPr>
          <p:cNvPr id="11" name="Picture 3" descr="Chart, scatter chart&#10;&#10;Description automatically generated">
            <a:extLst>
              <a:ext uri="{FF2B5EF4-FFF2-40B4-BE49-F238E27FC236}">
                <a16:creationId xmlns:a16="http://schemas.microsoft.com/office/drawing/2014/main" id="{94F1379D-9419-01C1-F4CF-297ED36AE9C9}"/>
              </a:ext>
            </a:extLst>
          </p:cNvPr>
          <p:cNvPicPr>
            <a:picLocks noChangeAspect="1"/>
          </p:cNvPicPr>
          <p:nvPr/>
        </p:nvPicPr>
        <p:blipFill>
          <a:blip r:embed="rId2"/>
          <a:stretch>
            <a:fillRect/>
          </a:stretch>
        </p:blipFill>
        <p:spPr>
          <a:xfrm>
            <a:off x="213854" y="2554863"/>
            <a:ext cx="4414683" cy="3419757"/>
          </a:xfrm>
          <a:prstGeom prst="rect">
            <a:avLst/>
          </a:prstGeom>
        </p:spPr>
      </p:pic>
      <p:sp>
        <p:nvSpPr>
          <p:cNvPr id="14" name="TextBox 13">
            <a:extLst>
              <a:ext uri="{FF2B5EF4-FFF2-40B4-BE49-F238E27FC236}">
                <a16:creationId xmlns:a16="http://schemas.microsoft.com/office/drawing/2014/main" id="{41F18B33-27C0-235F-2F1B-611E31D4D656}"/>
              </a:ext>
            </a:extLst>
          </p:cNvPr>
          <p:cNvSpPr txBox="1"/>
          <p:nvPr/>
        </p:nvSpPr>
        <p:spPr>
          <a:xfrm>
            <a:off x="325693" y="5868628"/>
            <a:ext cx="560438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Relationship between speed and Added Hustle OPS, which is calculated by multiplying frequency of events by slugging/on base percentage above expected. The orange line is the trendline from the 2017-2021 data.</a:t>
            </a:r>
            <a:endParaRPr lang="en-US" sz="1400">
              <a:cs typeface="Calibri"/>
            </a:endParaRPr>
          </a:p>
        </p:txBody>
      </p:sp>
      <p:pic>
        <p:nvPicPr>
          <p:cNvPr id="17" name="Picture 17" descr="Chart, scatter chart&#10;&#10;Description automatically generated">
            <a:extLst>
              <a:ext uri="{FF2B5EF4-FFF2-40B4-BE49-F238E27FC236}">
                <a16:creationId xmlns:a16="http://schemas.microsoft.com/office/drawing/2014/main" id="{0F1A4062-F332-636E-3417-F373B95E4C77}"/>
              </a:ext>
            </a:extLst>
          </p:cNvPr>
          <p:cNvPicPr>
            <a:picLocks noChangeAspect="1"/>
          </p:cNvPicPr>
          <p:nvPr/>
        </p:nvPicPr>
        <p:blipFill>
          <a:blip r:embed="rId3"/>
          <a:stretch>
            <a:fillRect/>
          </a:stretch>
        </p:blipFill>
        <p:spPr>
          <a:xfrm>
            <a:off x="9960077" y="3373573"/>
            <a:ext cx="2227007" cy="1770048"/>
          </a:xfrm>
          <a:prstGeom prst="rect">
            <a:avLst/>
          </a:prstGeom>
        </p:spPr>
      </p:pic>
      <p:pic>
        <p:nvPicPr>
          <p:cNvPr id="18" name="Picture 18" descr="Shape&#10;&#10;Description automatically generated">
            <a:extLst>
              <a:ext uri="{FF2B5EF4-FFF2-40B4-BE49-F238E27FC236}">
                <a16:creationId xmlns:a16="http://schemas.microsoft.com/office/drawing/2014/main" id="{860BA095-556E-1B74-63B7-221DB7913F1F}"/>
              </a:ext>
            </a:extLst>
          </p:cNvPr>
          <p:cNvPicPr>
            <a:picLocks noChangeAspect="1"/>
          </p:cNvPicPr>
          <p:nvPr/>
        </p:nvPicPr>
        <p:blipFill>
          <a:blip r:embed="rId4"/>
          <a:stretch>
            <a:fillRect/>
          </a:stretch>
        </p:blipFill>
        <p:spPr>
          <a:xfrm>
            <a:off x="336756" y="1806793"/>
            <a:ext cx="4402392" cy="651155"/>
          </a:xfrm>
          <a:prstGeom prst="rect">
            <a:avLst/>
          </a:prstGeom>
        </p:spPr>
      </p:pic>
      <p:sp>
        <p:nvSpPr>
          <p:cNvPr id="19" name="TextBox 18">
            <a:extLst>
              <a:ext uri="{FF2B5EF4-FFF2-40B4-BE49-F238E27FC236}">
                <a16:creationId xmlns:a16="http://schemas.microsoft.com/office/drawing/2014/main" id="{D840ED4A-9D00-322B-DD22-8ACA2CFEB115}"/>
              </a:ext>
            </a:extLst>
          </p:cNvPr>
          <p:cNvSpPr txBox="1"/>
          <p:nvPr/>
        </p:nvSpPr>
        <p:spPr>
          <a:xfrm>
            <a:off x="2126224" y="442451"/>
            <a:ext cx="705464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Some relationship between speed and added hustle OPS and speed</a:t>
            </a:r>
          </a:p>
          <a:p>
            <a:r>
              <a:rPr lang="en-US" dirty="0">
                <a:cs typeface="Calibri"/>
              </a:rPr>
              <a:t>Clustering revealed that players with a higher percentage of </a:t>
            </a:r>
            <a:r>
              <a:rPr lang="en-US" dirty="0" err="1">
                <a:cs typeface="Calibri"/>
              </a:rPr>
              <a:t>thes</a:t>
            </a:r>
            <a:r>
              <a:rPr lang="en-US" dirty="0">
                <a:cs typeface="Calibri"/>
              </a:rPr>
              <a:t> hustle plays are not any faster than other players.</a:t>
            </a:r>
          </a:p>
        </p:txBody>
      </p:sp>
      <p:pic>
        <p:nvPicPr>
          <p:cNvPr id="21" name="Picture 4">
            <a:extLst>
              <a:ext uri="{FF2B5EF4-FFF2-40B4-BE49-F238E27FC236}">
                <a16:creationId xmlns:a16="http://schemas.microsoft.com/office/drawing/2014/main" id="{BE016070-8F42-F920-0812-77D3535D3BE7}"/>
              </a:ext>
            </a:extLst>
          </p:cNvPr>
          <p:cNvPicPr>
            <a:picLocks noGrp="1" noChangeAspect="1"/>
          </p:cNvPicPr>
          <p:nvPr>
            <p:ph idx="1"/>
          </p:nvPr>
        </p:nvPicPr>
        <p:blipFill>
          <a:blip r:embed="rId5"/>
          <a:stretch>
            <a:fillRect/>
          </a:stretch>
        </p:blipFill>
        <p:spPr>
          <a:xfrm>
            <a:off x="9322363" y="1204783"/>
            <a:ext cx="2629822" cy="1352858"/>
          </a:xfrm>
        </p:spPr>
      </p:pic>
      <p:pic>
        <p:nvPicPr>
          <p:cNvPr id="22" name="Picture 22" descr="Chart, scatter chart&#10;&#10;Description automatically generated">
            <a:extLst>
              <a:ext uri="{FF2B5EF4-FFF2-40B4-BE49-F238E27FC236}">
                <a16:creationId xmlns:a16="http://schemas.microsoft.com/office/drawing/2014/main" id="{576012C6-F970-8639-C2C2-5594E03A5E37}"/>
              </a:ext>
            </a:extLst>
          </p:cNvPr>
          <p:cNvPicPr>
            <a:picLocks noChangeAspect="1"/>
          </p:cNvPicPr>
          <p:nvPr/>
        </p:nvPicPr>
        <p:blipFill>
          <a:blip r:embed="rId6"/>
          <a:stretch>
            <a:fillRect/>
          </a:stretch>
        </p:blipFill>
        <p:spPr>
          <a:xfrm>
            <a:off x="5523271" y="2277775"/>
            <a:ext cx="4181167" cy="3248804"/>
          </a:xfrm>
          <a:prstGeom prst="rect">
            <a:avLst/>
          </a:prstGeom>
        </p:spPr>
      </p:pic>
    </p:spTree>
    <p:extLst>
      <p:ext uri="{BB962C8B-B14F-4D97-AF65-F5344CB8AC3E}">
        <p14:creationId xmlns:p14="http://schemas.microsoft.com/office/powerpoint/2010/main" val="15144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8081-5D94-D009-20F7-05CA8C9BD365}"/>
              </a:ext>
            </a:extLst>
          </p:cNvPr>
          <p:cNvSpPr>
            <a:spLocks noGrp="1"/>
          </p:cNvSpPr>
          <p:nvPr>
            <p:ph type="title"/>
          </p:nvPr>
        </p:nvSpPr>
        <p:spPr/>
        <p:txBody>
          <a:bodyPr/>
          <a:lstStyle/>
          <a:p>
            <a:r>
              <a:rPr lang="en-US" b="1" dirty="0">
                <a:latin typeface="Calibri"/>
                <a:cs typeface="Calibri Light"/>
              </a:rPr>
              <a:t>Conclusions</a:t>
            </a:r>
            <a:endParaRPr lang="en-US" b="1" dirty="0"/>
          </a:p>
        </p:txBody>
      </p:sp>
      <p:sp>
        <p:nvSpPr>
          <p:cNvPr id="6" name="Content Placeholder 5">
            <a:extLst>
              <a:ext uri="{FF2B5EF4-FFF2-40B4-BE49-F238E27FC236}">
                <a16:creationId xmlns:a16="http://schemas.microsoft.com/office/drawing/2014/main" id="{810762B2-4ABD-6768-1624-162CB847A72E}"/>
              </a:ext>
            </a:extLst>
          </p:cNvPr>
          <p:cNvSpPr>
            <a:spLocks noGrp="1"/>
          </p:cNvSpPr>
          <p:nvPr>
            <p:ph idx="1"/>
          </p:nvPr>
        </p:nvSpPr>
        <p:spPr/>
        <p:txBody>
          <a:bodyPr vert="horz" lIns="91440" tIns="45720" rIns="91440" bIns="45720" rtlCol="0" anchor="t">
            <a:normAutofit/>
          </a:bodyPr>
          <a:lstStyle/>
          <a:p>
            <a:r>
              <a:rPr lang="en-US" dirty="0">
                <a:cs typeface="Calibri"/>
              </a:rPr>
              <a:t>Speed has a role in predicting Added Hustle OPS</a:t>
            </a:r>
            <a:endParaRPr lang="en-US" dirty="0"/>
          </a:p>
          <a:p>
            <a:r>
              <a:rPr lang="en-US" dirty="0">
                <a:cs typeface="Calibri"/>
              </a:rPr>
              <a:t>Hustle OPS has a significant role in some players' offensive profile, but for most, not significant. </a:t>
            </a:r>
          </a:p>
          <a:p>
            <a:r>
              <a:rPr lang="en-US" dirty="0">
                <a:cs typeface="Calibri"/>
              </a:rPr>
              <a:t>Players that are involved in "hustle plays" more often are not any faster. </a:t>
            </a:r>
            <a:endParaRPr lang="en-US"/>
          </a:p>
          <a:p>
            <a:endParaRPr lang="en-US" dirty="0">
              <a:cs typeface="Calibri"/>
            </a:endParaRPr>
          </a:p>
          <a:p>
            <a:endParaRPr lang="en-US" dirty="0">
              <a:cs typeface="Calibri"/>
            </a:endParaRPr>
          </a:p>
        </p:txBody>
      </p:sp>
    </p:spTree>
    <p:extLst>
      <p:ext uri="{BB962C8B-B14F-4D97-AF65-F5344CB8AC3E}">
        <p14:creationId xmlns:p14="http://schemas.microsoft.com/office/powerpoint/2010/main" val="806976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C459-A48D-79E4-D268-E0A4EE0FCBFD}"/>
              </a:ext>
            </a:extLst>
          </p:cNvPr>
          <p:cNvSpPr>
            <a:spLocks noGrp="1"/>
          </p:cNvSpPr>
          <p:nvPr>
            <p:ph type="title"/>
          </p:nvPr>
        </p:nvSpPr>
        <p:spPr>
          <a:xfrm>
            <a:off x="188976" y="99949"/>
            <a:ext cx="10515600" cy="1325563"/>
          </a:xfrm>
        </p:spPr>
        <p:txBody>
          <a:bodyPr/>
          <a:lstStyle/>
          <a:p>
            <a:r>
              <a:rPr lang="en-US" dirty="0"/>
              <a:t>References</a:t>
            </a:r>
          </a:p>
        </p:txBody>
      </p:sp>
      <p:sp>
        <p:nvSpPr>
          <p:cNvPr id="5" name="TextBox 4">
            <a:extLst>
              <a:ext uri="{FF2B5EF4-FFF2-40B4-BE49-F238E27FC236}">
                <a16:creationId xmlns:a16="http://schemas.microsoft.com/office/drawing/2014/main" id="{9ED63DB1-3A80-71A6-EC5D-6B39493F1E4F}"/>
              </a:ext>
            </a:extLst>
          </p:cNvPr>
          <p:cNvSpPr txBox="1"/>
          <p:nvPr/>
        </p:nvSpPr>
        <p:spPr>
          <a:xfrm>
            <a:off x="190021" y="1119139"/>
            <a:ext cx="8060068" cy="5232202"/>
          </a:xfrm>
          <a:prstGeom prst="rect">
            <a:avLst/>
          </a:prstGeom>
          <a:noFill/>
        </p:spPr>
        <p:txBody>
          <a:bodyPr wrap="square" lIns="91440" tIns="45720" rIns="91440" bIns="45720" anchor="t">
            <a:spAutoFit/>
          </a:bodyPr>
          <a:lstStyle/>
          <a:p>
            <a:pPr>
              <a:buFont typeface="Arial" panose="020B0604020202020204" pitchFamily="34" charset="0"/>
              <a:buChar char="•"/>
            </a:pPr>
            <a:r>
              <a:rPr lang="en-US" sz="2000" dirty="0">
                <a:latin typeface="Calibri Light"/>
                <a:cs typeface="Times New Roman"/>
              </a:rPr>
              <a:t>Baseball Savant. </a:t>
            </a:r>
            <a:r>
              <a:rPr lang="en-US" sz="2000" dirty="0">
                <a:latin typeface="Calibri Light"/>
                <a:ea typeface="+mn-lt"/>
                <a:cs typeface="+mn-lt"/>
              </a:rPr>
              <a:t>https://baseballsavant.mlb.com/statcast_search</a:t>
            </a:r>
            <a:endParaRPr lang="en-US" sz="2000" dirty="0">
              <a:latin typeface="Calibri Light"/>
              <a:cs typeface="Times New Roman"/>
            </a:endParaRPr>
          </a:p>
          <a:p>
            <a:pPr>
              <a:buFont typeface="Arial" panose="020B0604020202020204" pitchFamily="34" charset="0"/>
              <a:buChar char="•"/>
            </a:pPr>
            <a:r>
              <a:rPr lang="en-US" sz="2000" dirty="0" err="1">
                <a:latin typeface="Calibri Light"/>
                <a:cs typeface="Times New Roman"/>
              </a:rPr>
              <a:t>Baumer</a:t>
            </a:r>
            <a:r>
              <a:rPr lang="en-US" sz="2000" dirty="0">
                <a:latin typeface="Calibri Light"/>
                <a:cs typeface="Times New Roman"/>
              </a:rPr>
              <a:t>, Ben S.; Piette, James; and Null, Brad. 2012. Parsing the Relationship Between Baserunning and Batting Abilities Within Lineups. </a:t>
            </a:r>
            <a:r>
              <a:rPr lang="en-US" sz="2000" i="1" dirty="0">
                <a:latin typeface="Calibri Light"/>
                <a:cs typeface="Times New Roman"/>
              </a:rPr>
              <a:t>Statistical and Data Sciences: Faculty Publications</a:t>
            </a:r>
            <a:r>
              <a:rPr lang="en-US" sz="2000" dirty="0">
                <a:latin typeface="Calibri Light"/>
                <a:cs typeface="Times New Roman"/>
              </a:rPr>
              <a:t>, Smith College, Northampton, MA. </a:t>
            </a:r>
            <a:r>
              <a:rPr lang="en-US" sz="2000" u="sng" dirty="0">
                <a:solidFill>
                  <a:srgbClr val="0563C1"/>
                </a:solidFill>
                <a:latin typeface="Calibri Light"/>
                <a:cs typeface="Times New Roman"/>
                <a:hlinkClick r:id="rId2"/>
              </a:rPr>
              <a:t>https://scholarworks.smith.edu/sds_facpubs/40</a:t>
            </a:r>
            <a:endParaRPr lang="en-US" sz="2000" dirty="0">
              <a:latin typeface="Calibri Light"/>
              <a:cs typeface="Times New Roman"/>
            </a:endParaRPr>
          </a:p>
          <a:p>
            <a:pPr>
              <a:buFont typeface="Arial" panose="020B0604020202020204" pitchFamily="34" charset="0"/>
              <a:buChar char="•"/>
            </a:pPr>
            <a:r>
              <a:rPr lang="en-US" sz="2000" dirty="0" err="1">
                <a:latin typeface="Calibri Light"/>
                <a:cs typeface="Times New Roman"/>
              </a:rPr>
              <a:t>Baumer</a:t>
            </a:r>
            <a:r>
              <a:rPr lang="en-US" sz="2000" dirty="0">
                <a:latin typeface="Calibri Light"/>
                <a:cs typeface="Times New Roman"/>
              </a:rPr>
              <a:t>, Ben S; and Terlecky, Peter. 2010. Improved Estimates for the Impact of Baserunning in Baseball. </a:t>
            </a:r>
            <a:r>
              <a:rPr lang="en-US" sz="2000" dirty="0">
                <a:latin typeface="Calibri Light"/>
                <a:cs typeface="Times New Roman"/>
                <a:hlinkClick r:id="rId3"/>
              </a:rPr>
              <a:t>https://www.researchgate.net/publication/265059918_Improved_Estimates_for_the_Impact_of_Baserunning_in_Baseball</a:t>
            </a:r>
            <a:r>
              <a:rPr lang="en-US" sz="2000" dirty="0">
                <a:latin typeface="Calibri Light"/>
                <a:cs typeface="Times New Roman"/>
              </a:rPr>
              <a:t>.</a:t>
            </a:r>
          </a:p>
          <a:p>
            <a:pPr>
              <a:buFont typeface="Arial" panose="020B0604020202020204" pitchFamily="34" charset="0"/>
              <a:buChar char="•"/>
            </a:pPr>
            <a:r>
              <a:rPr lang="en-US" sz="2000" dirty="0">
                <a:latin typeface="Calibri Light"/>
                <a:cs typeface="Times New Roman"/>
              </a:rPr>
              <a:t>Click, James, et al. 2007. “What if Rickey Henderson had Pete </a:t>
            </a:r>
            <a:r>
              <a:rPr lang="en-US" sz="2000" dirty="0" err="1">
                <a:latin typeface="Calibri Light"/>
                <a:cs typeface="Times New Roman"/>
              </a:rPr>
              <a:t>Incaviglia’s</a:t>
            </a:r>
            <a:r>
              <a:rPr lang="en-US" sz="2000" dirty="0">
                <a:latin typeface="Calibri Light"/>
                <a:cs typeface="Times New Roman"/>
              </a:rPr>
              <a:t> Legs.” B</a:t>
            </a:r>
            <a:r>
              <a:rPr lang="en-US" sz="2000" i="1" dirty="0">
                <a:latin typeface="Calibri Light"/>
                <a:cs typeface="Calibri Light"/>
              </a:rPr>
              <a:t>aseball between the Numbers: Why Everything You Kn</a:t>
            </a:r>
            <a:r>
              <a:rPr lang="en-US" sz="2000" i="1" dirty="0">
                <a:latin typeface="Calibri Light"/>
                <a:cs typeface="Times New Roman"/>
              </a:rPr>
              <a:t>ow about the Game Is Wrong.</a:t>
            </a:r>
            <a:r>
              <a:rPr lang="en-US" sz="2000" dirty="0">
                <a:latin typeface="Calibri Light"/>
                <a:cs typeface="Times New Roman"/>
              </a:rPr>
              <a:t> Basic Books, pp. 112-126.</a:t>
            </a:r>
          </a:p>
          <a:p>
            <a:pPr>
              <a:buFont typeface="Arial" panose="020B0604020202020204" pitchFamily="34" charset="0"/>
              <a:buChar char="•"/>
            </a:pPr>
            <a:r>
              <a:rPr lang="en-US" sz="2000" dirty="0">
                <a:latin typeface="Calibri Light"/>
                <a:cs typeface="Times New Roman"/>
              </a:rPr>
              <a:t>Lewis, Michael. 2004. </a:t>
            </a:r>
            <a:r>
              <a:rPr lang="en-US" sz="2000" i="1" dirty="0">
                <a:latin typeface="Calibri Light"/>
                <a:cs typeface="Times New Roman"/>
              </a:rPr>
              <a:t>Moneyball. </a:t>
            </a:r>
            <a:r>
              <a:rPr lang="en-US" sz="2000" dirty="0">
                <a:solidFill>
                  <a:srgbClr val="040C28"/>
                </a:solidFill>
                <a:latin typeface="Calibri Light"/>
                <a:ea typeface="+mn-lt"/>
                <a:cs typeface="+mn-lt"/>
              </a:rPr>
              <a:t>New York, NY: WW Norton</a:t>
            </a:r>
            <a:r>
              <a:rPr lang="en-US" sz="2000" dirty="0">
                <a:solidFill>
                  <a:srgbClr val="202124"/>
                </a:solidFill>
                <a:latin typeface="Calibri Light"/>
                <a:ea typeface="+mn-lt"/>
                <a:cs typeface="+mn-lt"/>
              </a:rPr>
              <a:t>.</a:t>
            </a:r>
            <a:endParaRPr lang="en-US" sz="2000" b="0" u="none" strike="noStrike" baseline="0" dirty="0">
              <a:solidFill>
                <a:srgbClr val="202124"/>
              </a:solidFill>
              <a:latin typeface="Calibri Light"/>
              <a:ea typeface="+mn-lt"/>
              <a:cs typeface="+mn-lt"/>
            </a:endParaRPr>
          </a:p>
          <a:p>
            <a:pPr algn="l">
              <a:buFont typeface="Arial" panose="020B0604020202020204" pitchFamily="34" charset="0"/>
              <a:buChar char="•"/>
            </a:pPr>
            <a:endParaRPr lang="en-US" sz="2000" dirty="0">
              <a:latin typeface="Calibri Light"/>
              <a:cs typeface="Times New Roman"/>
            </a:endParaRPr>
          </a:p>
          <a:p>
            <a:pPr>
              <a:buFont typeface="Arial" panose="020B0604020202020204" pitchFamily="34" charset="0"/>
              <a:buChar char="•"/>
            </a:pPr>
            <a:endParaRPr lang="en-US" sz="2000" dirty="0">
              <a:latin typeface="Calibri Light"/>
              <a:cs typeface="Times New Roman"/>
            </a:endParaRPr>
          </a:p>
          <a:p>
            <a:pPr marL="285750" indent="-285750">
              <a:buFont typeface="Arial" panose="020B0604020202020204" pitchFamily="34" charset="0"/>
              <a:buChar char="•"/>
            </a:pPr>
            <a:endParaRPr lang="en-US" sz="1600" dirty="0">
              <a:latin typeface="MinionPro-Regular"/>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3533865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Office Theme</vt:lpstr>
      <vt:lpstr>PowerPoint Presentation</vt:lpstr>
      <vt:lpstr>Problem Statement and Goals</vt:lpstr>
      <vt:lpstr>Previous Work</vt:lpstr>
      <vt:lpstr>PowerPoint Presentation</vt:lpstr>
      <vt:lpstr>PowerPoint Presentation</vt:lpstr>
      <vt:lpstr>Exploratory Data Analysis- Models of Clustering on Number of Plays  Feature engineering to create AddedHustleOPS Much more of a relationship here, using frequency of these plays and success rate Not directly caused by speed, but faster players appear to have some OPS added based on speed.</vt:lpstr>
      <vt:lpstr>PowerPoint Presentation</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430</cp:revision>
  <dcterms:created xsi:type="dcterms:W3CDTF">2023-04-18T19:58:15Z</dcterms:created>
  <dcterms:modified xsi:type="dcterms:W3CDTF">2023-04-20T20:39:22Z</dcterms:modified>
</cp:coreProperties>
</file>