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61" r:id="rId7"/>
    <p:sldId id="262" r:id="rId8"/>
    <p:sldId id="289" r:id="rId9"/>
    <p:sldId id="270" r:id="rId10"/>
    <p:sldId id="258" r:id="rId11"/>
    <p:sldId id="266" r:id="rId12"/>
    <p:sldId id="292" r:id="rId13"/>
    <p:sldId id="293" r:id="rId14"/>
    <p:sldId id="280" r:id="rId15"/>
    <p:sldId id="282" r:id="rId16"/>
    <p:sldId id="276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29.08.2023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29.08.2023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1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3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31" name="Дата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2" name="Нижний колонтитул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3" name="Номер слайда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CFA APP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dirty="0"/>
              <a:t>The Tech Triumvirate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ru-RU"/>
              <a:t>НАШИ КОНКУРЕНТЫ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dirty="0"/>
              <a:t>CFA APP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ru-RU" noProof="1"/>
              <a:t>Стоимость нашего продукта ниже, чем у других компаний на рынке</a:t>
            </a:r>
          </a:p>
          <a:p>
            <a:pPr rtl="0"/>
            <a:r>
              <a:rPr lang="ru-RU" noProof="1"/>
              <a:t>Дизайн прост и удобен в использовании по сравнению со сложными дизайнами конкурентов</a:t>
            </a:r>
          </a:p>
          <a:p>
            <a:pPr rtl="0"/>
            <a:r>
              <a:rPr lang="ru-RU" noProof="1"/>
              <a:t>Доступность — это основное преимущество нашего продукта для клиентов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ru-RU"/>
              <a:t>КОНКУРЕНТЫ</a:t>
            </a:r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252174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b="1" noProof="1"/>
              <a:t>OpenSea</a:t>
            </a:r>
            <a:br>
              <a:rPr lang="ru-RU" noProof="1"/>
            </a:br>
            <a:r>
              <a:rPr lang="ru-RU" noProof="1"/>
              <a:t>один из крупнейших и самых популярных на сегодняшний день NFT маркетплейсов</a:t>
            </a:r>
          </a:p>
          <a:p>
            <a:pPr rtl="0"/>
            <a:r>
              <a:rPr lang="en-US" b="1" noProof="1"/>
              <a:t>Rarible</a:t>
            </a:r>
            <a:br>
              <a:rPr lang="ru-RU" noProof="1"/>
            </a:br>
            <a:r>
              <a:rPr lang="ru-RU" noProof="1"/>
              <a:t>российская разработка, сумевшая обрести популярность по всему миру</a:t>
            </a:r>
            <a:endParaRPr lang="en-US" noProof="1"/>
          </a:p>
          <a:p>
            <a:pPr rtl="0"/>
            <a:r>
              <a:rPr lang="en-US" b="1" noProof="1"/>
              <a:t>NiftyGateway</a:t>
            </a:r>
            <a:br>
              <a:rPr lang="ru-RU" noProof="1"/>
            </a:br>
            <a:r>
              <a:rPr lang="ru-RU" noProof="1"/>
              <a:t>Размещение — бесплатно. Nifty Gateway забирает 15% комиссии со сделки.</a:t>
            </a:r>
            <a:endParaRPr lang="en-US" noProof="1"/>
          </a:p>
          <a:p>
            <a:r>
              <a:rPr lang="en-US" b="1" noProof="1"/>
              <a:t>Atomyze</a:t>
            </a:r>
            <a:br>
              <a:rPr lang="ru-RU" noProof="1"/>
            </a:br>
            <a:r>
              <a:rPr lang="ru-RU" noProof="1"/>
              <a:t>Первая платформа цифровых финансовых активов в России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  <a:endParaRPr lang="ru-RU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ru-RU"/>
              <a:t>Наши конкуренты 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Удобно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021" y="4633255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en-US" b="1" noProof="1"/>
              <a:t>OpenSea</a:t>
            </a:r>
            <a:endParaRPr lang="ru-RU" dirty="0"/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986434" y="2212707"/>
            <a:ext cx="1706965" cy="1048575"/>
          </a:xfrm>
        </p:spPr>
        <p:txBody>
          <a:bodyPr rtlCol="0"/>
          <a:lstStyle/>
          <a:p>
            <a:r>
              <a:rPr lang="en-US" dirty="0"/>
              <a:t>CFA APP</a:t>
            </a:r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 rtlCol="0"/>
          <a:lstStyle/>
          <a:p>
            <a:pPr rtl="0"/>
            <a:r>
              <a:rPr lang="ru-RU"/>
              <a:t>Доступно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380681" cy="492025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Дорого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10220" y="4252365"/>
            <a:ext cx="1183179" cy="492025"/>
          </a:xfrm>
        </p:spPr>
        <p:txBody>
          <a:bodyPr rtlCol="0"/>
          <a:lstStyle/>
          <a:p>
            <a:pPr rtl="0"/>
            <a:r>
              <a:rPr lang="en-US" b="1" noProof="1"/>
              <a:t>Rarible</a:t>
            </a:r>
            <a:endParaRPr lang="ru-RU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en-US" b="1" noProof="1"/>
              <a:t>NiftyGateway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Неудобно</a:t>
            </a:r>
          </a:p>
        </p:txBody>
      </p:sp>
      <p:sp>
        <p:nvSpPr>
          <p:cNvPr id="42" name="Дата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11</a:t>
            </a:fld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2504" y="458850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6928" y="421384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63" name="Графический объект 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9999" y="2126462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C25D9E8-0377-EE23-D423-91C2C7D1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67527" y="26011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15" name="Текст 23">
            <a:extLst>
              <a:ext uri="{FF2B5EF4-FFF2-40B4-BE49-F238E27FC236}">
                <a16:creationId xmlns:a16="http://schemas.microsoft.com/office/drawing/2014/main" id="{3AF4FDA6-BD8D-AF50-F636-BE56E35DB20A}"/>
              </a:ext>
            </a:extLst>
          </p:cNvPr>
          <p:cNvSpPr txBox="1">
            <a:spLocks/>
          </p:cNvSpPr>
          <p:nvPr/>
        </p:nvSpPr>
        <p:spPr>
          <a:xfrm>
            <a:off x="6014037" y="2661068"/>
            <a:ext cx="1183179" cy="49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/>
              <a:t>Atomyze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/>
              <a:t>ЗНАКОМСТВО С КОМАНДОЙ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ru-RU" dirty="0"/>
              <a:t>АНДРЕЙ СОСНИН</a:t>
            </a: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en-US" dirty="0"/>
              <a:t>Developer</a:t>
            </a:r>
            <a:endParaRPr lang="ru-RU" dirty="0"/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923847" y="5083623"/>
            <a:ext cx="2619970" cy="343061"/>
          </a:xfrm>
        </p:spPr>
        <p:txBody>
          <a:bodyPr rtlCol="0"/>
          <a:lstStyle/>
          <a:p>
            <a:pPr rtl="0"/>
            <a:r>
              <a:rPr lang="ru-RU" dirty="0"/>
              <a:t>АЛЕКСАНДР БУРКАНОВ</a:t>
            </a:r>
          </a:p>
        </p:txBody>
      </p:sp>
      <p:sp>
        <p:nvSpPr>
          <p:cNvPr id="37" name="Текст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305857" y="5427585"/>
            <a:ext cx="1855949" cy="343061"/>
          </a:xfrm>
        </p:spPr>
        <p:txBody>
          <a:bodyPr rtlCol="0"/>
          <a:lstStyle/>
          <a:p>
            <a:pPr rtl="0"/>
            <a:r>
              <a:rPr lang="en-US" dirty="0"/>
              <a:t>Developer</a:t>
            </a:r>
            <a:endParaRPr lang="ru-RU" dirty="0"/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9134971" y="5040414"/>
            <a:ext cx="2412329" cy="343061"/>
          </a:xfrm>
        </p:spPr>
        <p:txBody>
          <a:bodyPr rtlCol="0"/>
          <a:lstStyle/>
          <a:p>
            <a:pPr rtl="0"/>
            <a:r>
              <a:rPr lang="ru-RU" dirty="0"/>
              <a:t>СОЛОВЬЕВ МИХАИЛ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9418379" y="5406501"/>
            <a:ext cx="1845511" cy="343061"/>
          </a:xfrm>
        </p:spPr>
        <p:txBody>
          <a:bodyPr rtlCol="0"/>
          <a:lstStyle/>
          <a:p>
            <a:pPr rtl="0"/>
            <a:r>
              <a:rPr lang="en-US" dirty="0"/>
              <a:t>API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О задаче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Разработка платформы для создания, и взаимодействия с ЦФА в рамках рыночных отношений.</a:t>
            </a:r>
          </a:p>
          <a:p>
            <a:pPr rtl="0"/>
            <a:r>
              <a:rPr lang="ru-RU" dirty="0"/>
              <a:t>Для себя описываем задачу как </a:t>
            </a:r>
            <a:r>
              <a:rPr lang="en-US" dirty="0"/>
              <a:t>NFT</a:t>
            </a:r>
            <a:r>
              <a:rPr lang="ru-RU" dirty="0"/>
              <a:t>* по-русски</a:t>
            </a:r>
          </a:p>
          <a:p>
            <a:pPr rtl="0"/>
            <a:endParaRPr lang="ru-RU" dirty="0"/>
          </a:p>
          <a:p>
            <a:pPr rtl="0"/>
            <a:r>
              <a:rPr lang="ru-RU" b="0" i="0" dirty="0">
                <a:solidFill>
                  <a:srgbClr val="EAECEF"/>
                </a:solidFill>
                <a:effectLst/>
                <a:latin typeface="BinancePlex"/>
              </a:rPr>
              <a:t>*NFT - неповторимый токен, который представляет уникальные цифровые активы, такие как искусство, музыка и игры</a:t>
            </a:r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ru-RU" dirty="0"/>
              <a:t>ПРОБЛЕМА </a:t>
            </a:r>
            <a:r>
              <a:rPr lang="en-US" dirty="0"/>
              <a:t>NFT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99" y="1481138"/>
            <a:ext cx="2210183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dirty="0"/>
              <a:t>Отсутствие </a:t>
            </a:r>
          </a:p>
          <a:p>
            <a:pPr rtl="0"/>
            <a:r>
              <a:rPr lang="ru-RU" dirty="0"/>
              <a:t>Правовой базы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ru-RU" dirty="0"/>
              <a:t>Сложность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ru-RU" dirty="0"/>
              <a:t>Недоверие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ru-RU"/>
              <a:t>РАСХОДЫ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 РФ статус до конца не определен. Платежи в криптовалюте на сегодня запрещены.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Везде вход через криптовалюту, что простому пользователю затруднительно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Неопределенное отношение к криптовалюте со стороны населения в связи с большим количеством мошеннических проектов и отсутствием четкого регулирования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Разработка сервиса основанного на </a:t>
            </a:r>
            <a:r>
              <a:rPr lang="ru-RU" dirty="0" err="1"/>
              <a:t>блокчейн</a:t>
            </a:r>
            <a:r>
              <a:rPr lang="ru-RU" dirty="0"/>
              <a:t>-технологиях дороже разработки традиционных маркетплейсов</a:t>
            </a:r>
          </a:p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/>
              <a:t>УСТРАНЕНИЕ НЕДОВЕРИЯ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ru-RU" dirty="0"/>
              <a:t>Благодаря </a:t>
            </a:r>
            <a:r>
              <a:rPr lang="en-US" dirty="0"/>
              <a:t>API </a:t>
            </a:r>
            <a:r>
              <a:rPr lang="ru-RU" dirty="0"/>
              <a:t>предполагается интеграция функционала платформы в инвестиционные приложения личные кабинеты банков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ЦЕЛЕВАЯ АУДИТОРИЯ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ru-RU" dirty="0"/>
              <a:t>Наша целевая аудитория — поколение Z (от 18 до 25 лет)</a:t>
            </a:r>
          </a:p>
          <a:p>
            <a:pPr rtl="0"/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СНИЖЕНИЕ РАСХОДОВ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ru-RU" dirty="0"/>
              <a:t>Сокращение расходов на разработку и поддержание благодаря использованию облачных технологий и контейнеризации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/>
              <a:t>ПРОСТОТА ИСПОЛЬЗОВАНИЯ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ru-RU" dirty="0"/>
              <a:t>Нет необходимости работать с криптовалютой, оплата производится </a:t>
            </a:r>
            <a:r>
              <a:rPr lang="ru-RU" dirty="0" err="1"/>
              <a:t>фиатной</a:t>
            </a:r>
            <a:r>
              <a:rPr lang="ru-RU" dirty="0"/>
              <a:t> валютой</a:t>
            </a:r>
          </a:p>
        </p:txBody>
      </p:sp>
      <p:sp>
        <p:nvSpPr>
          <p:cNvPr id="80" name="Дата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81" name="Нижний колонтитул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dirty="0"/>
              <a:t>Презентация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ru-RU"/>
              <a:t>ОБЗОР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/>
              <a:t>УНИКАЛЬНОСТЬ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Продукт, специально предназначенный для этого нишевого рынка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ВПЕРВЫЕ НА РЫНКЕ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Первый прекрасно оформленный продукт с отличным стилем и функционалом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ПРОТЕСТИРОВАННЫЙ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Актуальность и востребованность работы с цифровыми активами видна на примере рынка </a:t>
            </a:r>
            <a:r>
              <a:rPr lang="en-US" dirty="0"/>
              <a:t>NFT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/>
              <a:t>НОВЫЙ ИНВЕСТИЦИОННЫЙ ПРОДУКТ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Платформа представляет собой не просто маркетплейс, но и инновационный инструмент инвестирования</a:t>
            </a:r>
          </a:p>
        </p:txBody>
      </p:sp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dirty="0"/>
              <a:t>Инновация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2661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Легальная возможность покупки семантического аналога </a:t>
            </a:r>
            <a:r>
              <a:rPr lang="en-US" dirty="0"/>
              <a:t>NFT </a:t>
            </a:r>
            <a:r>
              <a:rPr lang="ru-RU" dirty="0"/>
              <a:t>за </a:t>
            </a:r>
            <a:r>
              <a:rPr lang="ru-RU" dirty="0" err="1"/>
              <a:t>фиатную</a:t>
            </a:r>
            <a:r>
              <a:rPr lang="ru-RU" dirty="0"/>
              <a:t> валюту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ru-RU" dirty="0"/>
              <a:t>ОБЩИЕ СВЕДЕНИЯ О Рынке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/>
              <a:t>ОБЗОР РЫНКА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391" y="1805784"/>
            <a:ext cx="2882475" cy="823912"/>
          </a:xfrm>
        </p:spPr>
        <p:txBody>
          <a:bodyPr rtlCol="0"/>
          <a:lstStyle/>
          <a:p>
            <a:pPr rtl="0"/>
            <a:r>
              <a:rPr lang="ru-RU" dirty="0"/>
              <a:t>Международный рынок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57129" y="1805784"/>
            <a:ext cx="2896671" cy="823912"/>
          </a:xfrm>
        </p:spPr>
        <p:txBody>
          <a:bodyPr rtlCol="0"/>
          <a:lstStyle/>
          <a:p>
            <a:pPr rtl="0"/>
            <a:r>
              <a:rPr lang="ru-RU" dirty="0"/>
              <a:t>РЫНОК РФ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1028" name="Picture 4" descr="NIFTSY. Menaskop. NFT: meta-анализ. 2021">
            <a:extLst>
              <a:ext uri="{FF2B5EF4-FFF2-40B4-BE49-F238E27FC236}">
                <a16:creationId xmlns:a16="http://schemas.microsoft.com/office/drawing/2014/main" id="{D6513569-3C6F-2F28-8B11-B0678E753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7" y="2974018"/>
            <a:ext cx="5528959" cy="341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015E636-78FB-BD04-78B7-44B743270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391" y="3131347"/>
            <a:ext cx="6450580" cy="34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/>
              <a:t>Рыночное сравнение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6656" y="3127986"/>
            <a:ext cx="1758296" cy="823912"/>
          </a:xfrm>
        </p:spPr>
        <p:txBody>
          <a:bodyPr rtlCol="0"/>
          <a:lstStyle/>
          <a:p>
            <a:pPr rtl="0"/>
            <a:r>
              <a:rPr lang="ru-RU" sz="2000" dirty="0"/>
              <a:t>22</a:t>
            </a:r>
            <a:r>
              <a:rPr lang="en-US" sz="2000" dirty="0"/>
              <a:t> </a:t>
            </a:r>
            <a:r>
              <a:rPr lang="ru-RU" sz="2000" dirty="0" err="1"/>
              <a:t>млРД</a:t>
            </a:r>
            <a:r>
              <a:rPr lang="ru-RU" sz="2000" dirty="0"/>
              <a:t> </a:t>
            </a:r>
            <a:r>
              <a:rPr lang="en-US" sz="2000" dirty="0"/>
              <a:t>$</a:t>
            </a:r>
            <a:endParaRPr lang="ru-RU" sz="20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11191" y="3127986"/>
            <a:ext cx="1811046" cy="823912"/>
          </a:xfrm>
        </p:spPr>
        <p:txBody>
          <a:bodyPr rtlCol="0"/>
          <a:lstStyle/>
          <a:p>
            <a:pPr rtl="0"/>
            <a:r>
              <a:rPr lang="ru-RU" sz="2000" dirty="0"/>
              <a:t>2858 </a:t>
            </a:r>
            <a:r>
              <a:rPr lang="ru-RU" sz="2000" dirty="0" err="1"/>
              <a:t>млН</a:t>
            </a:r>
            <a:r>
              <a:rPr lang="ru-RU" sz="2000" dirty="0"/>
              <a:t> </a:t>
            </a:r>
            <a:r>
              <a:rPr lang="en-US" sz="2000" dirty="0"/>
              <a:t>$</a:t>
            </a:r>
            <a:endParaRPr lang="ru-RU" sz="2000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94733" y="3127986"/>
            <a:ext cx="1811046" cy="823912"/>
          </a:xfrm>
        </p:spPr>
        <p:txBody>
          <a:bodyPr rtlCol="0"/>
          <a:lstStyle/>
          <a:p>
            <a:pPr rtl="0"/>
            <a:r>
              <a:rPr lang="ru-RU" sz="2000" dirty="0"/>
              <a:t>22</a:t>
            </a:r>
            <a:r>
              <a:rPr lang="en-US" sz="2000" dirty="0"/>
              <a:t> </a:t>
            </a:r>
            <a:r>
              <a:rPr lang="ru-RU" sz="2000" dirty="0" err="1"/>
              <a:t>млРД</a:t>
            </a:r>
            <a:r>
              <a:rPr lang="ru-RU" sz="2000" dirty="0"/>
              <a:t> </a:t>
            </a:r>
            <a:r>
              <a:rPr lang="en-US" sz="2000" dirty="0"/>
              <a:t>$</a:t>
            </a:r>
            <a:endParaRPr lang="ru-RU" sz="2000" dirty="0"/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681301"/>
          </a:xfrm>
        </p:spPr>
        <p:txBody>
          <a:bodyPr rtlCol="0"/>
          <a:lstStyle/>
          <a:p>
            <a:pPr rtl="0"/>
            <a:r>
              <a:rPr lang="ru-RU"/>
              <a:t>Возможность создания</a:t>
            </a:r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505489"/>
            <a:ext cx="3124093" cy="462927"/>
          </a:xfrm>
        </p:spPr>
        <p:txBody>
          <a:bodyPr rtlCol="0"/>
          <a:lstStyle/>
          <a:p>
            <a:pPr rtl="0"/>
            <a:r>
              <a:rPr lang="ru-RU"/>
              <a:t>Целевой рынок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/>
              <a:t>Свобода изобретения</a:t>
            </a:r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ru-RU"/>
              <a:t>Доступный рынок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681301"/>
          </a:xfrm>
        </p:spPr>
        <p:txBody>
          <a:bodyPr rtlCol="0"/>
          <a:lstStyle/>
          <a:p>
            <a:pPr rtl="0"/>
            <a:r>
              <a:rPr lang="ru-RU"/>
              <a:t>Низкая конкуренция</a:t>
            </a:r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505489"/>
            <a:ext cx="3124093" cy="462927"/>
          </a:xfrm>
        </p:spPr>
        <p:txBody>
          <a:bodyPr rtlCol="0"/>
          <a:lstStyle/>
          <a:p>
            <a:pPr rtl="0"/>
            <a:r>
              <a:rPr lang="ru-RU"/>
              <a:t>Достижимый объем рынка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63</TotalTime>
  <Words>414</Words>
  <Application>Microsoft Office PowerPoint</Application>
  <PresentationFormat>Широкоэкранный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BinancePlex</vt:lpstr>
      <vt:lpstr>Calibri</vt:lpstr>
      <vt:lpstr>Одиночная линия</vt:lpstr>
      <vt:lpstr>CFA APP</vt:lpstr>
      <vt:lpstr>О задаче</vt:lpstr>
      <vt:lpstr>ПРОБЛЕМА NFT</vt:lpstr>
      <vt:lpstr>РЕШЕНИЕ</vt:lpstr>
      <vt:lpstr>ОБЗОР ПРОДУКТА</vt:lpstr>
      <vt:lpstr>Инновация</vt:lpstr>
      <vt:lpstr>ОБЩИЕ СВЕДЕНИЯ О Рынке</vt:lpstr>
      <vt:lpstr>ОБЗОР РЫНКА</vt:lpstr>
      <vt:lpstr>Рыночное сравнение</vt:lpstr>
      <vt:lpstr>НАШИ КОНКУРЕНТЫ</vt:lpstr>
      <vt:lpstr>Наши конкуренты  </vt:lpstr>
      <vt:lpstr>ЗНАКОМСТВО С КОМАНДОЙ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CFA APP</dc:title>
  <dc:creator>Михаил</dc:creator>
  <cp:lastModifiedBy>Михаил</cp:lastModifiedBy>
  <cp:revision>1</cp:revision>
  <dcterms:created xsi:type="dcterms:W3CDTF">2023-08-28T22:11:40Z</dcterms:created>
  <dcterms:modified xsi:type="dcterms:W3CDTF">2023-08-28T23:15:40Z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