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2" r:id="rId4"/>
    <p:sldId id="257" r:id="rId5"/>
    <p:sldId id="260" r:id="rId6"/>
    <p:sldId id="263" r:id="rId7"/>
    <p:sldId id="261"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0" y="9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069FE-EA57-C434-EB0D-D8CC645262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76598D-152A-4FBF-5AC8-F95860639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F0BA31-8AD8-A07B-B4AA-EF3A09E79736}"/>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D0E6F7CA-3169-9AE9-BE46-EC88D8F7F6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F0254-C628-56E2-DF19-5CECCDF9B18E}"/>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149552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46C55-3D75-9E21-A2C7-7B822DF574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EC8508-2AE9-BC22-3099-916596F02F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F1DAFC-D983-3C76-CACA-ECEADB3DF6F6}"/>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87A8B334-4116-1D55-8C23-C7E17F2659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BFCEAB-7B7B-A959-2B55-BF2AA997C395}"/>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28518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58FD4E-4F7D-1023-BF2A-53356265AED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40CD64-3C03-BE9B-B977-F87A2E6E97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64EF4A-3727-941C-0EB3-A7A6AD0D406A}"/>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414ACF6B-C15C-E885-4C86-0A585A0C94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B8F73A-D0BE-5422-241B-EB09D5A2E936}"/>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4526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BAC12-F60D-1D43-F6FB-70792EF94B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3042D2-B7DC-3BBA-12CA-3E14AA6401D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1F6532-0FCD-7A3F-C815-2F74F622B025}"/>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2BA84211-E1A2-50EA-CC09-28EB7F3D20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75FFEF-A6EB-E1BE-D54A-48E9DDE75B35}"/>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96099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D7753-92E5-62E1-F850-F76EA738BF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80DBC9-BFB6-478E-DFEF-2E16AF694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A527318-F71A-EE2C-91E0-A6FC1E57ED9A}"/>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4E893145-6E7A-A8AC-D4A9-6303E9C125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F00AAD-4C97-2F90-02F7-B36B0B4406FF}"/>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336341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040C2-C5F1-B14D-18A0-8F157820CA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C2DF69-4352-1798-74EB-420FD21DD1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50521D-EEF3-48D0-2A04-ABF7D44C2B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C2B854-1DB1-3A15-63B8-3806FD3ADA6F}"/>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6" name="页脚占位符 5">
            <a:extLst>
              <a:ext uri="{FF2B5EF4-FFF2-40B4-BE49-F238E27FC236}">
                <a16:creationId xmlns:a16="http://schemas.microsoft.com/office/drawing/2014/main" id="{DAF63A76-EB5F-0A86-A11F-2316F47AE9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4A4EA9-300D-B213-7BDA-E90B6421EAF6}"/>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218269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AA7DB-F1E1-5AC6-EEBE-0D38E80A5D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34B29B-2303-5F2E-C132-EC31A72BF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7BD82A5-AA81-85DA-5CD5-D8AED4CECF5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BE71D3B-2568-14D7-CA33-4D1C7FEA1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DA6833-0523-3859-A7E8-2D69D097A1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FECF33-FA30-6527-1DB6-3021036C8801}"/>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8" name="页脚占位符 7">
            <a:extLst>
              <a:ext uri="{FF2B5EF4-FFF2-40B4-BE49-F238E27FC236}">
                <a16:creationId xmlns:a16="http://schemas.microsoft.com/office/drawing/2014/main" id="{E0F5D8A7-0001-BBC5-84CD-E4214B774B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80A9624-8091-487F-1719-0C86D478FAAD}"/>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172443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DD799-774A-6D47-D783-4955592471D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AD1E85-CBA0-3908-B537-D6CB5F2C0689}"/>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4" name="页脚占位符 3">
            <a:extLst>
              <a:ext uri="{FF2B5EF4-FFF2-40B4-BE49-F238E27FC236}">
                <a16:creationId xmlns:a16="http://schemas.microsoft.com/office/drawing/2014/main" id="{1F13EF28-1BDA-89E6-E0D2-E6E95EECE0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44CF46-A675-D1A6-8F9C-F4F39E8B3323}"/>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59643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8B6804-30C5-4F17-0FE6-4B33EC66ECF1}"/>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3" name="页脚占位符 2">
            <a:extLst>
              <a:ext uri="{FF2B5EF4-FFF2-40B4-BE49-F238E27FC236}">
                <a16:creationId xmlns:a16="http://schemas.microsoft.com/office/drawing/2014/main" id="{C32CA0CE-EF41-9730-3676-B5B43AF322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06D2E4-8763-3E56-B06D-D8D6AF966520}"/>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389190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E23AC-6459-BF2A-15A6-3B509A7196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57E90F-9CAA-4A00-F764-50B7B0DE3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02846C-0AE9-4588-E181-A7A203143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9119E8-03CE-6E17-C9D1-5ED9AEE13831}"/>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6" name="页脚占位符 5">
            <a:extLst>
              <a:ext uri="{FF2B5EF4-FFF2-40B4-BE49-F238E27FC236}">
                <a16:creationId xmlns:a16="http://schemas.microsoft.com/office/drawing/2014/main" id="{062E5995-F12C-9C7C-4C42-AF5062587C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E23801-21C1-E588-A30D-B9272F43BFC2}"/>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216541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6AA3F-784B-D1E1-A7CF-33A34FD8D5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A970BB6-54A2-7EB1-F3DB-790B5CA02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BE11B46-22B4-CD7E-9CCD-A6E2CAB13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3D83F2-050C-6DD1-220A-7A5387E66E98}"/>
              </a:ext>
            </a:extLst>
          </p:cNvPr>
          <p:cNvSpPr>
            <a:spLocks noGrp="1"/>
          </p:cNvSpPr>
          <p:nvPr>
            <p:ph type="dt" sz="half" idx="10"/>
          </p:nvPr>
        </p:nvSpPr>
        <p:spPr/>
        <p:txBody>
          <a:bodyPr/>
          <a:lstStyle/>
          <a:p>
            <a:fld id="{6E096779-C093-465F-8BC6-0A7FE88A1E63}" type="datetimeFigureOut">
              <a:rPr lang="zh-CN" altLang="en-US" smtClean="0"/>
              <a:t>2024/11/29</a:t>
            </a:fld>
            <a:endParaRPr lang="zh-CN" altLang="en-US"/>
          </a:p>
        </p:txBody>
      </p:sp>
      <p:sp>
        <p:nvSpPr>
          <p:cNvPr id="6" name="页脚占位符 5">
            <a:extLst>
              <a:ext uri="{FF2B5EF4-FFF2-40B4-BE49-F238E27FC236}">
                <a16:creationId xmlns:a16="http://schemas.microsoft.com/office/drawing/2014/main" id="{016EC323-3316-3999-A6D6-94F0B171C7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151B09-E5F9-7B9B-2ED6-0EB6B031E88C}"/>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244169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E9DA20-447B-A4A6-755B-13653CDCE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B584F9-E76C-5F0A-1BF4-DA1EDE672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98457E-BC29-5320-8C69-6BFDC1333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96779-C093-465F-8BC6-0A7FE88A1E63}" type="datetimeFigureOut">
              <a:rPr lang="zh-CN" altLang="en-US" smtClean="0"/>
              <a:t>2024/11/29</a:t>
            </a:fld>
            <a:endParaRPr lang="zh-CN" altLang="en-US"/>
          </a:p>
        </p:txBody>
      </p:sp>
      <p:sp>
        <p:nvSpPr>
          <p:cNvPr id="5" name="页脚占位符 4">
            <a:extLst>
              <a:ext uri="{FF2B5EF4-FFF2-40B4-BE49-F238E27FC236}">
                <a16:creationId xmlns:a16="http://schemas.microsoft.com/office/drawing/2014/main" id="{7EF47189-36D2-EE15-7CE8-06B70731B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11EED39-61A6-7485-CD9C-1B26C79E1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129966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F59F-1601-2883-61B8-8991879DA9E1}"/>
              </a:ext>
            </a:extLst>
          </p:cNvPr>
          <p:cNvSpPr>
            <a:spLocks noGrp="1"/>
          </p:cNvSpPr>
          <p:nvPr>
            <p:ph type="ctrTitle"/>
          </p:nvPr>
        </p:nvSpPr>
        <p:spPr/>
        <p:txBody>
          <a:bodyPr/>
          <a:lstStyle/>
          <a:p>
            <a:r>
              <a:rPr lang="en-US" altLang="zh-CN" dirty="0"/>
              <a:t>3</a:t>
            </a:r>
            <a:r>
              <a:rPr lang="zh-CN" altLang="en-US" dirty="0"/>
              <a:t>组电控汇报</a:t>
            </a:r>
          </a:p>
        </p:txBody>
      </p:sp>
      <p:sp>
        <p:nvSpPr>
          <p:cNvPr id="3" name="副标题 2">
            <a:extLst>
              <a:ext uri="{FF2B5EF4-FFF2-40B4-BE49-F238E27FC236}">
                <a16:creationId xmlns:a16="http://schemas.microsoft.com/office/drawing/2014/main" id="{FC5902DE-26D1-5532-E8E3-FA6D32560F46}"/>
              </a:ext>
            </a:extLst>
          </p:cNvPr>
          <p:cNvSpPr>
            <a:spLocks noGrp="1"/>
          </p:cNvSpPr>
          <p:nvPr>
            <p:ph type="subTitle" idx="1"/>
          </p:nvPr>
        </p:nvSpPr>
        <p:spPr/>
        <p:txBody>
          <a:bodyPr>
            <a:normAutofit/>
          </a:bodyPr>
          <a:lstStyle/>
          <a:p>
            <a:endParaRPr lang="en-US" altLang="zh-CN" dirty="0"/>
          </a:p>
        </p:txBody>
      </p:sp>
    </p:spTree>
    <p:extLst>
      <p:ext uri="{BB962C8B-B14F-4D97-AF65-F5344CB8AC3E}">
        <p14:creationId xmlns:p14="http://schemas.microsoft.com/office/powerpoint/2010/main" val="363567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E90D85-8471-F4D8-92AF-B7F8CD1B37BE}"/>
              </a:ext>
            </a:extLst>
          </p:cNvPr>
          <p:cNvSpPr>
            <a:spLocks noGrp="1"/>
          </p:cNvSpPr>
          <p:nvPr>
            <p:ph idx="1"/>
          </p:nvPr>
        </p:nvSpPr>
        <p:spPr>
          <a:xfrm>
            <a:off x="838200" y="51069"/>
            <a:ext cx="10515600" cy="4351338"/>
          </a:xfrm>
        </p:spPr>
        <p:txBody>
          <a:bodyPr>
            <a:normAutofit/>
          </a:bodyPr>
          <a:lstStyle/>
          <a:p>
            <a:r>
              <a:rPr lang="zh-CN" altLang="en-US" dirty="0"/>
              <a:t>当前主要学到的事物：</a:t>
            </a:r>
            <a:endParaRPr lang="en-US" altLang="zh-CN" dirty="0"/>
          </a:p>
          <a:p>
            <a:endParaRPr lang="en-US" altLang="zh-CN" dirty="0"/>
          </a:p>
          <a:p>
            <a:r>
              <a:rPr lang="en-US" altLang="zh-CN" dirty="0"/>
              <a:t>1. PID</a:t>
            </a:r>
          </a:p>
          <a:p>
            <a:r>
              <a:rPr lang="en-US" altLang="zh-CN" dirty="0"/>
              <a:t>2.</a:t>
            </a:r>
            <a:r>
              <a:rPr lang="zh-CN" altLang="en-US" dirty="0"/>
              <a:t> </a:t>
            </a:r>
            <a:r>
              <a:rPr lang="en-US" altLang="zh-CN" dirty="0"/>
              <a:t>Git</a:t>
            </a:r>
          </a:p>
          <a:p>
            <a:r>
              <a:rPr lang="en-US" altLang="zh-CN" dirty="0"/>
              <a:t>3.TIM</a:t>
            </a:r>
          </a:p>
          <a:p>
            <a:r>
              <a:rPr lang="en-US" altLang="zh-CN" dirty="0"/>
              <a:t>4.</a:t>
            </a:r>
            <a:r>
              <a:rPr lang="zh-CN" altLang="en-US" dirty="0"/>
              <a:t>决策树算法</a:t>
            </a:r>
            <a:endParaRPr lang="en-US" altLang="zh-CN" dirty="0"/>
          </a:p>
          <a:p>
            <a:r>
              <a:rPr lang="en-US" altLang="zh-CN" dirty="0"/>
              <a:t>5. CAN</a:t>
            </a:r>
            <a:r>
              <a:rPr lang="zh-CN" altLang="en-US" dirty="0"/>
              <a:t>通信</a:t>
            </a:r>
            <a:endParaRPr lang="en-US" altLang="zh-CN" dirty="0"/>
          </a:p>
          <a:p>
            <a:r>
              <a:rPr lang="en-US" altLang="zh-CN" dirty="0"/>
              <a:t>6.</a:t>
            </a:r>
            <a:r>
              <a:rPr lang="zh-CN" altLang="en-US" dirty="0"/>
              <a:t> </a:t>
            </a:r>
            <a:r>
              <a:rPr lang="en-US" altLang="zh-CN" dirty="0"/>
              <a:t>ADC/DAC</a:t>
            </a:r>
          </a:p>
          <a:p>
            <a:endParaRPr lang="en-US" altLang="zh-CN" dirty="0"/>
          </a:p>
        </p:txBody>
      </p:sp>
    </p:spTree>
    <p:extLst>
      <p:ext uri="{BB962C8B-B14F-4D97-AF65-F5344CB8AC3E}">
        <p14:creationId xmlns:p14="http://schemas.microsoft.com/office/powerpoint/2010/main" val="355010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82FBB-23B8-46DB-4AED-15C426684D1F}"/>
              </a:ext>
            </a:extLst>
          </p:cNvPr>
          <p:cNvSpPr>
            <a:spLocks noGrp="1"/>
          </p:cNvSpPr>
          <p:nvPr>
            <p:ph type="title"/>
          </p:nvPr>
        </p:nvSpPr>
        <p:spPr/>
        <p:txBody>
          <a:bodyPr/>
          <a:lstStyle/>
          <a:p>
            <a:r>
              <a:rPr lang="en-US" altLang="zh-CN" dirty="0"/>
              <a:t>1.PID</a:t>
            </a:r>
            <a:endParaRPr lang="zh-CN" altLang="en-US" dirty="0"/>
          </a:p>
        </p:txBody>
      </p:sp>
      <p:sp>
        <p:nvSpPr>
          <p:cNvPr id="3" name="内容占位符 2">
            <a:extLst>
              <a:ext uri="{FF2B5EF4-FFF2-40B4-BE49-F238E27FC236}">
                <a16:creationId xmlns:a16="http://schemas.microsoft.com/office/drawing/2014/main" id="{B9DBAF96-B125-E3DE-745F-689FE15801AC}"/>
              </a:ext>
            </a:extLst>
          </p:cNvPr>
          <p:cNvSpPr>
            <a:spLocks noGrp="1"/>
          </p:cNvSpPr>
          <p:nvPr>
            <p:ph idx="1"/>
          </p:nvPr>
        </p:nvSpPr>
        <p:spPr/>
        <p:txBody>
          <a:bodyPr>
            <a:normAutofit lnSpcReduction="10000"/>
          </a:bodyPr>
          <a:lstStyle/>
          <a:p>
            <a:r>
              <a:rPr lang="zh-CN" altLang="en-US" dirty="0"/>
              <a:t>（因为我们的机器人的所有运动未涉及旋转运动等复杂模型，我们暂时不考虑使用</a:t>
            </a:r>
            <a:r>
              <a:rPr lang="en-US" altLang="zh-CN" dirty="0"/>
              <a:t>PID</a:t>
            </a:r>
            <a:r>
              <a:rPr lang="zh-CN" altLang="en-US" dirty="0"/>
              <a:t>算法）</a:t>
            </a:r>
            <a:endParaRPr lang="en-US" altLang="zh-CN" dirty="0"/>
          </a:p>
          <a:p>
            <a:r>
              <a:rPr lang="en-US" altLang="zh-CN" dirty="0"/>
              <a:t>PID</a:t>
            </a:r>
            <a:r>
              <a:rPr lang="zh-CN" altLang="en-US" dirty="0"/>
              <a:t>分三个模块：比例</a:t>
            </a:r>
            <a:r>
              <a:rPr lang="en-US" altLang="zh-CN" dirty="0"/>
              <a:t>(P)</a:t>
            </a:r>
            <a:r>
              <a:rPr lang="zh-CN" altLang="en-US" dirty="0"/>
              <a:t>、积分</a:t>
            </a:r>
            <a:r>
              <a:rPr lang="en-US" altLang="zh-CN" dirty="0"/>
              <a:t>(I)</a:t>
            </a:r>
            <a:r>
              <a:rPr lang="zh-CN" altLang="en-US" dirty="0"/>
              <a:t>、微分</a:t>
            </a:r>
            <a:r>
              <a:rPr lang="en-US" altLang="zh-CN" dirty="0"/>
              <a:t>(D)</a:t>
            </a:r>
            <a:r>
              <a:rPr lang="zh-CN" altLang="en-US" dirty="0"/>
              <a:t> 。（如上图所示）</a:t>
            </a:r>
            <a:endParaRPr lang="en-US" altLang="zh-CN" dirty="0"/>
          </a:p>
          <a:p>
            <a:r>
              <a:rPr lang="zh-CN" altLang="en-US" dirty="0"/>
              <a:t>在编程中我们通常通过采集短时间内的离散数据，并借用</a:t>
            </a:r>
            <a:r>
              <a:rPr lang="en-US" altLang="zh-CN" dirty="0"/>
              <a:t>PID</a:t>
            </a:r>
            <a:r>
              <a:rPr lang="zh-CN" altLang="en-US" dirty="0"/>
              <a:t>在离散架构上的公式，来实现</a:t>
            </a:r>
            <a:r>
              <a:rPr lang="en-US" altLang="zh-CN" dirty="0"/>
              <a:t>PID</a:t>
            </a:r>
            <a:r>
              <a:rPr lang="zh-CN" altLang="en-US" dirty="0"/>
              <a:t>在机器人上的应用。</a:t>
            </a:r>
            <a:endParaRPr lang="en-US" altLang="zh-CN" dirty="0"/>
          </a:p>
          <a:p>
            <a:r>
              <a:rPr lang="zh-CN" altLang="en-US" dirty="0"/>
              <a:t>若只采用比例系数，会导致实际数据振荡过大；若在此时引入微分，能减少振荡；此时再加入积分增益，则能够弥补过去误差（也就是与理想值的一定误差），从而达到精确控制的效果。</a:t>
            </a:r>
            <a:endParaRPr lang="en-US" altLang="zh-CN" dirty="0"/>
          </a:p>
          <a:p>
            <a:r>
              <a:rPr lang="zh-CN" altLang="en-US" dirty="0"/>
              <a:t>这三个系数的确定需要通过不断的测试来找到能达到最佳控制效果的值。</a:t>
            </a:r>
            <a:endParaRPr lang="en-US" altLang="zh-CN" dirty="0"/>
          </a:p>
          <a:p>
            <a:endParaRPr lang="zh-CN" altLang="en-US" dirty="0"/>
          </a:p>
        </p:txBody>
      </p:sp>
      <p:pic>
        <p:nvPicPr>
          <p:cNvPr id="5" name="图片 4">
            <a:extLst>
              <a:ext uri="{FF2B5EF4-FFF2-40B4-BE49-F238E27FC236}">
                <a16:creationId xmlns:a16="http://schemas.microsoft.com/office/drawing/2014/main" id="{294CAB67-4505-6BE1-E1BC-BA0866CCC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065" y="230188"/>
            <a:ext cx="9180162" cy="1436896"/>
          </a:xfrm>
          <a:prstGeom prst="rect">
            <a:avLst/>
          </a:prstGeom>
        </p:spPr>
      </p:pic>
    </p:spTree>
    <p:extLst>
      <p:ext uri="{BB962C8B-B14F-4D97-AF65-F5344CB8AC3E}">
        <p14:creationId xmlns:p14="http://schemas.microsoft.com/office/powerpoint/2010/main" val="59120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C610B-912A-AD13-3915-3612907607DE}"/>
              </a:ext>
            </a:extLst>
          </p:cNvPr>
          <p:cNvSpPr>
            <a:spLocks noGrp="1"/>
          </p:cNvSpPr>
          <p:nvPr>
            <p:ph type="title"/>
          </p:nvPr>
        </p:nvSpPr>
        <p:spPr/>
        <p:txBody>
          <a:bodyPr/>
          <a:lstStyle/>
          <a:p>
            <a:r>
              <a:rPr lang="en-US" altLang="zh-CN" dirty="0"/>
              <a:t>2.Git</a:t>
            </a:r>
            <a:endParaRPr lang="zh-CN" altLang="en-US" dirty="0"/>
          </a:p>
        </p:txBody>
      </p:sp>
      <p:sp>
        <p:nvSpPr>
          <p:cNvPr id="3" name="内容占位符 2">
            <a:extLst>
              <a:ext uri="{FF2B5EF4-FFF2-40B4-BE49-F238E27FC236}">
                <a16:creationId xmlns:a16="http://schemas.microsoft.com/office/drawing/2014/main" id="{AE097FD4-8991-C94A-F200-6C70F2555013}"/>
              </a:ext>
            </a:extLst>
          </p:cNvPr>
          <p:cNvSpPr>
            <a:spLocks noGrp="1"/>
          </p:cNvSpPr>
          <p:nvPr>
            <p:ph idx="1"/>
          </p:nvPr>
        </p:nvSpPr>
        <p:spPr/>
        <p:txBody>
          <a:bodyPr>
            <a:normAutofit fontScale="92500" lnSpcReduction="10000"/>
          </a:bodyPr>
          <a:lstStyle/>
          <a:p>
            <a:pPr marL="0" indent="0">
              <a:buNone/>
            </a:pPr>
            <a:r>
              <a:rPr lang="en-US" altLang="zh-CN" dirty="0"/>
              <a:t>Git </a:t>
            </a:r>
            <a:r>
              <a:rPr lang="zh-CN" altLang="en-US" dirty="0"/>
              <a:t>对机器人没直接作用，但可以让我们远程协作。</a:t>
            </a:r>
            <a:endParaRPr lang="en-US" altLang="zh-CN" dirty="0"/>
          </a:p>
          <a:p>
            <a:pPr marL="0" indent="0">
              <a:buNone/>
            </a:pPr>
            <a:r>
              <a:rPr lang="zh-CN" altLang="en-US" dirty="0"/>
              <a:t>我么在自己的电脑上建了属于自己的仓库（妈妈再也不用担心我没存档了）。</a:t>
            </a:r>
            <a:endParaRPr lang="en-US" altLang="zh-CN" dirty="0"/>
          </a:p>
          <a:p>
            <a:pPr marL="0" indent="0">
              <a:buNone/>
            </a:pPr>
            <a:r>
              <a:rPr lang="en-US" altLang="zh-CN" dirty="0"/>
              <a:t>Git</a:t>
            </a:r>
            <a:r>
              <a:rPr lang="zh-CN" altLang="en-US" dirty="0"/>
              <a:t>可以保存文件，也可以在一次失误后重新回到之前的版本（但如果已经上传到远程仓库就没救了）。</a:t>
            </a:r>
            <a:endParaRPr lang="en-US" altLang="zh-CN" dirty="0"/>
          </a:p>
          <a:p>
            <a:pPr marL="0" indent="0">
              <a:buNone/>
            </a:pPr>
            <a:r>
              <a:rPr lang="en-US" altLang="zh-CN" dirty="0"/>
              <a:t>Git</a:t>
            </a:r>
            <a:r>
              <a:rPr lang="zh-CN" altLang="en-US" dirty="0"/>
              <a:t>支持快速合并，可以识别不同分支合并时产生的冲突并提示你手动解决。</a:t>
            </a:r>
            <a:endParaRPr lang="en-US" altLang="zh-CN" dirty="0"/>
          </a:p>
          <a:p>
            <a:pPr marL="0" indent="0">
              <a:buNone/>
            </a:pPr>
            <a:r>
              <a:rPr lang="zh-CN" altLang="en-US" dirty="0"/>
              <a:t>我们在</a:t>
            </a:r>
            <a:r>
              <a:rPr lang="en-US" altLang="zh-CN" dirty="0" err="1"/>
              <a:t>Github</a:t>
            </a:r>
            <a:r>
              <a:rPr lang="zh-CN" altLang="en-US" dirty="0"/>
              <a:t>上建了一个远程仓库，并上传了我们电脑对应的公钥，这样一来，我们可以在不同的地点对文件进行修改并提交，也可以防止其他人插入奇怪的版本。</a:t>
            </a:r>
            <a:endParaRPr lang="en-US" altLang="zh-CN" dirty="0"/>
          </a:p>
          <a:p>
            <a:pPr marL="0" indent="0">
              <a:buNone/>
            </a:pPr>
            <a:r>
              <a:rPr lang="zh-CN" altLang="en-US" dirty="0"/>
              <a:t>合作，爽！</a:t>
            </a:r>
          </a:p>
        </p:txBody>
      </p:sp>
    </p:spTree>
    <p:extLst>
      <p:ext uri="{BB962C8B-B14F-4D97-AF65-F5344CB8AC3E}">
        <p14:creationId xmlns:p14="http://schemas.microsoft.com/office/powerpoint/2010/main" val="189801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7252F-762F-EDA8-1826-21BF203542A7}"/>
              </a:ext>
            </a:extLst>
          </p:cNvPr>
          <p:cNvSpPr>
            <a:spLocks noGrp="1"/>
          </p:cNvSpPr>
          <p:nvPr>
            <p:ph type="title"/>
          </p:nvPr>
        </p:nvSpPr>
        <p:spPr/>
        <p:txBody>
          <a:bodyPr/>
          <a:lstStyle/>
          <a:p>
            <a:r>
              <a:rPr lang="en-US" altLang="zh-CN" dirty="0"/>
              <a:t>3.TIM</a:t>
            </a:r>
            <a:endParaRPr lang="zh-CN" altLang="en-US" dirty="0"/>
          </a:p>
        </p:txBody>
      </p:sp>
      <p:sp>
        <p:nvSpPr>
          <p:cNvPr id="3" name="内容占位符 2">
            <a:extLst>
              <a:ext uri="{FF2B5EF4-FFF2-40B4-BE49-F238E27FC236}">
                <a16:creationId xmlns:a16="http://schemas.microsoft.com/office/drawing/2014/main" id="{259B1551-844A-4FF6-6171-4606EDF6777C}"/>
              </a:ext>
            </a:extLst>
          </p:cNvPr>
          <p:cNvSpPr>
            <a:spLocks noGrp="1"/>
          </p:cNvSpPr>
          <p:nvPr>
            <p:ph idx="1"/>
          </p:nvPr>
        </p:nvSpPr>
        <p:spPr/>
        <p:txBody>
          <a:bodyPr/>
          <a:lstStyle/>
          <a:p>
            <a:r>
              <a:rPr lang="zh-CN" altLang="en-US" dirty="0"/>
              <a:t>通过配置</a:t>
            </a:r>
            <a:r>
              <a:rPr lang="en-US" altLang="zh-CN" dirty="0" err="1"/>
              <a:t>prescaler</a:t>
            </a:r>
            <a:r>
              <a:rPr lang="zh-CN" altLang="en-US" dirty="0"/>
              <a:t>和</a:t>
            </a:r>
            <a:r>
              <a:rPr lang="en-US" altLang="zh-CN" dirty="0"/>
              <a:t>Counter period</a:t>
            </a:r>
            <a:r>
              <a:rPr lang="zh-CN" altLang="en-US" dirty="0"/>
              <a:t>，在</a:t>
            </a:r>
            <a:r>
              <a:rPr lang="en-US" altLang="zh-CN" dirty="0"/>
              <a:t>Keil</a:t>
            </a:r>
            <a:r>
              <a:rPr lang="zh-CN" altLang="en-US" dirty="0"/>
              <a:t>中可以通过</a:t>
            </a:r>
            <a:r>
              <a:rPr lang="en-US" altLang="zh-CN" dirty="0" err="1"/>
              <a:t>Setcompare</a:t>
            </a:r>
            <a:r>
              <a:rPr lang="zh-CN" altLang="en-US" dirty="0"/>
              <a:t>函数来配置比较值，从而控制信号的占空比，通过控制信号的占空比传递给电机驱动模块，从而达到控制电机的转速等参数的作用。</a:t>
            </a:r>
            <a:endParaRPr lang="en-US" altLang="zh-CN" dirty="0"/>
          </a:p>
          <a:p>
            <a:r>
              <a:rPr lang="zh-CN" altLang="en-US" dirty="0"/>
              <a:t>可以打开基本计时器，写一个精度达到微秒级的</a:t>
            </a:r>
            <a:r>
              <a:rPr lang="en-US" altLang="zh-CN" dirty="0"/>
              <a:t>delay</a:t>
            </a:r>
            <a:r>
              <a:rPr lang="zh-CN" altLang="en-US" dirty="0"/>
              <a:t>函数。</a:t>
            </a:r>
            <a:endParaRPr lang="en-US" altLang="zh-CN" dirty="0"/>
          </a:p>
          <a:p>
            <a:r>
              <a:rPr lang="zh-CN" altLang="en-US" dirty="0"/>
              <a:t>（可以通过控制蜂鸣器发出尖锐的爆鸣声或轻松的音乐，下棋更有紧张感</a:t>
            </a:r>
            <a:r>
              <a:rPr lang="en-US" altLang="zh-CN" dirty="0"/>
              <a:t>/</a:t>
            </a:r>
            <a:r>
              <a:rPr lang="zh-CN" altLang="en-US" dirty="0"/>
              <a:t>松弛感）</a:t>
            </a:r>
            <a:endParaRPr lang="en-US" altLang="zh-CN" dirty="0"/>
          </a:p>
        </p:txBody>
      </p:sp>
    </p:spTree>
    <p:extLst>
      <p:ext uri="{BB962C8B-B14F-4D97-AF65-F5344CB8AC3E}">
        <p14:creationId xmlns:p14="http://schemas.microsoft.com/office/powerpoint/2010/main" val="94736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6DB9B-0612-EE31-5EF0-A9A79EC35100}"/>
              </a:ext>
            </a:extLst>
          </p:cNvPr>
          <p:cNvSpPr>
            <a:spLocks noGrp="1"/>
          </p:cNvSpPr>
          <p:nvPr>
            <p:ph type="title"/>
          </p:nvPr>
        </p:nvSpPr>
        <p:spPr/>
        <p:txBody>
          <a:bodyPr/>
          <a:lstStyle/>
          <a:p>
            <a:r>
              <a:rPr lang="en-US" altLang="zh-CN" dirty="0"/>
              <a:t>4.</a:t>
            </a:r>
            <a:r>
              <a:rPr lang="zh-CN" altLang="en-US" dirty="0"/>
              <a:t>决策树算法</a:t>
            </a:r>
          </a:p>
        </p:txBody>
      </p:sp>
      <p:sp>
        <p:nvSpPr>
          <p:cNvPr id="3" name="内容占位符 2">
            <a:extLst>
              <a:ext uri="{FF2B5EF4-FFF2-40B4-BE49-F238E27FC236}">
                <a16:creationId xmlns:a16="http://schemas.microsoft.com/office/drawing/2014/main" id="{70660015-3980-B33C-F25A-9CE2B87FFF11}"/>
              </a:ext>
            </a:extLst>
          </p:cNvPr>
          <p:cNvSpPr>
            <a:spLocks noGrp="1"/>
          </p:cNvSpPr>
          <p:nvPr>
            <p:ph idx="1"/>
          </p:nvPr>
        </p:nvSpPr>
        <p:spPr/>
        <p:txBody>
          <a:bodyPr/>
          <a:lstStyle/>
          <a:p>
            <a:pPr marL="0" indent="0">
              <a:buNone/>
            </a:pPr>
            <a:r>
              <a:rPr lang="zh-CN" altLang="en-US" dirty="0"/>
              <a:t>该算法用于方案选择和评估，例如股票投资决策，</a:t>
            </a:r>
            <a:endParaRPr lang="en-US" altLang="zh-CN" dirty="0"/>
          </a:p>
          <a:p>
            <a:pPr marL="0" indent="0">
              <a:buNone/>
            </a:pPr>
            <a:r>
              <a:rPr lang="zh-CN" altLang="en-US" dirty="0"/>
              <a:t>我们会对棋盘的棋子布局情况进行数据收集，</a:t>
            </a:r>
            <a:endParaRPr lang="en-US" altLang="zh-CN" dirty="0"/>
          </a:p>
          <a:p>
            <a:r>
              <a:rPr lang="zh-CN" altLang="en-US" dirty="0"/>
              <a:t>我们打算采用这个建立模型，但我们对该算法还没有深入学习。</a:t>
            </a:r>
          </a:p>
        </p:txBody>
      </p:sp>
    </p:spTree>
    <p:extLst>
      <p:ext uri="{BB962C8B-B14F-4D97-AF65-F5344CB8AC3E}">
        <p14:creationId xmlns:p14="http://schemas.microsoft.com/office/powerpoint/2010/main" val="84326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B879B-3769-E5B5-F1D3-540F553B17B5}"/>
              </a:ext>
            </a:extLst>
          </p:cNvPr>
          <p:cNvSpPr>
            <a:spLocks noGrp="1"/>
          </p:cNvSpPr>
          <p:nvPr>
            <p:ph type="title"/>
          </p:nvPr>
        </p:nvSpPr>
        <p:spPr/>
        <p:txBody>
          <a:bodyPr/>
          <a:lstStyle/>
          <a:p>
            <a:r>
              <a:rPr lang="en-US" altLang="zh-CN" dirty="0"/>
              <a:t>5.CAN</a:t>
            </a:r>
            <a:r>
              <a:rPr lang="zh-CN" altLang="en-US" dirty="0"/>
              <a:t>通信</a:t>
            </a:r>
          </a:p>
        </p:txBody>
      </p:sp>
      <p:sp>
        <p:nvSpPr>
          <p:cNvPr id="3" name="内容占位符 2">
            <a:extLst>
              <a:ext uri="{FF2B5EF4-FFF2-40B4-BE49-F238E27FC236}">
                <a16:creationId xmlns:a16="http://schemas.microsoft.com/office/drawing/2014/main" id="{D644A1DA-EE33-240A-F46A-4A8040E33DC0}"/>
              </a:ext>
            </a:extLst>
          </p:cNvPr>
          <p:cNvSpPr>
            <a:spLocks noGrp="1"/>
          </p:cNvSpPr>
          <p:nvPr>
            <p:ph idx="1"/>
          </p:nvPr>
        </p:nvSpPr>
        <p:spPr/>
        <p:txBody>
          <a:bodyPr/>
          <a:lstStyle/>
          <a:p>
            <a:r>
              <a:rPr lang="zh-CN" altLang="en-US" dirty="0"/>
              <a:t>我们计划用</a:t>
            </a:r>
            <a:r>
              <a:rPr lang="en-US" altLang="zh-CN" dirty="0"/>
              <a:t>CAN</a:t>
            </a:r>
            <a:r>
              <a:rPr lang="zh-CN" altLang="en-US" dirty="0"/>
              <a:t>通信读取各个传感器的数据。</a:t>
            </a:r>
            <a:endParaRPr lang="en-US" altLang="zh-CN" dirty="0"/>
          </a:p>
          <a:p>
            <a:r>
              <a:rPr lang="zh-CN" altLang="en-US" dirty="0"/>
              <a:t>我们初步决定采用开环控制（基于机械组的装置对精度要求不高），若达不到精度要求，我们将采用闭环控制。</a:t>
            </a:r>
            <a:endParaRPr lang="en-US" altLang="zh-CN" dirty="0"/>
          </a:p>
          <a:p>
            <a:r>
              <a:rPr lang="zh-CN" altLang="en-US" dirty="0"/>
              <a:t>一下是我们对</a:t>
            </a:r>
            <a:r>
              <a:rPr lang="en-US" altLang="zh-CN" dirty="0"/>
              <a:t>CAN</a:t>
            </a:r>
            <a:r>
              <a:rPr lang="zh-CN" altLang="en-US" dirty="0"/>
              <a:t>通信的自（己）发（送）自（己）解（收）：</a:t>
            </a:r>
            <a:endParaRPr lang="en-US" altLang="zh-CN" dirty="0"/>
          </a:p>
          <a:p>
            <a:pPr marL="0" indent="0">
              <a:buNone/>
            </a:pPr>
            <a:endParaRPr lang="en-US" altLang="zh-CN" dirty="0"/>
          </a:p>
          <a:p>
            <a:pPr marL="0" indent="0">
              <a:buNone/>
            </a:pPr>
            <a:r>
              <a:rPr lang="zh-CN" altLang="en-US" dirty="0"/>
              <a:t>万般不离宗，点灯才是真神。</a:t>
            </a:r>
            <a:endParaRPr lang="en-US" altLang="zh-CN" dirty="0"/>
          </a:p>
          <a:p>
            <a:endParaRPr lang="zh-CN" altLang="en-US" dirty="0"/>
          </a:p>
        </p:txBody>
      </p:sp>
    </p:spTree>
    <p:extLst>
      <p:ext uri="{BB962C8B-B14F-4D97-AF65-F5344CB8AC3E}">
        <p14:creationId xmlns:p14="http://schemas.microsoft.com/office/powerpoint/2010/main" val="290890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AD2B1-09CD-10D9-8C5C-B63134B214D3}"/>
              </a:ext>
            </a:extLst>
          </p:cNvPr>
          <p:cNvSpPr>
            <a:spLocks noGrp="1"/>
          </p:cNvSpPr>
          <p:nvPr>
            <p:ph type="title"/>
          </p:nvPr>
        </p:nvSpPr>
        <p:spPr/>
        <p:txBody>
          <a:bodyPr/>
          <a:lstStyle/>
          <a:p>
            <a:r>
              <a:rPr lang="en-US" altLang="zh-CN" dirty="0"/>
              <a:t>6.ADC/DAC</a:t>
            </a:r>
            <a:endParaRPr lang="zh-CN" altLang="en-US" dirty="0"/>
          </a:p>
        </p:txBody>
      </p:sp>
      <p:sp>
        <p:nvSpPr>
          <p:cNvPr id="3" name="内容占位符 2">
            <a:extLst>
              <a:ext uri="{FF2B5EF4-FFF2-40B4-BE49-F238E27FC236}">
                <a16:creationId xmlns:a16="http://schemas.microsoft.com/office/drawing/2014/main" id="{0AC79F9F-D274-9606-2971-AD32E02573C7}"/>
              </a:ext>
            </a:extLst>
          </p:cNvPr>
          <p:cNvSpPr>
            <a:spLocks noGrp="1"/>
          </p:cNvSpPr>
          <p:nvPr>
            <p:ph idx="1"/>
          </p:nvPr>
        </p:nvSpPr>
        <p:spPr/>
        <p:txBody>
          <a:bodyPr/>
          <a:lstStyle/>
          <a:p>
            <a:r>
              <a:rPr lang="en-US" altLang="zh-CN" dirty="0"/>
              <a:t>ADC</a:t>
            </a:r>
            <a:r>
              <a:rPr lang="zh-CN" altLang="en-US" dirty="0"/>
              <a:t>将模拟量转换为数字量。</a:t>
            </a:r>
            <a:r>
              <a:rPr lang="en-US" altLang="zh-CN" dirty="0"/>
              <a:t>STM32</a:t>
            </a:r>
            <a:r>
              <a:rPr lang="zh-CN" altLang="en-US" dirty="0"/>
              <a:t>内部就有一个精度为</a:t>
            </a:r>
            <a:r>
              <a:rPr lang="en-US" altLang="zh-CN" dirty="0"/>
              <a:t>12</a:t>
            </a:r>
            <a:r>
              <a:rPr lang="zh-CN" altLang="en-US" dirty="0"/>
              <a:t>的</a:t>
            </a:r>
            <a:r>
              <a:rPr lang="en-US" altLang="zh-CN" dirty="0"/>
              <a:t>ADC</a:t>
            </a:r>
            <a:r>
              <a:rPr lang="zh-CN" altLang="en-US" dirty="0"/>
              <a:t>。</a:t>
            </a:r>
            <a:endParaRPr lang="en-US" altLang="zh-CN" dirty="0"/>
          </a:p>
          <a:p>
            <a:r>
              <a:rPr lang="zh-CN" altLang="en-US" dirty="0"/>
              <a:t>相反的，</a:t>
            </a:r>
            <a:r>
              <a:rPr lang="en-US" altLang="zh-CN" dirty="0"/>
              <a:t>DAC</a:t>
            </a:r>
            <a:r>
              <a:rPr lang="zh-CN" altLang="en-US" dirty="0"/>
              <a:t>将数字量转换为模拟量。</a:t>
            </a:r>
          </a:p>
        </p:txBody>
      </p:sp>
    </p:spTree>
    <p:extLst>
      <p:ext uri="{BB962C8B-B14F-4D97-AF65-F5344CB8AC3E}">
        <p14:creationId xmlns:p14="http://schemas.microsoft.com/office/powerpoint/2010/main" val="20396211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577</Words>
  <Application>Microsoft Office PowerPoint</Application>
  <PresentationFormat>宽屏</PresentationFormat>
  <Paragraphs>39</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3组电控汇报</vt:lpstr>
      <vt:lpstr>PowerPoint 演示文稿</vt:lpstr>
      <vt:lpstr>1.PID</vt:lpstr>
      <vt:lpstr>2.Git</vt:lpstr>
      <vt:lpstr>3.TIM</vt:lpstr>
      <vt:lpstr>4.决策树算法</vt:lpstr>
      <vt:lpstr>5.CAN通信</vt:lpstr>
      <vt:lpstr>6.ADC/DAC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jingxuan wu</dc:creator>
  <cp:lastModifiedBy>jingxuan wu</cp:lastModifiedBy>
  <cp:revision>1</cp:revision>
  <dcterms:created xsi:type="dcterms:W3CDTF">2024-11-29T11:51:38Z</dcterms:created>
  <dcterms:modified xsi:type="dcterms:W3CDTF">2024-11-29T12:58:11Z</dcterms:modified>
</cp:coreProperties>
</file>