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2" r:id="rId4"/>
    <p:sldId id="257" r:id="rId5"/>
    <p:sldId id="264" r:id="rId6"/>
    <p:sldId id="260" r:id="rId7"/>
    <p:sldId id="265" r:id="rId8"/>
    <p:sldId id="266" r:id="rId9"/>
    <p:sldId id="261" r:id="rId10"/>
    <p:sldId id="259"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2" d="100"/>
          <a:sy n="82" d="100"/>
        </p:scale>
        <p:origin x="80" y="9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9069FE-EA57-C434-EB0D-D8CC645262C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576598D-152A-4FBF-5AC8-F95860639E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5F0BA31-8AD8-A07B-B4AA-EF3A09E79736}"/>
              </a:ext>
            </a:extLst>
          </p:cNvPr>
          <p:cNvSpPr>
            <a:spLocks noGrp="1"/>
          </p:cNvSpPr>
          <p:nvPr>
            <p:ph type="dt" sz="half" idx="10"/>
          </p:nvPr>
        </p:nvSpPr>
        <p:spPr/>
        <p:txBody>
          <a:bodyPr/>
          <a:lstStyle/>
          <a:p>
            <a:fld id="{6E096779-C093-465F-8BC6-0A7FE88A1E63}" type="datetimeFigureOut">
              <a:rPr lang="zh-CN" altLang="en-US" smtClean="0"/>
              <a:t>2024/12/2</a:t>
            </a:fld>
            <a:endParaRPr lang="zh-CN" altLang="en-US"/>
          </a:p>
        </p:txBody>
      </p:sp>
      <p:sp>
        <p:nvSpPr>
          <p:cNvPr id="5" name="页脚占位符 4">
            <a:extLst>
              <a:ext uri="{FF2B5EF4-FFF2-40B4-BE49-F238E27FC236}">
                <a16:creationId xmlns:a16="http://schemas.microsoft.com/office/drawing/2014/main" id="{D0E6F7CA-3169-9AE9-BE46-EC88D8F7F6B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1F0254-C628-56E2-DF19-5CECCDF9B18E}"/>
              </a:ext>
            </a:extLst>
          </p:cNvPr>
          <p:cNvSpPr>
            <a:spLocks noGrp="1"/>
          </p:cNvSpPr>
          <p:nvPr>
            <p:ph type="sldNum" sz="quarter" idx="12"/>
          </p:nvPr>
        </p:nvSpPr>
        <p:spPr/>
        <p:txBody>
          <a:bodyPr/>
          <a:lstStyle/>
          <a:p>
            <a:fld id="{2C66E900-A818-43C9-AD88-213E0DF66A85}" type="slidenum">
              <a:rPr lang="zh-CN" altLang="en-US" smtClean="0"/>
              <a:t>‹#›</a:t>
            </a:fld>
            <a:endParaRPr lang="zh-CN" altLang="en-US"/>
          </a:p>
        </p:txBody>
      </p:sp>
    </p:spTree>
    <p:extLst>
      <p:ext uri="{BB962C8B-B14F-4D97-AF65-F5344CB8AC3E}">
        <p14:creationId xmlns:p14="http://schemas.microsoft.com/office/powerpoint/2010/main" val="1495520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D46C55-3D75-9E21-A2C7-7B822DF5746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1EC8508-2AE9-BC22-3099-916596F02F4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8F1DAFC-D983-3C76-CACA-ECEADB3DF6F6}"/>
              </a:ext>
            </a:extLst>
          </p:cNvPr>
          <p:cNvSpPr>
            <a:spLocks noGrp="1"/>
          </p:cNvSpPr>
          <p:nvPr>
            <p:ph type="dt" sz="half" idx="10"/>
          </p:nvPr>
        </p:nvSpPr>
        <p:spPr/>
        <p:txBody>
          <a:bodyPr/>
          <a:lstStyle/>
          <a:p>
            <a:fld id="{6E096779-C093-465F-8BC6-0A7FE88A1E63}" type="datetimeFigureOut">
              <a:rPr lang="zh-CN" altLang="en-US" smtClean="0"/>
              <a:t>2024/12/2</a:t>
            </a:fld>
            <a:endParaRPr lang="zh-CN" altLang="en-US"/>
          </a:p>
        </p:txBody>
      </p:sp>
      <p:sp>
        <p:nvSpPr>
          <p:cNvPr id="5" name="页脚占位符 4">
            <a:extLst>
              <a:ext uri="{FF2B5EF4-FFF2-40B4-BE49-F238E27FC236}">
                <a16:creationId xmlns:a16="http://schemas.microsoft.com/office/drawing/2014/main" id="{87A8B334-4116-1D55-8C23-C7E17F2659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BFCEAB-7B7B-A959-2B55-BF2AA997C395}"/>
              </a:ext>
            </a:extLst>
          </p:cNvPr>
          <p:cNvSpPr>
            <a:spLocks noGrp="1"/>
          </p:cNvSpPr>
          <p:nvPr>
            <p:ph type="sldNum" sz="quarter" idx="12"/>
          </p:nvPr>
        </p:nvSpPr>
        <p:spPr/>
        <p:txBody>
          <a:bodyPr/>
          <a:lstStyle/>
          <a:p>
            <a:fld id="{2C66E900-A818-43C9-AD88-213E0DF66A85}" type="slidenum">
              <a:rPr lang="zh-CN" altLang="en-US" smtClean="0"/>
              <a:t>‹#›</a:t>
            </a:fld>
            <a:endParaRPr lang="zh-CN" altLang="en-US"/>
          </a:p>
        </p:txBody>
      </p:sp>
    </p:spTree>
    <p:extLst>
      <p:ext uri="{BB962C8B-B14F-4D97-AF65-F5344CB8AC3E}">
        <p14:creationId xmlns:p14="http://schemas.microsoft.com/office/powerpoint/2010/main" val="28518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B58FD4E-4F7D-1023-BF2A-53356265AED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40CD64-3C03-BE9B-B977-F87A2E6E97B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264EF4A-3727-941C-0EB3-A7A6AD0D406A}"/>
              </a:ext>
            </a:extLst>
          </p:cNvPr>
          <p:cNvSpPr>
            <a:spLocks noGrp="1"/>
          </p:cNvSpPr>
          <p:nvPr>
            <p:ph type="dt" sz="half" idx="10"/>
          </p:nvPr>
        </p:nvSpPr>
        <p:spPr/>
        <p:txBody>
          <a:bodyPr/>
          <a:lstStyle/>
          <a:p>
            <a:fld id="{6E096779-C093-465F-8BC6-0A7FE88A1E63}" type="datetimeFigureOut">
              <a:rPr lang="zh-CN" altLang="en-US" smtClean="0"/>
              <a:t>2024/12/2</a:t>
            </a:fld>
            <a:endParaRPr lang="zh-CN" altLang="en-US"/>
          </a:p>
        </p:txBody>
      </p:sp>
      <p:sp>
        <p:nvSpPr>
          <p:cNvPr id="5" name="页脚占位符 4">
            <a:extLst>
              <a:ext uri="{FF2B5EF4-FFF2-40B4-BE49-F238E27FC236}">
                <a16:creationId xmlns:a16="http://schemas.microsoft.com/office/drawing/2014/main" id="{414ACF6B-C15C-E885-4C86-0A585A0C94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B8F73A-D0BE-5422-241B-EB09D5A2E936}"/>
              </a:ext>
            </a:extLst>
          </p:cNvPr>
          <p:cNvSpPr>
            <a:spLocks noGrp="1"/>
          </p:cNvSpPr>
          <p:nvPr>
            <p:ph type="sldNum" sz="quarter" idx="12"/>
          </p:nvPr>
        </p:nvSpPr>
        <p:spPr/>
        <p:txBody>
          <a:bodyPr/>
          <a:lstStyle/>
          <a:p>
            <a:fld id="{2C66E900-A818-43C9-AD88-213E0DF66A85}" type="slidenum">
              <a:rPr lang="zh-CN" altLang="en-US" smtClean="0"/>
              <a:t>‹#›</a:t>
            </a:fld>
            <a:endParaRPr lang="zh-CN" altLang="en-US"/>
          </a:p>
        </p:txBody>
      </p:sp>
    </p:spTree>
    <p:extLst>
      <p:ext uri="{BB962C8B-B14F-4D97-AF65-F5344CB8AC3E}">
        <p14:creationId xmlns:p14="http://schemas.microsoft.com/office/powerpoint/2010/main" val="45262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0BAC12-F60D-1D43-F6FB-70792EF94BF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43042D2-B7DC-3BBA-12CA-3E14AA6401D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31F6532-0FCD-7A3F-C815-2F74F622B025}"/>
              </a:ext>
            </a:extLst>
          </p:cNvPr>
          <p:cNvSpPr>
            <a:spLocks noGrp="1"/>
          </p:cNvSpPr>
          <p:nvPr>
            <p:ph type="dt" sz="half" idx="10"/>
          </p:nvPr>
        </p:nvSpPr>
        <p:spPr/>
        <p:txBody>
          <a:bodyPr/>
          <a:lstStyle/>
          <a:p>
            <a:fld id="{6E096779-C093-465F-8BC6-0A7FE88A1E63}" type="datetimeFigureOut">
              <a:rPr lang="zh-CN" altLang="en-US" smtClean="0"/>
              <a:t>2024/12/2</a:t>
            </a:fld>
            <a:endParaRPr lang="zh-CN" altLang="en-US"/>
          </a:p>
        </p:txBody>
      </p:sp>
      <p:sp>
        <p:nvSpPr>
          <p:cNvPr id="5" name="页脚占位符 4">
            <a:extLst>
              <a:ext uri="{FF2B5EF4-FFF2-40B4-BE49-F238E27FC236}">
                <a16:creationId xmlns:a16="http://schemas.microsoft.com/office/drawing/2014/main" id="{2BA84211-E1A2-50EA-CC09-28EB7F3D20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75FFEF-A6EB-E1BE-D54A-48E9DDE75B35}"/>
              </a:ext>
            </a:extLst>
          </p:cNvPr>
          <p:cNvSpPr>
            <a:spLocks noGrp="1"/>
          </p:cNvSpPr>
          <p:nvPr>
            <p:ph type="sldNum" sz="quarter" idx="12"/>
          </p:nvPr>
        </p:nvSpPr>
        <p:spPr/>
        <p:txBody>
          <a:bodyPr/>
          <a:lstStyle/>
          <a:p>
            <a:fld id="{2C66E900-A818-43C9-AD88-213E0DF66A85}" type="slidenum">
              <a:rPr lang="zh-CN" altLang="en-US" smtClean="0"/>
              <a:t>‹#›</a:t>
            </a:fld>
            <a:endParaRPr lang="zh-CN" altLang="en-US"/>
          </a:p>
        </p:txBody>
      </p:sp>
    </p:spTree>
    <p:extLst>
      <p:ext uri="{BB962C8B-B14F-4D97-AF65-F5344CB8AC3E}">
        <p14:creationId xmlns:p14="http://schemas.microsoft.com/office/powerpoint/2010/main" val="960998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D7753-92E5-62E1-F850-F76EA738BF6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D80DBC9-BFB6-478E-DFEF-2E16AF694B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A527318-F71A-EE2C-91E0-A6FC1E57ED9A}"/>
              </a:ext>
            </a:extLst>
          </p:cNvPr>
          <p:cNvSpPr>
            <a:spLocks noGrp="1"/>
          </p:cNvSpPr>
          <p:nvPr>
            <p:ph type="dt" sz="half" idx="10"/>
          </p:nvPr>
        </p:nvSpPr>
        <p:spPr/>
        <p:txBody>
          <a:bodyPr/>
          <a:lstStyle/>
          <a:p>
            <a:fld id="{6E096779-C093-465F-8BC6-0A7FE88A1E63}" type="datetimeFigureOut">
              <a:rPr lang="zh-CN" altLang="en-US" smtClean="0"/>
              <a:t>2024/12/2</a:t>
            </a:fld>
            <a:endParaRPr lang="zh-CN" altLang="en-US"/>
          </a:p>
        </p:txBody>
      </p:sp>
      <p:sp>
        <p:nvSpPr>
          <p:cNvPr id="5" name="页脚占位符 4">
            <a:extLst>
              <a:ext uri="{FF2B5EF4-FFF2-40B4-BE49-F238E27FC236}">
                <a16:creationId xmlns:a16="http://schemas.microsoft.com/office/drawing/2014/main" id="{4E893145-6E7A-A8AC-D4A9-6303E9C125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F00AAD-4C97-2F90-02F7-B36B0B4406FF}"/>
              </a:ext>
            </a:extLst>
          </p:cNvPr>
          <p:cNvSpPr>
            <a:spLocks noGrp="1"/>
          </p:cNvSpPr>
          <p:nvPr>
            <p:ph type="sldNum" sz="quarter" idx="12"/>
          </p:nvPr>
        </p:nvSpPr>
        <p:spPr/>
        <p:txBody>
          <a:bodyPr/>
          <a:lstStyle/>
          <a:p>
            <a:fld id="{2C66E900-A818-43C9-AD88-213E0DF66A85}" type="slidenum">
              <a:rPr lang="zh-CN" altLang="en-US" smtClean="0"/>
              <a:t>‹#›</a:t>
            </a:fld>
            <a:endParaRPr lang="zh-CN" altLang="en-US"/>
          </a:p>
        </p:txBody>
      </p:sp>
    </p:spTree>
    <p:extLst>
      <p:ext uri="{BB962C8B-B14F-4D97-AF65-F5344CB8AC3E}">
        <p14:creationId xmlns:p14="http://schemas.microsoft.com/office/powerpoint/2010/main" val="3363417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4040C2-C5F1-B14D-18A0-8F157820CA4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CC2DF69-4352-1798-74EB-420FD21DD1B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F50521D-EEF3-48D0-2A04-ABF7D44C2B5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0C2B854-1DB1-3A15-63B8-3806FD3ADA6F}"/>
              </a:ext>
            </a:extLst>
          </p:cNvPr>
          <p:cNvSpPr>
            <a:spLocks noGrp="1"/>
          </p:cNvSpPr>
          <p:nvPr>
            <p:ph type="dt" sz="half" idx="10"/>
          </p:nvPr>
        </p:nvSpPr>
        <p:spPr/>
        <p:txBody>
          <a:bodyPr/>
          <a:lstStyle/>
          <a:p>
            <a:fld id="{6E096779-C093-465F-8BC6-0A7FE88A1E63}" type="datetimeFigureOut">
              <a:rPr lang="zh-CN" altLang="en-US" smtClean="0"/>
              <a:t>2024/12/2</a:t>
            </a:fld>
            <a:endParaRPr lang="zh-CN" altLang="en-US"/>
          </a:p>
        </p:txBody>
      </p:sp>
      <p:sp>
        <p:nvSpPr>
          <p:cNvPr id="6" name="页脚占位符 5">
            <a:extLst>
              <a:ext uri="{FF2B5EF4-FFF2-40B4-BE49-F238E27FC236}">
                <a16:creationId xmlns:a16="http://schemas.microsoft.com/office/drawing/2014/main" id="{DAF63A76-EB5F-0A86-A11F-2316F47AE98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4A4EA9-300D-B213-7BDA-E90B6421EAF6}"/>
              </a:ext>
            </a:extLst>
          </p:cNvPr>
          <p:cNvSpPr>
            <a:spLocks noGrp="1"/>
          </p:cNvSpPr>
          <p:nvPr>
            <p:ph type="sldNum" sz="quarter" idx="12"/>
          </p:nvPr>
        </p:nvSpPr>
        <p:spPr/>
        <p:txBody>
          <a:bodyPr/>
          <a:lstStyle/>
          <a:p>
            <a:fld id="{2C66E900-A818-43C9-AD88-213E0DF66A85}" type="slidenum">
              <a:rPr lang="zh-CN" altLang="en-US" smtClean="0"/>
              <a:t>‹#›</a:t>
            </a:fld>
            <a:endParaRPr lang="zh-CN" altLang="en-US"/>
          </a:p>
        </p:txBody>
      </p:sp>
    </p:spTree>
    <p:extLst>
      <p:ext uri="{BB962C8B-B14F-4D97-AF65-F5344CB8AC3E}">
        <p14:creationId xmlns:p14="http://schemas.microsoft.com/office/powerpoint/2010/main" val="2182693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0AA7DB-F1E1-5AC6-EEBE-0D38E80A5D9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834B29B-2303-5F2E-C132-EC31A72BF4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7BD82A5-AA81-85DA-5CD5-D8AED4CECF5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BE71D3B-2568-14D7-CA33-4D1C7FEA13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6DA6833-0523-3859-A7E8-2D69D097A1F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CFECF33-FA30-6527-1DB6-3021036C8801}"/>
              </a:ext>
            </a:extLst>
          </p:cNvPr>
          <p:cNvSpPr>
            <a:spLocks noGrp="1"/>
          </p:cNvSpPr>
          <p:nvPr>
            <p:ph type="dt" sz="half" idx="10"/>
          </p:nvPr>
        </p:nvSpPr>
        <p:spPr/>
        <p:txBody>
          <a:bodyPr/>
          <a:lstStyle/>
          <a:p>
            <a:fld id="{6E096779-C093-465F-8BC6-0A7FE88A1E63}" type="datetimeFigureOut">
              <a:rPr lang="zh-CN" altLang="en-US" smtClean="0"/>
              <a:t>2024/12/2</a:t>
            </a:fld>
            <a:endParaRPr lang="zh-CN" altLang="en-US"/>
          </a:p>
        </p:txBody>
      </p:sp>
      <p:sp>
        <p:nvSpPr>
          <p:cNvPr id="8" name="页脚占位符 7">
            <a:extLst>
              <a:ext uri="{FF2B5EF4-FFF2-40B4-BE49-F238E27FC236}">
                <a16:creationId xmlns:a16="http://schemas.microsoft.com/office/drawing/2014/main" id="{E0F5D8A7-0001-BBC5-84CD-E4214B774B4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80A9624-8091-487F-1719-0C86D478FAAD}"/>
              </a:ext>
            </a:extLst>
          </p:cNvPr>
          <p:cNvSpPr>
            <a:spLocks noGrp="1"/>
          </p:cNvSpPr>
          <p:nvPr>
            <p:ph type="sldNum" sz="quarter" idx="12"/>
          </p:nvPr>
        </p:nvSpPr>
        <p:spPr/>
        <p:txBody>
          <a:bodyPr/>
          <a:lstStyle/>
          <a:p>
            <a:fld id="{2C66E900-A818-43C9-AD88-213E0DF66A85}" type="slidenum">
              <a:rPr lang="zh-CN" altLang="en-US" smtClean="0"/>
              <a:t>‹#›</a:t>
            </a:fld>
            <a:endParaRPr lang="zh-CN" altLang="en-US"/>
          </a:p>
        </p:txBody>
      </p:sp>
    </p:spTree>
    <p:extLst>
      <p:ext uri="{BB962C8B-B14F-4D97-AF65-F5344CB8AC3E}">
        <p14:creationId xmlns:p14="http://schemas.microsoft.com/office/powerpoint/2010/main" val="1724433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8DD799-774A-6D47-D783-4955592471D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4AD1E85-CBA0-3908-B537-D6CB5F2C0689}"/>
              </a:ext>
            </a:extLst>
          </p:cNvPr>
          <p:cNvSpPr>
            <a:spLocks noGrp="1"/>
          </p:cNvSpPr>
          <p:nvPr>
            <p:ph type="dt" sz="half" idx="10"/>
          </p:nvPr>
        </p:nvSpPr>
        <p:spPr/>
        <p:txBody>
          <a:bodyPr/>
          <a:lstStyle/>
          <a:p>
            <a:fld id="{6E096779-C093-465F-8BC6-0A7FE88A1E63}" type="datetimeFigureOut">
              <a:rPr lang="zh-CN" altLang="en-US" smtClean="0"/>
              <a:t>2024/12/2</a:t>
            </a:fld>
            <a:endParaRPr lang="zh-CN" altLang="en-US"/>
          </a:p>
        </p:txBody>
      </p:sp>
      <p:sp>
        <p:nvSpPr>
          <p:cNvPr id="4" name="页脚占位符 3">
            <a:extLst>
              <a:ext uri="{FF2B5EF4-FFF2-40B4-BE49-F238E27FC236}">
                <a16:creationId xmlns:a16="http://schemas.microsoft.com/office/drawing/2014/main" id="{1F13EF28-1BDA-89E6-E0D2-E6E95EECE0A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D44CF46-A675-D1A6-8F9C-F4F39E8B3323}"/>
              </a:ext>
            </a:extLst>
          </p:cNvPr>
          <p:cNvSpPr>
            <a:spLocks noGrp="1"/>
          </p:cNvSpPr>
          <p:nvPr>
            <p:ph type="sldNum" sz="quarter" idx="12"/>
          </p:nvPr>
        </p:nvSpPr>
        <p:spPr/>
        <p:txBody>
          <a:bodyPr/>
          <a:lstStyle/>
          <a:p>
            <a:fld id="{2C66E900-A818-43C9-AD88-213E0DF66A85}" type="slidenum">
              <a:rPr lang="zh-CN" altLang="en-US" smtClean="0"/>
              <a:t>‹#›</a:t>
            </a:fld>
            <a:endParaRPr lang="zh-CN" altLang="en-US"/>
          </a:p>
        </p:txBody>
      </p:sp>
    </p:spTree>
    <p:extLst>
      <p:ext uri="{BB962C8B-B14F-4D97-AF65-F5344CB8AC3E}">
        <p14:creationId xmlns:p14="http://schemas.microsoft.com/office/powerpoint/2010/main" val="596439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F8B6804-30C5-4F17-0FE6-4B33EC66ECF1}"/>
              </a:ext>
            </a:extLst>
          </p:cNvPr>
          <p:cNvSpPr>
            <a:spLocks noGrp="1"/>
          </p:cNvSpPr>
          <p:nvPr>
            <p:ph type="dt" sz="half" idx="10"/>
          </p:nvPr>
        </p:nvSpPr>
        <p:spPr/>
        <p:txBody>
          <a:bodyPr/>
          <a:lstStyle/>
          <a:p>
            <a:fld id="{6E096779-C093-465F-8BC6-0A7FE88A1E63}" type="datetimeFigureOut">
              <a:rPr lang="zh-CN" altLang="en-US" smtClean="0"/>
              <a:t>2024/12/2</a:t>
            </a:fld>
            <a:endParaRPr lang="zh-CN" altLang="en-US"/>
          </a:p>
        </p:txBody>
      </p:sp>
      <p:sp>
        <p:nvSpPr>
          <p:cNvPr id="3" name="页脚占位符 2">
            <a:extLst>
              <a:ext uri="{FF2B5EF4-FFF2-40B4-BE49-F238E27FC236}">
                <a16:creationId xmlns:a16="http://schemas.microsoft.com/office/drawing/2014/main" id="{C32CA0CE-EF41-9730-3676-B5B43AF3228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B06D2E4-8763-3E56-B06D-D8D6AF966520}"/>
              </a:ext>
            </a:extLst>
          </p:cNvPr>
          <p:cNvSpPr>
            <a:spLocks noGrp="1"/>
          </p:cNvSpPr>
          <p:nvPr>
            <p:ph type="sldNum" sz="quarter" idx="12"/>
          </p:nvPr>
        </p:nvSpPr>
        <p:spPr/>
        <p:txBody>
          <a:bodyPr/>
          <a:lstStyle/>
          <a:p>
            <a:fld id="{2C66E900-A818-43C9-AD88-213E0DF66A85}" type="slidenum">
              <a:rPr lang="zh-CN" altLang="en-US" smtClean="0"/>
              <a:t>‹#›</a:t>
            </a:fld>
            <a:endParaRPr lang="zh-CN" altLang="en-US"/>
          </a:p>
        </p:txBody>
      </p:sp>
    </p:spTree>
    <p:extLst>
      <p:ext uri="{BB962C8B-B14F-4D97-AF65-F5344CB8AC3E}">
        <p14:creationId xmlns:p14="http://schemas.microsoft.com/office/powerpoint/2010/main" val="3891902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DE23AC-6459-BF2A-15A6-3B509A71968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457E90F-9CAA-4A00-F764-50B7B0DE36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102846C-0AE9-4588-E181-A7A2031430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69119E8-03CE-6E17-C9D1-5ED9AEE13831}"/>
              </a:ext>
            </a:extLst>
          </p:cNvPr>
          <p:cNvSpPr>
            <a:spLocks noGrp="1"/>
          </p:cNvSpPr>
          <p:nvPr>
            <p:ph type="dt" sz="half" idx="10"/>
          </p:nvPr>
        </p:nvSpPr>
        <p:spPr/>
        <p:txBody>
          <a:bodyPr/>
          <a:lstStyle/>
          <a:p>
            <a:fld id="{6E096779-C093-465F-8BC6-0A7FE88A1E63}" type="datetimeFigureOut">
              <a:rPr lang="zh-CN" altLang="en-US" smtClean="0"/>
              <a:t>2024/12/2</a:t>
            </a:fld>
            <a:endParaRPr lang="zh-CN" altLang="en-US"/>
          </a:p>
        </p:txBody>
      </p:sp>
      <p:sp>
        <p:nvSpPr>
          <p:cNvPr id="6" name="页脚占位符 5">
            <a:extLst>
              <a:ext uri="{FF2B5EF4-FFF2-40B4-BE49-F238E27FC236}">
                <a16:creationId xmlns:a16="http://schemas.microsoft.com/office/drawing/2014/main" id="{062E5995-F12C-9C7C-4C42-AF5062587C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AE23801-21C1-E588-A30D-B9272F43BFC2}"/>
              </a:ext>
            </a:extLst>
          </p:cNvPr>
          <p:cNvSpPr>
            <a:spLocks noGrp="1"/>
          </p:cNvSpPr>
          <p:nvPr>
            <p:ph type="sldNum" sz="quarter" idx="12"/>
          </p:nvPr>
        </p:nvSpPr>
        <p:spPr/>
        <p:txBody>
          <a:bodyPr/>
          <a:lstStyle/>
          <a:p>
            <a:fld id="{2C66E900-A818-43C9-AD88-213E0DF66A85}" type="slidenum">
              <a:rPr lang="zh-CN" altLang="en-US" smtClean="0"/>
              <a:t>‹#›</a:t>
            </a:fld>
            <a:endParaRPr lang="zh-CN" altLang="en-US"/>
          </a:p>
        </p:txBody>
      </p:sp>
    </p:spTree>
    <p:extLst>
      <p:ext uri="{BB962C8B-B14F-4D97-AF65-F5344CB8AC3E}">
        <p14:creationId xmlns:p14="http://schemas.microsoft.com/office/powerpoint/2010/main" val="2165415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76AA3F-784B-D1E1-A7CF-33A34FD8D58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A970BB6-54A2-7EB1-F3DB-790B5CA02C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BE11B46-22B4-CD7E-9CCD-A6E2CAB139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63D83F2-050C-6DD1-220A-7A5387E66E98}"/>
              </a:ext>
            </a:extLst>
          </p:cNvPr>
          <p:cNvSpPr>
            <a:spLocks noGrp="1"/>
          </p:cNvSpPr>
          <p:nvPr>
            <p:ph type="dt" sz="half" idx="10"/>
          </p:nvPr>
        </p:nvSpPr>
        <p:spPr/>
        <p:txBody>
          <a:bodyPr/>
          <a:lstStyle/>
          <a:p>
            <a:fld id="{6E096779-C093-465F-8BC6-0A7FE88A1E63}" type="datetimeFigureOut">
              <a:rPr lang="zh-CN" altLang="en-US" smtClean="0"/>
              <a:t>2024/12/2</a:t>
            </a:fld>
            <a:endParaRPr lang="zh-CN" altLang="en-US"/>
          </a:p>
        </p:txBody>
      </p:sp>
      <p:sp>
        <p:nvSpPr>
          <p:cNvPr id="6" name="页脚占位符 5">
            <a:extLst>
              <a:ext uri="{FF2B5EF4-FFF2-40B4-BE49-F238E27FC236}">
                <a16:creationId xmlns:a16="http://schemas.microsoft.com/office/drawing/2014/main" id="{016EC323-3316-3999-A6D6-94F0B171C7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151B09-E5F9-7B9B-2ED6-0EB6B031E88C}"/>
              </a:ext>
            </a:extLst>
          </p:cNvPr>
          <p:cNvSpPr>
            <a:spLocks noGrp="1"/>
          </p:cNvSpPr>
          <p:nvPr>
            <p:ph type="sldNum" sz="quarter" idx="12"/>
          </p:nvPr>
        </p:nvSpPr>
        <p:spPr/>
        <p:txBody>
          <a:bodyPr/>
          <a:lstStyle/>
          <a:p>
            <a:fld id="{2C66E900-A818-43C9-AD88-213E0DF66A85}" type="slidenum">
              <a:rPr lang="zh-CN" altLang="en-US" smtClean="0"/>
              <a:t>‹#›</a:t>
            </a:fld>
            <a:endParaRPr lang="zh-CN" altLang="en-US"/>
          </a:p>
        </p:txBody>
      </p:sp>
    </p:spTree>
    <p:extLst>
      <p:ext uri="{BB962C8B-B14F-4D97-AF65-F5344CB8AC3E}">
        <p14:creationId xmlns:p14="http://schemas.microsoft.com/office/powerpoint/2010/main" val="2441696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6E9DA20-447B-A4A6-755B-13653CDCE5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6B584F9-E76C-5F0A-1BF4-DA1EDE6726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398457E-BC29-5320-8C69-6BFDC1333E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96779-C093-465F-8BC6-0A7FE88A1E63}" type="datetimeFigureOut">
              <a:rPr lang="zh-CN" altLang="en-US" smtClean="0"/>
              <a:t>2024/12/2</a:t>
            </a:fld>
            <a:endParaRPr lang="zh-CN" altLang="en-US"/>
          </a:p>
        </p:txBody>
      </p:sp>
      <p:sp>
        <p:nvSpPr>
          <p:cNvPr id="5" name="页脚占位符 4">
            <a:extLst>
              <a:ext uri="{FF2B5EF4-FFF2-40B4-BE49-F238E27FC236}">
                <a16:creationId xmlns:a16="http://schemas.microsoft.com/office/drawing/2014/main" id="{7EF47189-36D2-EE15-7CE8-06B70731B1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11EED39-61A6-7485-CD9C-1B26C79E1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66E900-A818-43C9-AD88-213E0DF66A85}" type="slidenum">
              <a:rPr lang="zh-CN" altLang="en-US" smtClean="0"/>
              <a:t>‹#›</a:t>
            </a:fld>
            <a:endParaRPr lang="zh-CN" altLang="en-US"/>
          </a:p>
        </p:txBody>
      </p:sp>
    </p:spTree>
    <p:extLst>
      <p:ext uri="{BB962C8B-B14F-4D97-AF65-F5344CB8AC3E}">
        <p14:creationId xmlns:p14="http://schemas.microsoft.com/office/powerpoint/2010/main" val="1299666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06F59F-1601-2883-61B8-8991879DA9E1}"/>
              </a:ext>
            </a:extLst>
          </p:cNvPr>
          <p:cNvSpPr>
            <a:spLocks noGrp="1"/>
          </p:cNvSpPr>
          <p:nvPr>
            <p:ph type="ctrTitle"/>
          </p:nvPr>
        </p:nvSpPr>
        <p:spPr/>
        <p:txBody>
          <a:bodyPr/>
          <a:lstStyle/>
          <a:p>
            <a:r>
              <a:rPr lang="en-US" altLang="zh-CN" dirty="0"/>
              <a:t>3</a:t>
            </a:r>
            <a:r>
              <a:rPr lang="zh-CN" altLang="en-US" dirty="0"/>
              <a:t>组电控汇报</a:t>
            </a:r>
          </a:p>
        </p:txBody>
      </p:sp>
      <p:sp>
        <p:nvSpPr>
          <p:cNvPr id="3" name="副标题 2">
            <a:extLst>
              <a:ext uri="{FF2B5EF4-FFF2-40B4-BE49-F238E27FC236}">
                <a16:creationId xmlns:a16="http://schemas.microsoft.com/office/drawing/2014/main" id="{FC5902DE-26D1-5532-E8E3-FA6D32560F46}"/>
              </a:ext>
            </a:extLst>
          </p:cNvPr>
          <p:cNvSpPr>
            <a:spLocks noGrp="1"/>
          </p:cNvSpPr>
          <p:nvPr>
            <p:ph type="subTitle" idx="1"/>
          </p:nvPr>
        </p:nvSpPr>
        <p:spPr/>
        <p:txBody>
          <a:bodyPr>
            <a:normAutofit/>
          </a:bodyPr>
          <a:lstStyle/>
          <a:p>
            <a:endParaRPr lang="en-US" altLang="zh-CN" dirty="0"/>
          </a:p>
        </p:txBody>
      </p:sp>
    </p:spTree>
    <p:extLst>
      <p:ext uri="{BB962C8B-B14F-4D97-AF65-F5344CB8AC3E}">
        <p14:creationId xmlns:p14="http://schemas.microsoft.com/office/powerpoint/2010/main" val="3635675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5AD2B1-09CD-10D9-8C5C-B63134B214D3}"/>
              </a:ext>
            </a:extLst>
          </p:cNvPr>
          <p:cNvSpPr>
            <a:spLocks noGrp="1"/>
          </p:cNvSpPr>
          <p:nvPr>
            <p:ph type="title"/>
          </p:nvPr>
        </p:nvSpPr>
        <p:spPr/>
        <p:txBody>
          <a:bodyPr/>
          <a:lstStyle/>
          <a:p>
            <a:r>
              <a:rPr lang="en-US" altLang="zh-CN" dirty="0"/>
              <a:t>6.ADC/DAC</a:t>
            </a:r>
            <a:endParaRPr lang="zh-CN" altLang="en-US" dirty="0"/>
          </a:p>
        </p:txBody>
      </p:sp>
      <p:sp>
        <p:nvSpPr>
          <p:cNvPr id="3" name="内容占位符 2">
            <a:extLst>
              <a:ext uri="{FF2B5EF4-FFF2-40B4-BE49-F238E27FC236}">
                <a16:creationId xmlns:a16="http://schemas.microsoft.com/office/drawing/2014/main" id="{0AC79F9F-D274-9606-2971-AD32E02573C7}"/>
              </a:ext>
            </a:extLst>
          </p:cNvPr>
          <p:cNvSpPr>
            <a:spLocks noGrp="1"/>
          </p:cNvSpPr>
          <p:nvPr>
            <p:ph idx="1"/>
          </p:nvPr>
        </p:nvSpPr>
        <p:spPr/>
        <p:txBody>
          <a:bodyPr/>
          <a:lstStyle/>
          <a:p>
            <a:r>
              <a:rPr lang="en-US" altLang="zh-CN" dirty="0"/>
              <a:t>ADC</a:t>
            </a:r>
            <a:r>
              <a:rPr lang="zh-CN" altLang="en-US" dirty="0"/>
              <a:t>将模拟量转换为数字量。</a:t>
            </a:r>
            <a:r>
              <a:rPr lang="en-US" altLang="zh-CN" dirty="0"/>
              <a:t>STM32</a:t>
            </a:r>
            <a:r>
              <a:rPr lang="zh-CN" altLang="en-US" dirty="0"/>
              <a:t>内部就有一个精度为</a:t>
            </a:r>
            <a:r>
              <a:rPr lang="en-US" altLang="zh-CN" dirty="0"/>
              <a:t>12</a:t>
            </a:r>
            <a:r>
              <a:rPr lang="zh-CN" altLang="en-US" dirty="0"/>
              <a:t>的</a:t>
            </a:r>
            <a:r>
              <a:rPr lang="en-US" altLang="zh-CN" dirty="0"/>
              <a:t>ADC</a:t>
            </a:r>
            <a:r>
              <a:rPr lang="zh-CN" altLang="en-US" dirty="0"/>
              <a:t>。</a:t>
            </a:r>
            <a:endParaRPr lang="en-US" altLang="zh-CN" dirty="0"/>
          </a:p>
          <a:p>
            <a:r>
              <a:rPr lang="zh-CN" altLang="en-US" dirty="0"/>
              <a:t>相反的，</a:t>
            </a:r>
            <a:r>
              <a:rPr lang="en-US" altLang="zh-CN" dirty="0"/>
              <a:t>DAC</a:t>
            </a:r>
            <a:r>
              <a:rPr lang="zh-CN" altLang="en-US" dirty="0"/>
              <a:t>将数字量转换为模拟量。</a:t>
            </a:r>
          </a:p>
        </p:txBody>
      </p:sp>
    </p:spTree>
    <p:extLst>
      <p:ext uri="{BB962C8B-B14F-4D97-AF65-F5344CB8AC3E}">
        <p14:creationId xmlns:p14="http://schemas.microsoft.com/office/powerpoint/2010/main" val="2039621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1E90D85-8471-F4D8-92AF-B7F8CD1B37BE}"/>
              </a:ext>
            </a:extLst>
          </p:cNvPr>
          <p:cNvSpPr>
            <a:spLocks noGrp="1"/>
          </p:cNvSpPr>
          <p:nvPr>
            <p:ph idx="1"/>
          </p:nvPr>
        </p:nvSpPr>
        <p:spPr>
          <a:xfrm>
            <a:off x="838200" y="51069"/>
            <a:ext cx="10515600" cy="4351338"/>
          </a:xfrm>
        </p:spPr>
        <p:txBody>
          <a:bodyPr>
            <a:normAutofit/>
          </a:bodyPr>
          <a:lstStyle/>
          <a:p>
            <a:r>
              <a:rPr lang="zh-CN" altLang="en-US" dirty="0"/>
              <a:t>当前主要学到的事物：</a:t>
            </a:r>
            <a:endParaRPr lang="en-US" altLang="zh-CN" dirty="0"/>
          </a:p>
          <a:p>
            <a:endParaRPr lang="en-US" altLang="zh-CN" dirty="0"/>
          </a:p>
          <a:p>
            <a:r>
              <a:rPr lang="en-US" altLang="zh-CN" dirty="0"/>
              <a:t>1. PID</a:t>
            </a:r>
          </a:p>
          <a:p>
            <a:r>
              <a:rPr lang="en-US" altLang="zh-CN" dirty="0"/>
              <a:t>2.</a:t>
            </a:r>
            <a:r>
              <a:rPr lang="zh-CN" altLang="en-US" dirty="0"/>
              <a:t> </a:t>
            </a:r>
            <a:r>
              <a:rPr lang="en-US" altLang="zh-CN" dirty="0"/>
              <a:t>Git</a:t>
            </a:r>
          </a:p>
          <a:p>
            <a:r>
              <a:rPr lang="en-US" altLang="zh-CN" dirty="0"/>
              <a:t>3.TIM</a:t>
            </a:r>
          </a:p>
          <a:p>
            <a:r>
              <a:rPr lang="en-US" altLang="zh-CN" dirty="0"/>
              <a:t>4.</a:t>
            </a:r>
            <a:r>
              <a:rPr lang="zh-CN" altLang="en-US" dirty="0"/>
              <a:t>博弈树模型</a:t>
            </a:r>
            <a:endParaRPr lang="en-US" altLang="zh-CN" dirty="0"/>
          </a:p>
          <a:p>
            <a:r>
              <a:rPr lang="en-US" altLang="zh-CN" dirty="0"/>
              <a:t>5. CAN</a:t>
            </a:r>
            <a:r>
              <a:rPr lang="zh-CN" altLang="en-US" dirty="0"/>
              <a:t>通信</a:t>
            </a:r>
            <a:endParaRPr lang="en-US" altLang="zh-CN" dirty="0"/>
          </a:p>
          <a:p>
            <a:r>
              <a:rPr lang="en-US" altLang="zh-CN" dirty="0"/>
              <a:t>6.</a:t>
            </a:r>
            <a:r>
              <a:rPr lang="zh-CN" altLang="en-US" dirty="0"/>
              <a:t> </a:t>
            </a:r>
            <a:r>
              <a:rPr lang="en-US" altLang="zh-CN" dirty="0"/>
              <a:t>ADC/DAC</a:t>
            </a:r>
          </a:p>
          <a:p>
            <a:endParaRPr lang="en-US" altLang="zh-CN" dirty="0"/>
          </a:p>
        </p:txBody>
      </p:sp>
    </p:spTree>
    <p:extLst>
      <p:ext uri="{BB962C8B-B14F-4D97-AF65-F5344CB8AC3E}">
        <p14:creationId xmlns:p14="http://schemas.microsoft.com/office/powerpoint/2010/main" val="3550107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482FBB-23B8-46DB-4AED-15C426684D1F}"/>
              </a:ext>
            </a:extLst>
          </p:cNvPr>
          <p:cNvSpPr>
            <a:spLocks noGrp="1"/>
          </p:cNvSpPr>
          <p:nvPr>
            <p:ph type="title"/>
          </p:nvPr>
        </p:nvSpPr>
        <p:spPr/>
        <p:txBody>
          <a:bodyPr/>
          <a:lstStyle/>
          <a:p>
            <a:r>
              <a:rPr lang="en-US" altLang="zh-CN" dirty="0"/>
              <a:t>1.PID</a:t>
            </a:r>
            <a:endParaRPr lang="zh-CN" altLang="en-US" dirty="0"/>
          </a:p>
        </p:txBody>
      </p:sp>
      <p:sp>
        <p:nvSpPr>
          <p:cNvPr id="3" name="内容占位符 2">
            <a:extLst>
              <a:ext uri="{FF2B5EF4-FFF2-40B4-BE49-F238E27FC236}">
                <a16:creationId xmlns:a16="http://schemas.microsoft.com/office/drawing/2014/main" id="{B9DBAF96-B125-E3DE-745F-689FE15801AC}"/>
              </a:ext>
            </a:extLst>
          </p:cNvPr>
          <p:cNvSpPr>
            <a:spLocks noGrp="1"/>
          </p:cNvSpPr>
          <p:nvPr>
            <p:ph idx="1"/>
          </p:nvPr>
        </p:nvSpPr>
        <p:spPr/>
        <p:txBody>
          <a:bodyPr>
            <a:normAutofit lnSpcReduction="10000"/>
          </a:bodyPr>
          <a:lstStyle/>
          <a:p>
            <a:r>
              <a:rPr lang="zh-CN" altLang="en-US" dirty="0"/>
              <a:t>（因为我们的机器人的所有运动未涉及旋转运动等复杂模型，我们暂时不考虑使用</a:t>
            </a:r>
            <a:r>
              <a:rPr lang="en-US" altLang="zh-CN" dirty="0"/>
              <a:t>PID</a:t>
            </a:r>
            <a:r>
              <a:rPr lang="zh-CN" altLang="en-US" dirty="0"/>
              <a:t>算法）</a:t>
            </a:r>
            <a:endParaRPr lang="en-US" altLang="zh-CN" dirty="0"/>
          </a:p>
          <a:p>
            <a:r>
              <a:rPr lang="en-US" altLang="zh-CN" dirty="0"/>
              <a:t>PID</a:t>
            </a:r>
            <a:r>
              <a:rPr lang="zh-CN" altLang="en-US" dirty="0"/>
              <a:t>分三个模块：比例</a:t>
            </a:r>
            <a:r>
              <a:rPr lang="en-US" altLang="zh-CN" dirty="0"/>
              <a:t>(P)</a:t>
            </a:r>
            <a:r>
              <a:rPr lang="zh-CN" altLang="en-US" dirty="0"/>
              <a:t>、积分</a:t>
            </a:r>
            <a:r>
              <a:rPr lang="en-US" altLang="zh-CN" dirty="0"/>
              <a:t>(I)</a:t>
            </a:r>
            <a:r>
              <a:rPr lang="zh-CN" altLang="en-US" dirty="0"/>
              <a:t>、微分</a:t>
            </a:r>
            <a:r>
              <a:rPr lang="en-US" altLang="zh-CN" dirty="0"/>
              <a:t>(D)</a:t>
            </a:r>
            <a:r>
              <a:rPr lang="zh-CN" altLang="en-US" dirty="0"/>
              <a:t> 。（如上图所示）</a:t>
            </a:r>
            <a:endParaRPr lang="en-US" altLang="zh-CN" dirty="0"/>
          </a:p>
          <a:p>
            <a:r>
              <a:rPr lang="zh-CN" altLang="en-US" dirty="0"/>
              <a:t>在编程中我们通常通过采集短时间内的离散数据，并借用</a:t>
            </a:r>
            <a:r>
              <a:rPr lang="en-US" altLang="zh-CN" dirty="0"/>
              <a:t>PID</a:t>
            </a:r>
            <a:r>
              <a:rPr lang="zh-CN" altLang="en-US" dirty="0"/>
              <a:t>在离散架构上的公式，来实现</a:t>
            </a:r>
            <a:r>
              <a:rPr lang="en-US" altLang="zh-CN" dirty="0"/>
              <a:t>PID</a:t>
            </a:r>
            <a:r>
              <a:rPr lang="zh-CN" altLang="en-US" dirty="0"/>
              <a:t>在机器人上的应用。</a:t>
            </a:r>
            <a:endParaRPr lang="en-US" altLang="zh-CN" dirty="0"/>
          </a:p>
          <a:p>
            <a:r>
              <a:rPr lang="zh-CN" altLang="en-US" dirty="0"/>
              <a:t>若只采用比例系数，会导致实际数据振荡过大；若在此时引入微分，能减少振荡；此时再加入积分增益，则能够弥补过去误差（也就是与理想值的一定误差），从而达到精确控制的效果。</a:t>
            </a:r>
            <a:endParaRPr lang="en-US" altLang="zh-CN" dirty="0"/>
          </a:p>
          <a:p>
            <a:r>
              <a:rPr lang="zh-CN" altLang="en-US" dirty="0"/>
              <a:t>这三个系数的确定需要通过不断的测试来找到能达到最佳控制效果的值。</a:t>
            </a:r>
            <a:endParaRPr lang="en-US" altLang="zh-CN" dirty="0"/>
          </a:p>
          <a:p>
            <a:endParaRPr lang="zh-CN" altLang="en-US" dirty="0"/>
          </a:p>
        </p:txBody>
      </p:sp>
      <p:pic>
        <p:nvPicPr>
          <p:cNvPr id="5" name="图片 4">
            <a:extLst>
              <a:ext uri="{FF2B5EF4-FFF2-40B4-BE49-F238E27FC236}">
                <a16:creationId xmlns:a16="http://schemas.microsoft.com/office/drawing/2014/main" id="{294CAB67-4505-6BE1-E1BC-BA0866CCC5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9065" y="230188"/>
            <a:ext cx="9180162" cy="1436896"/>
          </a:xfrm>
          <a:prstGeom prst="rect">
            <a:avLst/>
          </a:prstGeom>
        </p:spPr>
      </p:pic>
    </p:spTree>
    <p:extLst>
      <p:ext uri="{BB962C8B-B14F-4D97-AF65-F5344CB8AC3E}">
        <p14:creationId xmlns:p14="http://schemas.microsoft.com/office/powerpoint/2010/main" val="591200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CC610B-912A-AD13-3915-3612907607DE}"/>
              </a:ext>
            </a:extLst>
          </p:cNvPr>
          <p:cNvSpPr>
            <a:spLocks noGrp="1"/>
          </p:cNvSpPr>
          <p:nvPr>
            <p:ph type="title"/>
          </p:nvPr>
        </p:nvSpPr>
        <p:spPr/>
        <p:txBody>
          <a:bodyPr/>
          <a:lstStyle/>
          <a:p>
            <a:r>
              <a:rPr lang="en-US" altLang="zh-CN" dirty="0"/>
              <a:t>2.Git</a:t>
            </a:r>
            <a:endParaRPr lang="zh-CN" altLang="en-US" dirty="0"/>
          </a:p>
        </p:txBody>
      </p:sp>
      <p:sp>
        <p:nvSpPr>
          <p:cNvPr id="3" name="内容占位符 2">
            <a:extLst>
              <a:ext uri="{FF2B5EF4-FFF2-40B4-BE49-F238E27FC236}">
                <a16:creationId xmlns:a16="http://schemas.microsoft.com/office/drawing/2014/main" id="{AE097FD4-8991-C94A-F200-6C70F2555013}"/>
              </a:ext>
            </a:extLst>
          </p:cNvPr>
          <p:cNvSpPr>
            <a:spLocks noGrp="1"/>
          </p:cNvSpPr>
          <p:nvPr>
            <p:ph idx="1"/>
          </p:nvPr>
        </p:nvSpPr>
        <p:spPr/>
        <p:txBody>
          <a:bodyPr>
            <a:normAutofit fontScale="92500" lnSpcReduction="10000"/>
          </a:bodyPr>
          <a:lstStyle/>
          <a:p>
            <a:pPr marL="0" indent="0">
              <a:buNone/>
            </a:pPr>
            <a:r>
              <a:rPr lang="en-US" altLang="zh-CN" dirty="0"/>
              <a:t>Git </a:t>
            </a:r>
            <a:r>
              <a:rPr lang="zh-CN" altLang="en-US" dirty="0"/>
              <a:t>对机器人没直接作用，但可以让我们远程协作。</a:t>
            </a:r>
            <a:endParaRPr lang="en-US" altLang="zh-CN" dirty="0"/>
          </a:p>
          <a:p>
            <a:pPr marL="0" indent="0">
              <a:buNone/>
            </a:pPr>
            <a:r>
              <a:rPr lang="zh-CN" altLang="en-US" dirty="0"/>
              <a:t>我么在自己的电脑上建了属于自己的仓库（妈妈再也不用担心我没存档了）。</a:t>
            </a:r>
            <a:endParaRPr lang="en-US" altLang="zh-CN" dirty="0"/>
          </a:p>
          <a:p>
            <a:pPr marL="0" indent="0">
              <a:buNone/>
            </a:pPr>
            <a:r>
              <a:rPr lang="en-US" altLang="zh-CN" dirty="0"/>
              <a:t>Git</a:t>
            </a:r>
            <a:r>
              <a:rPr lang="zh-CN" altLang="en-US" dirty="0"/>
              <a:t>可以保存文件，也可以在一次失误后重新回到之前的版本（但如果已经上传到远程仓库就没救了）。</a:t>
            </a:r>
            <a:endParaRPr lang="en-US" altLang="zh-CN" dirty="0"/>
          </a:p>
          <a:p>
            <a:pPr marL="0" indent="0">
              <a:buNone/>
            </a:pPr>
            <a:r>
              <a:rPr lang="en-US" altLang="zh-CN" dirty="0"/>
              <a:t>Git</a:t>
            </a:r>
            <a:r>
              <a:rPr lang="zh-CN" altLang="en-US" dirty="0"/>
              <a:t>支持快速合并，可以识别不同分支合并时产生的冲突并提示你手动解决。</a:t>
            </a:r>
            <a:endParaRPr lang="en-US" altLang="zh-CN" dirty="0"/>
          </a:p>
          <a:p>
            <a:pPr marL="0" indent="0">
              <a:buNone/>
            </a:pPr>
            <a:r>
              <a:rPr lang="zh-CN" altLang="en-US" dirty="0"/>
              <a:t>我们在</a:t>
            </a:r>
            <a:r>
              <a:rPr lang="en-US" altLang="zh-CN" dirty="0" err="1"/>
              <a:t>Github</a:t>
            </a:r>
            <a:r>
              <a:rPr lang="zh-CN" altLang="en-US" dirty="0"/>
              <a:t>上建了一个远程仓库，并上传了我们电脑对应的公钥，这样一来，我们可以在不同的地点对文件进行修改并提交，也可以防止其他人插入奇怪的版本。</a:t>
            </a:r>
            <a:endParaRPr lang="en-US" altLang="zh-CN" dirty="0"/>
          </a:p>
          <a:p>
            <a:pPr marL="0" indent="0">
              <a:buNone/>
            </a:pPr>
            <a:r>
              <a:rPr lang="zh-CN" altLang="en-US" dirty="0"/>
              <a:t>合作，爽！</a:t>
            </a:r>
          </a:p>
        </p:txBody>
      </p:sp>
    </p:spTree>
    <p:extLst>
      <p:ext uri="{BB962C8B-B14F-4D97-AF65-F5344CB8AC3E}">
        <p14:creationId xmlns:p14="http://schemas.microsoft.com/office/powerpoint/2010/main" val="1898010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2342E8-C716-E954-40BD-4F2D6B5AA856}"/>
              </a:ext>
            </a:extLst>
          </p:cNvPr>
          <p:cNvSpPr>
            <a:spLocks noGrp="1"/>
          </p:cNvSpPr>
          <p:nvPr>
            <p:ph type="title"/>
          </p:nvPr>
        </p:nvSpPr>
        <p:spPr/>
        <p:txBody>
          <a:bodyPr/>
          <a:lstStyle/>
          <a:p>
            <a:r>
              <a:rPr lang="zh-CN" altLang="en-US" dirty="0"/>
              <a:t>我们已经将</a:t>
            </a:r>
            <a:r>
              <a:rPr lang="en-US" altLang="zh-CN" dirty="0"/>
              <a:t>PPT</a:t>
            </a:r>
            <a:r>
              <a:rPr lang="zh-CN" altLang="en-US" dirty="0"/>
              <a:t>上传到我们的远程仓库（请忽略其他两个文件</a:t>
            </a:r>
            <a:r>
              <a:rPr lang="en-US" altLang="zh-CN" dirty="0"/>
              <a:t>QAQ</a:t>
            </a:r>
            <a:r>
              <a:rPr lang="zh-CN" altLang="en-US" dirty="0"/>
              <a:t>）</a:t>
            </a:r>
          </a:p>
        </p:txBody>
      </p:sp>
      <p:pic>
        <p:nvPicPr>
          <p:cNvPr id="5" name="内容占位符 4">
            <a:extLst>
              <a:ext uri="{FF2B5EF4-FFF2-40B4-BE49-F238E27FC236}">
                <a16:creationId xmlns:a16="http://schemas.microsoft.com/office/drawing/2014/main" id="{4598160F-E937-863C-77F5-E28A2151A1FA}"/>
              </a:ext>
            </a:extLst>
          </p:cNvPr>
          <p:cNvPicPr>
            <a:picLocks noGrp="1" noChangeAspect="1"/>
          </p:cNvPicPr>
          <p:nvPr>
            <p:ph idx="1"/>
          </p:nvPr>
        </p:nvPicPr>
        <p:blipFill>
          <a:blip r:embed="rId2"/>
          <a:stretch>
            <a:fillRect/>
          </a:stretch>
        </p:blipFill>
        <p:spPr>
          <a:xfrm>
            <a:off x="2592687" y="1825625"/>
            <a:ext cx="7006626" cy="4351338"/>
          </a:xfrm>
        </p:spPr>
      </p:pic>
    </p:spTree>
    <p:extLst>
      <p:ext uri="{BB962C8B-B14F-4D97-AF65-F5344CB8AC3E}">
        <p14:creationId xmlns:p14="http://schemas.microsoft.com/office/powerpoint/2010/main" val="498912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77252F-762F-EDA8-1826-21BF203542A7}"/>
              </a:ext>
            </a:extLst>
          </p:cNvPr>
          <p:cNvSpPr>
            <a:spLocks noGrp="1"/>
          </p:cNvSpPr>
          <p:nvPr>
            <p:ph type="title"/>
          </p:nvPr>
        </p:nvSpPr>
        <p:spPr/>
        <p:txBody>
          <a:bodyPr/>
          <a:lstStyle/>
          <a:p>
            <a:r>
              <a:rPr lang="en-US" altLang="zh-CN" dirty="0"/>
              <a:t>3.TIM</a:t>
            </a:r>
            <a:endParaRPr lang="zh-CN" altLang="en-US" dirty="0"/>
          </a:p>
        </p:txBody>
      </p:sp>
      <p:sp>
        <p:nvSpPr>
          <p:cNvPr id="3" name="内容占位符 2">
            <a:extLst>
              <a:ext uri="{FF2B5EF4-FFF2-40B4-BE49-F238E27FC236}">
                <a16:creationId xmlns:a16="http://schemas.microsoft.com/office/drawing/2014/main" id="{259B1551-844A-4FF6-6171-4606EDF6777C}"/>
              </a:ext>
            </a:extLst>
          </p:cNvPr>
          <p:cNvSpPr>
            <a:spLocks noGrp="1"/>
          </p:cNvSpPr>
          <p:nvPr>
            <p:ph idx="1"/>
          </p:nvPr>
        </p:nvSpPr>
        <p:spPr/>
        <p:txBody>
          <a:bodyPr/>
          <a:lstStyle/>
          <a:p>
            <a:r>
              <a:rPr lang="zh-CN" altLang="en-US" dirty="0"/>
              <a:t>通过配置</a:t>
            </a:r>
            <a:r>
              <a:rPr lang="en-US" altLang="zh-CN" dirty="0" err="1"/>
              <a:t>prescaler</a:t>
            </a:r>
            <a:r>
              <a:rPr lang="zh-CN" altLang="en-US" dirty="0"/>
              <a:t>和</a:t>
            </a:r>
            <a:r>
              <a:rPr lang="en-US" altLang="zh-CN" dirty="0"/>
              <a:t>Counter period</a:t>
            </a:r>
            <a:r>
              <a:rPr lang="zh-CN" altLang="en-US" dirty="0"/>
              <a:t>，在</a:t>
            </a:r>
            <a:r>
              <a:rPr lang="en-US" altLang="zh-CN" dirty="0"/>
              <a:t>Keil</a:t>
            </a:r>
            <a:r>
              <a:rPr lang="zh-CN" altLang="en-US" dirty="0"/>
              <a:t>中可以通过</a:t>
            </a:r>
            <a:r>
              <a:rPr lang="en-US" altLang="zh-CN" dirty="0" err="1"/>
              <a:t>Setcompare</a:t>
            </a:r>
            <a:r>
              <a:rPr lang="zh-CN" altLang="en-US" dirty="0"/>
              <a:t>函数来配置比较值，从而控制信号的占空比，通过控制信号的占空比传递给电机驱动模块，从而达到控制电机的转速等参数的作用。</a:t>
            </a:r>
            <a:endParaRPr lang="en-US" altLang="zh-CN" dirty="0"/>
          </a:p>
          <a:p>
            <a:r>
              <a:rPr lang="zh-CN" altLang="en-US" dirty="0"/>
              <a:t>可以打开基本计时器，写一个精度达到微秒级的</a:t>
            </a:r>
            <a:r>
              <a:rPr lang="en-US" altLang="zh-CN" dirty="0"/>
              <a:t>delay</a:t>
            </a:r>
            <a:r>
              <a:rPr lang="zh-CN" altLang="en-US" dirty="0"/>
              <a:t>函数。</a:t>
            </a:r>
            <a:endParaRPr lang="en-US" altLang="zh-CN" dirty="0"/>
          </a:p>
          <a:p>
            <a:r>
              <a:rPr lang="zh-CN" altLang="en-US" dirty="0"/>
              <a:t>（可以通过控制蜂鸣器发出尖锐的爆鸣声或轻松的音乐，下棋更有紧张感</a:t>
            </a:r>
            <a:r>
              <a:rPr lang="en-US" altLang="zh-CN" dirty="0"/>
              <a:t>/</a:t>
            </a:r>
            <a:r>
              <a:rPr lang="zh-CN" altLang="en-US" dirty="0"/>
              <a:t>松弛感）</a:t>
            </a:r>
            <a:endParaRPr lang="en-US" altLang="zh-CN" dirty="0"/>
          </a:p>
        </p:txBody>
      </p:sp>
      <p:pic>
        <p:nvPicPr>
          <p:cNvPr id="5" name="图片 4">
            <a:extLst>
              <a:ext uri="{FF2B5EF4-FFF2-40B4-BE49-F238E27FC236}">
                <a16:creationId xmlns:a16="http://schemas.microsoft.com/office/drawing/2014/main" id="{B3ECA296-2A4C-1482-28F5-8D53415C5FF9}"/>
              </a:ext>
            </a:extLst>
          </p:cNvPr>
          <p:cNvPicPr>
            <a:picLocks noChangeAspect="1"/>
          </p:cNvPicPr>
          <p:nvPr/>
        </p:nvPicPr>
        <p:blipFill>
          <a:blip r:embed="rId2"/>
          <a:stretch>
            <a:fillRect/>
          </a:stretch>
        </p:blipFill>
        <p:spPr>
          <a:xfrm>
            <a:off x="4596782" y="4645377"/>
            <a:ext cx="6647240" cy="1531586"/>
          </a:xfrm>
          <a:prstGeom prst="rect">
            <a:avLst/>
          </a:prstGeom>
        </p:spPr>
      </p:pic>
    </p:spTree>
    <p:extLst>
      <p:ext uri="{BB962C8B-B14F-4D97-AF65-F5344CB8AC3E}">
        <p14:creationId xmlns:p14="http://schemas.microsoft.com/office/powerpoint/2010/main" val="947365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AB14AD-290B-AD1E-8D92-C6C7D0D3A815}"/>
              </a:ext>
            </a:extLst>
          </p:cNvPr>
          <p:cNvSpPr>
            <a:spLocks noGrp="1"/>
          </p:cNvSpPr>
          <p:nvPr>
            <p:ph type="title"/>
          </p:nvPr>
        </p:nvSpPr>
        <p:spPr/>
        <p:txBody>
          <a:bodyPr/>
          <a:lstStyle/>
          <a:p>
            <a:r>
              <a:rPr lang="en-US" altLang="zh-CN" dirty="0"/>
              <a:t>4.</a:t>
            </a:r>
            <a:r>
              <a:rPr lang="zh-CN" altLang="en-US" dirty="0"/>
              <a:t>博弈树模型</a:t>
            </a:r>
          </a:p>
        </p:txBody>
      </p:sp>
      <p:sp>
        <p:nvSpPr>
          <p:cNvPr id="3" name="内容占位符 2">
            <a:extLst>
              <a:ext uri="{FF2B5EF4-FFF2-40B4-BE49-F238E27FC236}">
                <a16:creationId xmlns:a16="http://schemas.microsoft.com/office/drawing/2014/main" id="{A3579B58-48E2-9A27-55F0-CD152C976960}"/>
              </a:ext>
            </a:extLst>
          </p:cNvPr>
          <p:cNvSpPr>
            <a:spLocks noGrp="1"/>
          </p:cNvSpPr>
          <p:nvPr>
            <p:ph idx="1"/>
          </p:nvPr>
        </p:nvSpPr>
        <p:spPr/>
        <p:txBody>
          <a:bodyPr>
            <a:normAutofit fontScale="62500" lnSpcReduction="20000"/>
          </a:bodyPr>
          <a:lstStyle/>
          <a:p>
            <a:r>
              <a:rPr lang="zh-CN" altLang="en-US" dirty="0"/>
              <a:t>该算法用于方案选择和评估，例如股票投资决策。</a:t>
            </a:r>
            <a:endParaRPr lang="en-US" altLang="zh-CN" dirty="0"/>
          </a:p>
          <a:p>
            <a:r>
              <a:rPr lang="zh-CN" altLang="en-US" dirty="0"/>
              <a:t>我们会对棋盘的棋子布局情况进行数据收集。</a:t>
            </a:r>
            <a:endParaRPr lang="en-US" altLang="zh-CN" dirty="0"/>
          </a:p>
          <a:p>
            <a:r>
              <a:rPr lang="zh-CN" altLang="en-US" dirty="0"/>
              <a:t>我们对该模型的理解：假定</a:t>
            </a:r>
            <a:r>
              <a:rPr lang="en-US" altLang="zh-CN" dirty="0"/>
              <a:t>AB</a:t>
            </a:r>
            <a:r>
              <a:rPr lang="zh-CN" altLang="en-US" dirty="0"/>
              <a:t>均合作时二者均收益为</a:t>
            </a:r>
            <a:r>
              <a:rPr lang="en-US" altLang="zh-CN" dirty="0"/>
              <a:t>1</a:t>
            </a:r>
            <a:r>
              <a:rPr lang="zh-CN" altLang="en-US" dirty="0"/>
              <a:t>，</a:t>
            </a:r>
            <a:r>
              <a:rPr lang="en-US" altLang="zh-CN" dirty="0"/>
              <a:t>AB</a:t>
            </a:r>
            <a:r>
              <a:rPr lang="zh-CN" altLang="en-US" dirty="0"/>
              <a:t>中一人合作一人背叛时合作者收益为</a:t>
            </a:r>
            <a:r>
              <a:rPr lang="en-US" altLang="zh-CN" dirty="0"/>
              <a:t>-3</a:t>
            </a:r>
            <a:r>
              <a:rPr lang="zh-CN" altLang="en-US" dirty="0"/>
              <a:t>，背叛者收益为</a:t>
            </a:r>
            <a:r>
              <a:rPr lang="en-US" altLang="zh-CN" dirty="0"/>
              <a:t>3</a:t>
            </a:r>
            <a:r>
              <a:rPr lang="zh-CN" altLang="en-US" dirty="0"/>
              <a:t>，</a:t>
            </a:r>
            <a:r>
              <a:rPr lang="en-US" altLang="zh-CN" dirty="0"/>
              <a:t>AB</a:t>
            </a:r>
            <a:r>
              <a:rPr lang="zh-CN" altLang="en-US" dirty="0"/>
              <a:t>均背叛时二者均收益为</a:t>
            </a:r>
            <a:r>
              <a:rPr lang="en-US" altLang="zh-CN" dirty="0"/>
              <a:t>-2</a:t>
            </a:r>
            <a:r>
              <a:rPr lang="zh-CN" altLang="en-US" dirty="0"/>
              <a:t>用逆向归纳法计算</a:t>
            </a:r>
            <a:r>
              <a:rPr lang="en-US" altLang="zh-CN" dirty="0"/>
              <a:t>(</a:t>
            </a:r>
            <a:r>
              <a:rPr lang="zh-CN" altLang="en-US" dirty="0"/>
              <a:t>即从</a:t>
            </a:r>
            <a:r>
              <a:rPr lang="en-US" altLang="zh-CN" dirty="0"/>
              <a:t>B</a:t>
            </a:r>
            <a:r>
              <a:rPr lang="zh-CN" altLang="en-US" dirty="0"/>
              <a:t>的决策入手推理</a:t>
            </a:r>
            <a:r>
              <a:rPr lang="en-US" altLang="zh-CN" dirty="0"/>
              <a:t>A</a:t>
            </a:r>
            <a:r>
              <a:rPr lang="zh-CN" altLang="en-US" dirty="0"/>
              <a:t>该做何决策</a:t>
            </a:r>
            <a:r>
              <a:rPr lang="en-US" altLang="zh-CN" dirty="0"/>
              <a:t>)A</a:t>
            </a:r>
            <a:r>
              <a:rPr lang="zh-CN" altLang="en-US" dirty="0"/>
              <a:t>合作：</a:t>
            </a:r>
            <a:r>
              <a:rPr lang="en-US" altLang="zh-CN" dirty="0"/>
              <a:t>B</a:t>
            </a:r>
            <a:r>
              <a:rPr lang="zh-CN" altLang="en-US" dirty="0"/>
              <a:t>合作，</a:t>
            </a:r>
            <a:r>
              <a:rPr lang="en-US" altLang="zh-CN" dirty="0"/>
              <a:t>B</a:t>
            </a:r>
            <a:r>
              <a:rPr lang="zh-CN" altLang="en-US" dirty="0"/>
              <a:t>收益为</a:t>
            </a:r>
            <a:r>
              <a:rPr lang="en-US" altLang="zh-CN" dirty="0"/>
              <a:t>1        B</a:t>
            </a:r>
            <a:r>
              <a:rPr lang="zh-CN" altLang="en-US" dirty="0"/>
              <a:t>背叛，</a:t>
            </a:r>
            <a:r>
              <a:rPr lang="en-US" altLang="zh-CN" dirty="0"/>
              <a:t>B</a:t>
            </a:r>
            <a:r>
              <a:rPr lang="zh-CN" altLang="en-US" dirty="0"/>
              <a:t>收益为</a:t>
            </a:r>
            <a:r>
              <a:rPr lang="en-US" altLang="zh-CN" dirty="0"/>
              <a:t>3</a:t>
            </a:r>
            <a:r>
              <a:rPr lang="zh-CN" altLang="en-US" dirty="0"/>
              <a:t>所以</a:t>
            </a:r>
            <a:r>
              <a:rPr lang="en-US" altLang="zh-CN" dirty="0"/>
              <a:t>A</a:t>
            </a:r>
            <a:r>
              <a:rPr lang="zh-CN" altLang="en-US" dirty="0"/>
              <a:t>合作时，</a:t>
            </a:r>
            <a:r>
              <a:rPr lang="en-US" altLang="zh-CN" dirty="0"/>
              <a:t>B</a:t>
            </a:r>
            <a:r>
              <a:rPr lang="zh-CN" altLang="en-US" dirty="0"/>
              <a:t>会选择背叛，</a:t>
            </a:r>
            <a:r>
              <a:rPr lang="en-US" altLang="zh-CN" dirty="0"/>
              <a:t>A</a:t>
            </a:r>
            <a:r>
              <a:rPr lang="zh-CN" altLang="en-US" dirty="0"/>
              <a:t>收益为</a:t>
            </a:r>
            <a:r>
              <a:rPr lang="en-US" altLang="zh-CN" dirty="0"/>
              <a:t>-3A</a:t>
            </a:r>
            <a:r>
              <a:rPr lang="zh-CN" altLang="en-US" dirty="0"/>
              <a:t>背叛：</a:t>
            </a:r>
            <a:r>
              <a:rPr lang="en-US" altLang="zh-CN" dirty="0"/>
              <a:t>B</a:t>
            </a:r>
            <a:r>
              <a:rPr lang="zh-CN" altLang="en-US" dirty="0"/>
              <a:t>合作，</a:t>
            </a:r>
            <a:r>
              <a:rPr lang="en-US" altLang="zh-CN" dirty="0"/>
              <a:t>B</a:t>
            </a:r>
            <a:r>
              <a:rPr lang="zh-CN" altLang="en-US" dirty="0"/>
              <a:t>收益为</a:t>
            </a:r>
            <a:r>
              <a:rPr lang="en-US" altLang="zh-CN" dirty="0"/>
              <a:t>-3         B</a:t>
            </a:r>
            <a:r>
              <a:rPr lang="zh-CN" altLang="en-US" dirty="0"/>
              <a:t>背叛，</a:t>
            </a:r>
            <a:r>
              <a:rPr lang="en-US" altLang="zh-CN" dirty="0"/>
              <a:t>B</a:t>
            </a:r>
            <a:r>
              <a:rPr lang="zh-CN" altLang="en-US" dirty="0"/>
              <a:t>收益为</a:t>
            </a:r>
            <a:r>
              <a:rPr lang="en-US" altLang="zh-CN" dirty="0"/>
              <a:t>-2</a:t>
            </a:r>
            <a:r>
              <a:rPr lang="zh-CN" altLang="en-US" dirty="0"/>
              <a:t>所以</a:t>
            </a:r>
            <a:r>
              <a:rPr lang="en-US" altLang="zh-CN" dirty="0"/>
              <a:t>A</a:t>
            </a:r>
            <a:r>
              <a:rPr lang="zh-CN" altLang="en-US" dirty="0"/>
              <a:t>背叛时，</a:t>
            </a:r>
            <a:r>
              <a:rPr lang="en-US" altLang="zh-CN" dirty="0"/>
              <a:t>B</a:t>
            </a:r>
            <a:r>
              <a:rPr lang="zh-CN" altLang="en-US" dirty="0"/>
              <a:t>会选择背叛，</a:t>
            </a:r>
            <a:r>
              <a:rPr lang="en-US" altLang="zh-CN" dirty="0"/>
              <a:t>A</a:t>
            </a:r>
            <a:r>
              <a:rPr lang="zh-CN" altLang="en-US" dirty="0"/>
              <a:t>收益为</a:t>
            </a:r>
            <a:r>
              <a:rPr lang="en-US" altLang="zh-CN" dirty="0"/>
              <a:t>-2</a:t>
            </a:r>
            <a:r>
              <a:rPr lang="zh-CN" altLang="en-US" dirty="0"/>
              <a:t>所以</a:t>
            </a:r>
            <a:r>
              <a:rPr lang="en-US" altLang="zh-CN" dirty="0"/>
              <a:t>A</a:t>
            </a:r>
            <a:r>
              <a:rPr lang="zh-CN" altLang="en-US" dirty="0"/>
              <a:t>应选择背叛（对不起，建了个鼓励背叛的模型）</a:t>
            </a:r>
            <a:endParaRPr lang="en-US" altLang="zh-CN" dirty="0"/>
          </a:p>
          <a:p>
            <a:r>
              <a:rPr lang="zh-CN" altLang="en-US" dirty="0"/>
              <a:t>将该模型应用到下棋，以下三子棋为例：初始，棋盘为空，</a:t>
            </a:r>
            <a:r>
              <a:rPr lang="en-US" altLang="zh-CN" dirty="0"/>
              <a:t>A</a:t>
            </a:r>
            <a:r>
              <a:rPr lang="zh-CN" altLang="en-US" dirty="0"/>
              <a:t>在正中央落子，</a:t>
            </a:r>
            <a:r>
              <a:rPr lang="en-US" altLang="zh-CN" dirty="0"/>
              <a:t>B</a:t>
            </a:r>
            <a:r>
              <a:rPr lang="zh-CN" altLang="en-US" dirty="0"/>
              <a:t>有八种可能落子位置，形成八个分支；假定</a:t>
            </a:r>
            <a:r>
              <a:rPr lang="en-US" altLang="zh-CN" dirty="0"/>
              <a:t>B</a:t>
            </a:r>
            <a:r>
              <a:rPr lang="zh-CN" altLang="en-US" dirty="0"/>
              <a:t>于左上角落子，此时</a:t>
            </a:r>
            <a:r>
              <a:rPr lang="en-US" altLang="zh-CN" dirty="0"/>
              <a:t>A</a:t>
            </a:r>
            <a:r>
              <a:rPr lang="zh-CN" altLang="en-US" dirty="0"/>
              <a:t>有七个可能落子决策，展开七个分支</a:t>
            </a:r>
            <a:r>
              <a:rPr lang="en-US" altLang="zh-CN" dirty="0"/>
              <a:t>...</a:t>
            </a:r>
            <a:r>
              <a:rPr lang="zh-CN" altLang="en-US" dirty="0"/>
              <a:t>由此不断展开博弈树，以胜利为</a:t>
            </a:r>
            <a:r>
              <a:rPr lang="en-US" altLang="zh-CN" dirty="0"/>
              <a:t>1</a:t>
            </a:r>
            <a:r>
              <a:rPr lang="zh-CN" altLang="en-US" dirty="0"/>
              <a:t>，失利为</a:t>
            </a:r>
            <a:r>
              <a:rPr lang="en-US" altLang="zh-CN" dirty="0"/>
              <a:t>-1</a:t>
            </a:r>
            <a:r>
              <a:rPr lang="zh-CN" altLang="en-US" dirty="0"/>
              <a:t>，棋盘满为</a:t>
            </a:r>
            <a:r>
              <a:rPr lang="en-US" altLang="zh-CN" dirty="0"/>
              <a:t>0</a:t>
            </a:r>
            <a:r>
              <a:rPr lang="zh-CN" altLang="en-US" dirty="0"/>
              <a:t>的评估函数对终局进行评估从终局回推，此时</a:t>
            </a:r>
            <a:r>
              <a:rPr lang="en-US" altLang="zh-CN" dirty="0"/>
              <a:t>A</a:t>
            </a:r>
            <a:r>
              <a:rPr lang="zh-CN" altLang="en-US" dirty="0"/>
              <a:t>的最后一轮落子的节点的所有子节点的评估值均已算出，把子节点的评估值中的最高值当作本节点的评估值，再回推上一轮落子的节点</a:t>
            </a:r>
            <a:r>
              <a:rPr lang="en-US" altLang="zh-CN" dirty="0"/>
              <a:t>...</a:t>
            </a:r>
            <a:r>
              <a:rPr lang="zh-CN" altLang="en-US" dirty="0"/>
              <a:t>由此不断计算即可得到当下轮次的最佳落子位置。可见，尽管是较为简单的三子棋，其博弈树也极其庞大，在实际中很难构建完整博弈树并计算其所有节点的评估值。因此，需结合使用剪枝策略如</a:t>
            </a:r>
            <a:r>
              <a:rPr lang="en-US" altLang="zh-CN" dirty="0"/>
              <a:t>α-β</a:t>
            </a:r>
            <a:r>
              <a:rPr lang="zh-CN" altLang="en-US" dirty="0"/>
              <a:t>剪枝算法</a:t>
            </a:r>
            <a:r>
              <a:rPr lang="en-US" altLang="zh-CN" dirty="0"/>
              <a:t>α</a:t>
            </a:r>
            <a:r>
              <a:rPr lang="zh-CN" altLang="en-US" dirty="0"/>
              <a:t>值代表了玩家落子后玩家获得的最好分数下限，随着搜索进行实时更新，初始值为负无穷</a:t>
            </a:r>
            <a:r>
              <a:rPr lang="en-US" altLang="zh-CN" dirty="0"/>
              <a:t>β</a:t>
            </a:r>
            <a:r>
              <a:rPr lang="zh-CN" altLang="en-US" dirty="0"/>
              <a:t>值代表了对手落子后玩家获得的最差分数上限，随着搜索进行实时更新，初始值为正无穷在</a:t>
            </a:r>
            <a:r>
              <a:rPr lang="en-US" altLang="zh-CN" dirty="0"/>
              <a:t>α</a:t>
            </a:r>
            <a:r>
              <a:rPr lang="zh-CN" altLang="en-US" dirty="0"/>
              <a:t>和</a:t>
            </a:r>
            <a:r>
              <a:rPr lang="en-US" altLang="zh-CN" dirty="0"/>
              <a:t>β</a:t>
            </a:r>
            <a:r>
              <a:rPr lang="zh-CN" altLang="en-US" dirty="0"/>
              <a:t>值动态更新过程中，</a:t>
            </a:r>
            <a:r>
              <a:rPr lang="en-US" altLang="zh-CN" dirty="0"/>
              <a:t>α</a:t>
            </a:r>
            <a:r>
              <a:rPr lang="zh-CN" altLang="en-US" dirty="0"/>
              <a:t>小于</a:t>
            </a:r>
            <a:r>
              <a:rPr lang="en-US" altLang="zh-CN" dirty="0"/>
              <a:t>β</a:t>
            </a:r>
            <a:r>
              <a:rPr lang="zh-CN" altLang="en-US" dirty="0"/>
              <a:t>才有继续搜索子节点的必要，当</a:t>
            </a:r>
            <a:r>
              <a:rPr lang="en-US" altLang="zh-CN" dirty="0"/>
              <a:t>α</a:t>
            </a:r>
            <a:r>
              <a:rPr lang="zh-CN" altLang="en-US" dirty="0"/>
              <a:t>大于</a:t>
            </a:r>
            <a:r>
              <a:rPr lang="en-US" altLang="zh-CN" dirty="0"/>
              <a:t>β</a:t>
            </a:r>
            <a:r>
              <a:rPr lang="zh-CN" altLang="en-US" dirty="0"/>
              <a:t>时，可执行剪枝操作，避免对剩余子节点进行不必要的搜索。简单示例如图。启发式搜索更改搜索顺序，让</a:t>
            </a:r>
            <a:r>
              <a:rPr lang="en-US" altLang="zh-CN" dirty="0"/>
              <a:t>α</a:t>
            </a:r>
            <a:r>
              <a:rPr lang="zh-CN" altLang="en-US" dirty="0"/>
              <a:t>大于</a:t>
            </a:r>
            <a:r>
              <a:rPr lang="en-US" altLang="zh-CN" dirty="0"/>
              <a:t>β</a:t>
            </a:r>
            <a:r>
              <a:rPr lang="zh-CN" altLang="en-US" dirty="0"/>
              <a:t>的情况更早出现，尽最大可能减少搜索量。</a:t>
            </a:r>
            <a:endParaRPr lang="en-US" altLang="zh-CN" dirty="0"/>
          </a:p>
          <a:p>
            <a:endParaRPr lang="zh-CN" altLang="en-US" dirty="0"/>
          </a:p>
        </p:txBody>
      </p:sp>
    </p:spTree>
    <p:extLst>
      <p:ext uri="{BB962C8B-B14F-4D97-AF65-F5344CB8AC3E}">
        <p14:creationId xmlns:p14="http://schemas.microsoft.com/office/powerpoint/2010/main" val="590618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4A23DF-EAE8-FA32-6BC9-BE17C3F47779}"/>
              </a:ext>
            </a:extLst>
          </p:cNvPr>
          <p:cNvSpPr>
            <a:spLocks noGrp="1"/>
          </p:cNvSpPr>
          <p:nvPr>
            <p:ph type="title"/>
          </p:nvPr>
        </p:nvSpPr>
        <p:spPr/>
        <p:txBody>
          <a:bodyPr/>
          <a:lstStyle/>
          <a:p>
            <a:r>
              <a:rPr lang="zh-CN" altLang="en-US" dirty="0"/>
              <a:t>博弈树的（个人）图解</a:t>
            </a:r>
          </a:p>
        </p:txBody>
      </p:sp>
      <p:pic>
        <p:nvPicPr>
          <p:cNvPr id="5" name="内容占位符 4">
            <a:extLst>
              <a:ext uri="{FF2B5EF4-FFF2-40B4-BE49-F238E27FC236}">
                <a16:creationId xmlns:a16="http://schemas.microsoft.com/office/drawing/2014/main" id="{2A27B786-A296-A01F-2E55-80529B0A69B5}"/>
              </a:ext>
            </a:extLst>
          </p:cNvPr>
          <p:cNvPicPr>
            <a:picLocks noGrp="1" noChangeAspect="1"/>
          </p:cNvPicPr>
          <p:nvPr>
            <p:ph idx="1"/>
          </p:nvPr>
        </p:nvPicPr>
        <p:blipFill>
          <a:blip r:embed="rId2"/>
          <a:stretch>
            <a:fillRect/>
          </a:stretch>
        </p:blipFill>
        <p:spPr>
          <a:xfrm rot="16200000">
            <a:off x="6852928" y="691608"/>
            <a:ext cx="4541559" cy="6055413"/>
          </a:xfrm>
        </p:spPr>
      </p:pic>
      <p:pic>
        <p:nvPicPr>
          <p:cNvPr id="7" name="图片 6">
            <a:extLst>
              <a:ext uri="{FF2B5EF4-FFF2-40B4-BE49-F238E27FC236}">
                <a16:creationId xmlns:a16="http://schemas.microsoft.com/office/drawing/2014/main" id="{E3B200A2-0A1E-19B7-E1AE-D27D8C926C98}"/>
              </a:ext>
            </a:extLst>
          </p:cNvPr>
          <p:cNvPicPr>
            <a:picLocks noChangeAspect="1"/>
          </p:cNvPicPr>
          <p:nvPr/>
        </p:nvPicPr>
        <p:blipFill>
          <a:blip r:embed="rId3"/>
          <a:stretch>
            <a:fillRect/>
          </a:stretch>
        </p:blipFill>
        <p:spPr>
          <a:xfrm>
            <a:off x="103322" y="1491710"/>
            <a:ext cx="5997842" cy="4498383"/>
          </a:xfrm>
          <a:prstGeom prst="rect">
            <a:avLst/>
          </a:prstGeom>
        </p:spPr>
      </p:pic>
    </p:spTree>
    <p:extLst>
      <p:ext uri="{BB962C8B-B14F-4D97-AF65-F5344CB8AC3E}">
        <p14:creationId xmlns:p14="http://schemas.microsoft.com/office/powerpoint/2010/main" val="197660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4B879B-3769-E5B5-F1D3-540F553B17B5}"/>
              </a:ext>
            </a:extLst>
          </p:cNvPr>
          <p:cNvSpPr>
            <a:spLocks noGrp="1"/>
          </p:cNvSpPr>
          <p:nvPr>
            <p:ph type="title"/>
          </p:nvPr>
        </p:nvSpPr>
        <p:spPr/>
        <p:txBody>
          <a:bodyPr/>
          <a:lstStyle/>
          <a:p>
            <a:r>
              <a:rPr lang="en-US" altLang="zh-CN" dirty="0"/>
              <a:t>5.CAN</a:t>
            </a:r>
            <a:r>
              <a:rPr lang="zh-CN" altLang="en-US" dirty="0"/>
              <a:t>通信</a:t>
            </a:r>
          </a:p>
        </p:txBody>
      </p:sp>
      <p:sp>
        <p:nvSpPr>
          <p:cNvPr id="3" name="内容占位符 2">
            <a:extLst>
              <a:ext uri="{FF2B5EF4-FFF2-40B4-BE49-F238E27FC236}">
                <a16:creationId xmlns:a16="http://schemas.microsoft.com/office/drawing/2014/main" id="{D644A1DA-EE33-240A-F46A-4A8040E33DC0}"/>
              </a:ext>
            </a:extLst>
          </p:cNvPr>
          <p:cNvSpPr>
            <a:spLocks noGrp="1"/>
          </p:cNvSpPr>
          <p:nvPr>
            <p:ph idx="1"/>
          </p:nvPr>
        </p:nvSpPr>
        <p:spPr/>
        <p:txBody>
          <a:bodyPr/>
          <a:lstStyle/>
          <a:p>
            <a:r>
              <a:rPr lang="zh-CN" altLang="en-US" dirty="0"/>
              <a:t>我们计划用</a:t>
            </a:r>
            <a:r>
              <a:rPr lang="en-US" altLang="zh-CN" dirty="0"/>
              <a:t>CAN</a:t>
            </a:r>
            <a:r>
              <a:rPr lang="zh-CN" altLang="en-US" dirty="0"/>
              <a:t>通信读取各个传感器的数据。</a:t>
            </a:r>
            <a:endParaRPr lang="en-US" altLang="zh-CN" dirty="0"/>
          </a:p>
          <a:p>
            <a:r>
              <a:rPr lang="zh-CN" altLang="en-US" dirty="0"/>
              <a:t>基于机械组的要求，我们初步决定采用闭环控制。</a:t>
            </a:r>
            <a:endParaRPr lang="en-US" altLang="zh-CN" dirty="0"/>
          </a:p>
          <a:p>
            <a:r>
              <a:rPr lang="zh-CN" altLang="en-US" dirty="0"/>
              <a:t>以</a:t>
            </a:r>
            <a:r>
              <a:rPr lang="zh-CN" altLang="en-US"/>
              <a:t>下</a:t>
            </a:r>
            <a:r>
              <a:rPr lang="zh-CN" altLang="en-US" dirty="0"/>
              <a:t>是我们对</a:t>
            </a:r>
            <a:r>
              <a:rPr lang="en-US" altLang="zh-CN" dirty="0"/>
              <a:t>CAN</a:t>
            </a:r>
            <a:r>
              <a:rPr lang="zh-CN" altLang="en-US" dirty="0"/>
              <a:t>通信的自（己）发（送）自（己）解（收）：</a:t>
            </a:r>
            <a:endParaRPr lang="en-US" altLang="zh-CN" dirty="0"/>
          </a:p>
          <a:p>
            <a:pPr marL="0" indent="0">
              <a:buNone/>
            </a:pPr>
            <a:endParaRPr lang="en-US" altLang="zh-CN" dirty="0"/>
          </a:p>
          <a:p>
            <a:pPr marL="0" indent="0">
              <a:buNone/>
            </a:pPr>
            <a:r>
              <a:rPr lang="zh-CN" altLang="en-US" dirty="0"/>
              <a:t>万般不离宗，点灯才是真神。</a:t>
            </a:r>
            <a:endParaRPr lang="en-US" altLang="zh-CN" dirty="0"/>
          </a:p>
          <a:p>
            <a:endParaRPr lang="zh-CN" altLang="en-US" dirty="0"/>
          </a:p>
        </p:txBody>
      </p:sp>
    </p:spTree>
    <p:extLst>
      <p:ext uri="{BB962C8B-B14F-4D97-AF65-F5344CB8AC3E}">
        <p14:creationId xmlns:p14="http://schemas.microsoft.com/office/powerpoint/2010/main" val="290890024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1037</Words>
  <Application>Microsoft Office PowerPoint</Application>
  <PresentationFormat>宽屏</PresentationFormat>
  <Paragraphs>42</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等线</vt:lpstr>
      <vt:lpstr>等线 Light</vt:lpstr>
      <vt:lpstr>Arial</vt:lpstr>
      <vt:lpstr>Office 主题​​</vt:lpstr>
      <vt:lpstr>3组电控汇报</vt:lpstr>
      <vt:lpstr>PowerPoint 演示文稿</vt:lpstr>
      <vt:lpstr>1.PID</vt:lpstr>
      <vt:lpstr>2.Git</vt:lpstr>
      <vt:lpstr>我们已经将PPT上传到我们的远程仓库（请忽略其他两个文件QAQ）</vt:lpstr>
      <vt:lpstr>3.TIM</vt:lpstr>
      <vt:lpstr>4.博弈树模型</vt:lpstr>
      <vt:lpstr>博弈树的（个人）图解</vt:lpstr>
      <vt:lpstr>5.CAN通信</vt:lpstr>
      <vt:lpstr>6.ADC/DAC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jingxuan wu</dc:creator>
  <cp:lastModifiedBy>jingxuan wu</cp:lastModifiedBy>
  <cp:revision>5</cp:revision>
  <dcterms:created xsi:type="dcterms:W3CDTF">2024-11-29T11:51:38Z</dcterms:created>
  <dcterms:modified xsi:type="dcterms:W3CDTF">2024-12-02T06:24:29Z</dcterms:modified>
</cp:coreProperties>
</file>