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2"/>
    <a:srgbClr val="A100FF"/>
    <a:srgbClr val="00BAFF"/>
    <a:srgbClr val="883C84"/>
    <a:srgbClr val="461B49"/>
    <a:srgbClr val="963488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4061" autoAdjust="0"/>
  </p:normalViewPr>
  <p:slideViewPr>
    <p:cSldViewPr>
      <p:cViewPr varScale="1">
        <p:scale>
          <a:sx n="47" d="100"/>
          <a:sy n="47" d="100"/>
        </p:scale>
        <p:origin x="9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+mj-lt"/>
              </a:rPr>
              <a:t>Social Buzz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78"/>
    </mc:Choice>
    <mc:Fallback xmlns="">
      <p:transition spd="slow" advTm="253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44F1413-C24D-BBD8-966C-FB6F2F1D68B4}"/>
              </a:ext>
            </a:extLst>
          </p:cNvPr>
          <p:cNvSpPr txBox="1"/>
          <p:nvPr/>
        </p:nvSpPr>
        <p:spPr>
          <a:xfrm>
            <a:off x="11734799" y="2192140"/>
            <a:ext cx="58674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ANALYSIS</a:t>
            </a:r>
          </a:p>
          <a:p>
            <a:r>
              <a:rPr lang="en-US" sz="2200" dirty="0"/>
              <a:t>Animals and science are the two most popular categories of content, showing that people enjoy "real-life" and "factual" content the most.</a:t>
            </a:r>
          </a:p>
          <a:p>
            <a:endParaRPr lang="en-US" sz="2200" b="1" dirty="0"/>
          </a:p>
          <a:p>
            <a:r>
              <a:rPr lang="en-US" sz="2200" b="1" dirty="0"/>
              <a:t>INSIGHT</a:t>
            </a:r>
          </a:p>
          <a:p>
            <a:r>
              <a:rPr lang="en-US" sz="2200" dirty="0"/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  <a:p>
            <a:endParaRPr lang="en-US" sz="2200" b="1" dirty="0"/>
          </a:p>
          <a:p>
            <a:r>
              <a:rPr lang="en-US" sz="2200" b="1" dirty="0"/>
              <a:t>NEXT STEPS</a:t>
            </a:r>
          </a:p>
          <a:p>
            <a:r>
              <a:rPr lang="en-US" sz="2200" dirty="0"/>
              <a:t>This ad-hoc analysis is insightful, but it's time to take this analysis into large scale production for real-time understanding of your business. We can show you how to do this.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15"/>
    </mc:Choice>
    <mc:Fallback xmlns="">
      <p:transition spd="slow" advTm="4011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01"/>
    </mc:Choice>
    <mc:Fallback xmlns="">
      <p:transition spd="slow" advTm="275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2" name="Group 2"/>
          <p:cNvGrpSpPr/>
          <p:nvPr/>
        </p:nvGrpSpPr>
        <p:grpSpPr>
          <a:xfrm>
            <a:off x="2921591" y="3285301"/>
            <a:ext cx="8673443" cy="4678280"/>
            <a:chOff x="0" y="0"/>
            <a:chExt cx="11564591" cy="623770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3939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3200" spc="-19" dirty="0">
                  <a:solidFill>
                    <a:srgbClr val="000000"/>
                  </a:solidFill>
                </a:rPr>
                <a:t>Project recap</a:t>
              </a:r>
            </a:p>
            <a:p>
              <a:r>
                <a:rPr lang="en-US" sz="3200" spc="-19" dirty="0">
                  <a:solidFill>
                    <a:srgbClr val="000000"/>
                  </a:solidFill>
                </a:rPr>
                <a:t>Problem</a:t>
              </a:r>
            </a:p>
            <a:p>
              <a:r>
                <a:rPr lang="en-US" sz="32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r>
                <a:rPr lang="en-US" sz="3200" spc="-19" dirty="0">
                  <a:solidFill>
                    <a:srgbClr val="000000"/>
                  </a:solidFill>
                </a:rPr>
                <a:t>Process</a:t>
              </a:r>
            </a:p>
            <a:p>
              <a:r>
                <a:rPr lang="en-US" sz="3200" spc="-19" dirty="0">
                  <a:solidFill>
                    <a:srgbClr val="000000"/>
                  </a:solidFill>
                </a:rPr>
                <a:t>Insights</a:t>
              </a:r>
            </a:p>
            <a:p>
              <a:r>
                <a:rPr lang="en-US" sz="32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11"/>
    </mc:Choice>
    <mc:Fallback xmlns="">
      <p:transition spd="slow" advTm="308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904AC2A5-E7F5-3E51-5E1F-59F4D39B9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714" y="2517679"/>
            <a:ext cx="7326486" cy="511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1" u="none" strike="noStrike" cap="none" normalizeH="0" baseline="0" dirty="0">
                <a:ln>
                  <a:noFill/>
                </a:ln>
                <a:solidFill>
                  <a:srgbClr val="2831A2"/>
                </a:solidFill>
                <a:effectLst/>
              </a:rPr>
              <a:t>Social Buzz</a:t>
            </a:r>
            <a:r>
              <a:rPr lang="en-US" altLang="en-US" sz="2200" b="1" i="1" dirty="0">
                <a:solidFill>
                  <a:srgbClr val="2831A2"/>
                </a:solidFill>
              </a:rPr>
              <a:t> is</a:t>
            </a:r>
            <a:r>
              <a:rPr kumimoji="0" lang="en-US" altLang="en-US" sz="2200" b="1" i="1" u="none" strike="noStrike" cap="none" normalizeH="0" baseline="0" dirty="0">
                <a:ln>
                  <a:noFill/>
                </a:ln>
                <a:solidFill>
                  <a:srgbClr val="2831A2"/>
                </a:solidFill>
                <a:effectLst/>
              </a:rPr>
              <a:t> a fast growing and a major social media company emphasizes anonymous user interactions with content. </a:t>
            </a:r>
            <a:r>
              <a:rPr lang="en-US" altLang="en-US" sz="2200" b="1" i="1" dirty="0">
                <a:solidFill>
                  <a:srgbClr val="2831A2"/>
                </a:solidFill>
              </a:rPr>
              <a:t>Accenture has begun a 3 month POC focusing on below tasks:</a:t>
            </a:r>
            <a:endParaRPr kumimoji="0" lang="en-US" altLang="en-US" sz="2200" b="1" i="1" u="none" strike="noStrike" cap="none" normalizeH="0" baseline="0" dirty="0">
              <a:ln>
                <a:noFill/>
              </a:ln>
              <a:solidFill>
                <a:srgbClr val="2831A2"/>
              </a:solidFill>
              <a:effectLst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i="1" dirty="0">
                <a:solidFill>
                  <a:srgbClr val="2831A2"/>
                </a:solidFill>
              </a:rPr>
              <a:t>Auditing their current big data practices.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i="1" dirty="0">
                <a:solidFill>
                  <a:srgbClr val="2831A2"/>
                </a:solidFill>
              </a:rPr>
              <a:t>Providing recommendations to ensure a smooth IPO.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i="1" dirty="0">
                <a:solidFill>
                  <a:srgbClr val="2831A2"/>
                </a:solidFill>
              </a:rPr>
              <a:t>Offer insights and strategies for managing their massive data sets using industry best practices.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i="1" dirty="0">
                <a:solidFill>
                  <a:srgbClr val="2831A2"/>
                </a:solidFill>
              </a:rPr>
              <a:t>Highlight the most popular content categories to optimize user engagement and platform performance.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EF9666B6-D1AB-79C8-E499-140D6B85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26"/>
    </mc:Choice>
    <mc:Fallback xmlns="">
      <p:transition spd="slow" advTm="387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097798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028700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0275" y="1873546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1A994180-8E08-2DD1-D706-F2E53DD80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768" y="4659067"/>
            <a:ext cx="5940241" cy="483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 b="1" i="1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b="1" i="1" dirty="0">
                <a:solidFill>
                  <a:schemeClr val="bg1"/>
                </a:solidFill>
              </a:rPr>
              <a:t>O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ver </a:t>
            </a:r>
            <a:r>
              <a:rPr kumimoji="0" lang="en-US" altLang="en-US" sz="2400" b="1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500 million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monthly active users in the past five years.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100,000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pieces of content posted daily.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How to capitalize on it when there is so much?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dirty="0">
                <a:solidFill>
                  <a:schemeClr val="bg1"/>
                </a:solidFill>
              </a:rPr>
              <a:t>Analysis to find Social Buzz’s top 5 most popular categories of contents.</a:t>
            </a:r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55"/>
    </mc:Choice>
    <mc:Fallback xmlns="">
      <p:transition spd="slow" advTm="356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3FB6EBF-A958-C95B-1DBF-219FE5B91F40}"/>
              </a:ext>
            </a:extLst>
          </p:cNvPr>
          <p:cNvSpPr/>
          <p:nvPr/>
        </p:nvSpPr>
        <p:spPr>
          <a:xfrm>
            <a:off x="13056579" y="4634348"/>
            <a:ext cx="3631221" cy="1121045"/>
          </a:xfrm>
          <a:prstGeom prst="roundRect">
            <a:avLst/>
          </a:prstGeom>
          <a:solidFill>
            <a:srgbClr val="A100FF"/>
          </a:solidFill>
          <a:ln>
            <a:solidFill>
              <a:schemeClr val="tx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0E6F11F-C131-AA54-2B6C-D2F67D74C883}"/>
              </a:ext>
            </a:extLst>
          </p:cNvPr>
          <p:cNvSpPr/>
          <p:nvPr/>
        </p:nvSpPr>
        <p:spPr>
          <a:xfrm>
            <a:off x="13056578" y="7585564"/>
            <a:ext cx="3631221" cy="1121045"/>
          </a:xfrm>
          <a:prstGeom prst="roundRect">
            <a:avLst/>
          </a:prstGeom>
          <a:solidFill>
            <a:srgbClr val="A100FF"/>
          </a:solidFill>
          <a:ln>
            <a:solidFill>
              <a:schemeClr val="tx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65ED98D-DFB9-AAB7-6720-449D6A892234}"/>
              </a:ext>
            </a:extLst>
          </p:cNvPr>
          <p:cNvSpPr/>
          <p:nvPr/>
        </p:nvSpPr>
        <p:spPr>
          <a:xfrm>
            <a:off x="13056579" y="1736455"/>
            <a:ext cx="3631221" cy="1121045"/>
          </a:xfrm>
          <a:prstGeom prst="roundRect">
            <a:avLst/>
          </a:prstGeom>
          <a:solidFill>
            <a:srgbClr val="A100FF"/>
          </a:solidFill>
          <a:ln>
            <a:solidFill>
              <a:schemeClr val="tx2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506723" y="406153"/>
            <a:ext cx="9475477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630863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31335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707063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300066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8955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485590" y="3631181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542709-4DA2-E960-0801-3C644E0E273A}"/>
              </a:ext>
            </a:extLst>
          </p:cNvPr>
          <p:cNvSpPr txBox="1"/>
          <p:nvPr/>
        </p:nvSpPr>
        <p:spPr>
          <a:xfrm>
            <a:off x="13569189" y="1934935"/>
            <a:ext cx="2895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0" dirty="0">
                <a:solidFill>
                  <a:schemeClr val="bg1"/>
                </a:solidFill>
                <a:effectLst/>
              </a:rPr>
              <a:t>Tamanna Sharma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</a:rPr>
              <a:t> (Data Analyst)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67DEC-9ED0-464C-7EFE-07C489C7B126}"/>
              </a:ext>
            </a:extLst>
          </p:cNvPr>
          <p:cNvSpPr txBox="1"/>
          <p:nvPr/>
        </p:nvSpPr>
        <p:spPr>
          <a:xfrm>
            <a:off x="13641201" y="4810149"/>
            <a:ext cx="2895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0" dirty="0">
                <a:solidFill>
                  <a:schemeClr val="bg1"/>
                </a:solidFill>
                <a:effectLst/>
              </a:rPr>
              <a:t>Andrew Fleming (Chief Technical Architect)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3CC5CD-4126-A3ED-06C4-A98C5D40AF33}"/>
              </a:ext>
            </a:extLst>
          </p:cNvPr>
          <p:cNvSpPr txBox="1"/>
          <p:nvPr/>
        </p:nvSpPr>
        <p:spPr>
          <a:xfrm>
            <a:off x="13716000" y="7743292"/>
            <a:ext cx="2895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0" dirty="0">
                <a:solidFill>
                  <a:schemeClr val="bg1"/>
                </a:solidFill>
                <a:effectLst/>
              </a:rPr>
              <a:t>Marcus </a:t>
            </a:r>
            <a:r>
              <a:rPr lang="en-US" sz="2200" b="1" i="0" dirty="0" err="1">
                <a:solidFill>
                  <a:schemeClr val="bg1"/>
                </a:solidFill>
                <a:effectLst/>
              </a:rPr>
              <a:t>Rompton</a:t>
            </a:r>
            <a:r>
              <a:rPr lang="en-US" sz="2200" b="1" i="0" dirty="0">
                <a:solidFill>
                  <a:schemeClr val="bg1"/>
                </a:solidFill>
                <a:effectLst/>
              </a:rPr>
              <a:t> (Senior Principle)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94"/>
    </mc:Choice>
    <mc:Fallback xmlns="">
      <p:transition spd="slow" advTm="250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53B5869-C271-1681-F61F-A027367A18D3}"/>
              </a:ext>
            </a:extLst>
          </p:cNvPr>
          <p:cNvSpPr/>
          <p:nvPr/>
        </p:nvSpPr>
        <p:spPr>
          <a:xfrm>
            <a:off x="10668000" y="7824558"/>
            <a:ext cx="3931700" cy="987312"/>
          </a:xfrm>
          <a:prstGeom prst="round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Uncover Insights</a:t>
            </a:r>
            <a:endParaRPr lang="en-US" sz="2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0A27EF4-BB2C-0060-71B8-D43A80D5770E}"/>
              </a:ext>
            </a:extLst>
          </p:cNvPr>
          <p:cNvSpPr/>
          <p:nvPr/>
        </p:nvSpPr>
        <p:spPr>
          <a:xfrm>
            <a:off x="8808624" y="6292787"/>
            <a:ext cx="3931700" cy="908113"/>
          </a:xfrm>
          <a:prstGeom prst="round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Analysis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5A2E91E-F38F-CE55-AD0D-1DA79164C8E1}"/>
              </a:ext>
            </a:extLst>
          </p:cNvPr>
          <p:cNvSpPr/>
          <p:nvPr/>
        </p:nvSpPr>
        <p:spPr>
          <a:xfrm>
            <a:off x="6917468" y="4613388"/>
            <a:ext cx="3931700" cy="987312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Modeling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E036D55-F9C5-684F-A341-46C08B19E8D0}"/>
              </a:ext>
            </a:extLst>
          </p:cNvPr>
          <p:cNvSpPr/>
          <p:nvPr/>
        </p:nvSpPr>
        <p:spPr>
          <a:xfrm>
            <a:off x="5003124" y="3009900"/>
            <a:ext cx="3805499" cy="967840"/>
          </a:xfrm>
          <a:prstGeom prst="round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raphik Regular" panose="020B0503030202060203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Graphik Regular" panose="020B0503030202060203"/>
              </a:rPr>
              <a:t>  Data Cleaning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E7ECD41-BC5C-70A7-60E3-D1F8D0AB655C}"/>
              </a:ext>
            </a:extLst>
          </p:cNvPr>
          <p:cNvSpPr/>
          <p:nvPr/>
        </p:nvSpPr>
        <p:spPr>
          <a:xfrm>
            <a:off x="3255830" y="1374028"/>
            <a:ext cx="3661637" cy="1026272"/>
          </a:xfrm>
          <a:prstGeom prst="round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raphik Regular" panose="020B0503030202060203"/>
              </a:rPr>
              <a:t>Data Understanding</a:t>
            </a:r>
            <a:endParaRPr lang="en-US" sz="2400" dirty="0"/>
          </a:p>
        </p:txBody>
      </p:sp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71"/>
    </mc:Choice>
    <mc:Fallback xmlns="">
      <p:transition spd="slow" advTm="548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23" name="Rectangle 1">
            <a:extLst>
              <a:ext uri="{FF2B5EF4-FFF2-40B4-BE49-F238E27FC236}">
                <a16:creationId xmlns:a16="http://schemas.microsoft.com/office/drawing/2014/main" id="{7F2F8AE9-DBAE-5071-CF42-E4E9E142C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351" y="3664645"/>
            <a:ext cx="3033051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Animals: 1,897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Healthy Eating: 1,717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Science: 1,796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Technology: 1,698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Travel: 1,647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EF7E49-73A2-1403-39AF-799DE1B3B829}"/>
              </a:ext>
            </a:extLst>
          </p:cNvPr>
          <p:cNvSpPr txBox="1"/>
          <p:nvPr/>
        </p:nvSpPr>
        <p:spPr>
          <a:xfrm>
            <a:off x="2584359" y="3848100"/>
            <a:ext cx="2140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2831A2"/>
                </a:solidFill>
                <a:latin typeface="+mj-lt"/>
              </a:rPr>
              <a:t>16</a:t>
            </a:r>
          </a:p>
          <a:p>
            <a:pPr algn="ctr"/>
            <a:endParaRPr lang="en-US" sz="2200" b="1" dirty="0">
              <a:latin typeface="+mj-lt"/>
            </a:endParaRPr>
          </a:p>
          <a:p>
            <a:pPr algn="ctr"/>
            <a:r>
              <a:rPr lang="en-US" sz="2200" b="1" dirty="0">
                <a:latin typeface="+mj-lt"/>
              </a:rPr>
              <a:t>Unique Categories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4B63F-0817-ADCA-2F2B-83602B1CFE3D}"/>
              </a:ext>
            </a:extLst>
          </p:cNvPr>
          <p:cNvSpPr txBox="1"/>
          <p:nvPr/>
        </p:nvSpPr>
        <p:spPr>
          <a:xfrm>
            <a:off x="7657855" y="3886200"/>
            <a:ext cx="2140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2831A2"/>
                </a:solidFill>
                <a:latin typeface="+mj-lt"/>
              </a:rPr>
              <a:t>1897</a:t>
            </a:r>
          </a:p>
          <a:p>
            <a:pPr algn="ctr"/>
            <a:endParaRPr lang="en-US" sz="2200" b="1" dirty="0">
              <a:latin typeface="+mj-lt"/>
            </a:endParaRPr>
          </a:p>
          <a:p>
            <a:pPr algn="ctr"/>
            <a:r>
              <a:rPr lang="en-US" sz="2200" b="1" dirty="0">
                <a:latin typeface="+mj-lt"/>
              </a:rPr>
              <a:t>Reactions to “Animal” Posts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1957E-6708-B893-CB98-C1BBEF5B47F4}"/>
              </a:ext>
            </a:extLst>
          </p:cNvPr>
          <p:cNvSpPr txBox="1"/>
          <p:nvPr/>
        </p:nvSpPr>
        <p:spPr>
          <a:xfrm>
            <a:off x="13086430" y="3886200"/>
            <a:ext cx="2140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2831A2"/>
                </a:solidFill>
                <a:latin typeface="+mj-lt"/>
              </a:rPr>
              <a:t>May</a:t>
            </a:r>
          </a:p>
          <a:p>
            <a:pPr algn="ctr"/>
            <a:endParaRPr lang="en-US" sz="2200" b="1" dirty="0">
              <a:latin typeface="+mj-lt"/>
            </a:endParaRPr>
          </a:p>
          <a:p>
            <a:pPr algn="ctr"/>
            <a:r>
              <a:rPr lang="en-US" sz="2200" b="1" dirty="0">
                <a:latin typeface="+mj-lt"/>
              </a:rPr>
              <a:t>Month with most posts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55"/>
    </mc:Choice>
    <mc:Fallback xmlns="">
      <p:transition spd="slow" advTm="213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2BBDBC68-F217-933A-CF3B-C79DE2EF2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52" y="1850859"/>
            <a:ext cx="11943448" cy="6473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15"/>
    </mc:Choice>
    <mc:Fallback xmlns="">
      <p:transition spd="slow" advTm="2491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813D597-5B38-4621-9A35-B576B098B8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85151"/>
            <a:ext cx="12680949" cy="72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44"/>
    </mc:Choice>
    <mc:Fallback xmlns="">
      <p:transition spd="slow" advTm="3284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352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Graphik Regular</vt:lpstr>
      <vt:lpstr>Wingdings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Tamanna Sharma</cp:lastModifiedBy>
  <cp:revision>18</cp:revision>
  <dcterms:created xsi:type="dcterms:W3CDTF">2006-08-16T00:00:00Z</dcterms:created>
  <dcterms:modified xsi:type="dcterms:W3CDTF">2024-07-22T06:03:51Z</dcterms:modified>
  <dc:identifier>DAEhDyfaYKE</dc:identifier>
</cp:coreProperties>
</file>