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63"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1625FD-0973-4D47-987E-B56EF70EDD32}" v="1" dt="2023-08-16T00:56:08.095"/>
    <p1510:client id="{B91C481D-8C79-4ACD-B99D-F35218F60C8F}" v="3" dt="2023-08-15T20:36:27.1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6851" autoAdjust="0"/>
  </p:normalViewPr>
  <p:slideViewPr>
    <p:cSldViewPr snapToGrid="0">
      <p:cViewPr varScale="1">
        <p:scale>
          <a:sx n="87" d="100"/>
          <a:sy n="87" d="100"/>
        </p:scale>
        <p:origin x="14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J" userId="eb5c6397510d1945" providerId="LiveId" clId="{B91C481D-8C79-4ACD-B99D-F35218F60C8F}"/>
    <pc:docChg chg="modSld">
      <pc:chgData name="TJ" userId="eb5c6397510d1945" providerId="LiveId" clId="{B91C481D-8C79-4ACD-B99D-F35218F60C8F}" dt="2023-08-15T20:40:41.071" v="190" actId="113"/>
      <pc:docMkLst>
        <pc:docMk/>
      </pc:docMkLst>
      <pc:sldChg chg="addSp modSp mod">
        <pc:chgData name="TJ" userId="eb5c6397510d1945" providerId="LiveId" clId="{B91C481D-8C79-4ACD-B99D-F35218F60C8F}" dt="2023-08-15T20:40:26.241" v="188" actId="113"/>
        <pc:sldMkLst>
          <pc:docMk/>
          <pc:sldMk cId="3257304099" sldId="257"/>
        </pc:sldMkLst>
        <pc:spChg chg="add mod">
          <ac:chgData name="TJ" userId="eb5c6397510d1945" providerId="LiveId" clId="{B91C481D-8C79-4ACD-B99D-F35218F60C8F}" dt="2023-08-15T20:40:26.241" v="188" actId="113"/>
          <ac:spMkLst>
            <pc:docMk/>
            <pc:sldMk cId="3257304099" sldId="257"/>
            <ac:spMk id="3" creationId="{54489725-8FDE-6C03-FBB0-5E30A78D3C15}"/>
          </ac:spMkLst>
        </pc:spChg>
        <pc:picChg chg="mod">
          <ac:chgData name="TJ" userId="eb5c6397510d1945" providerId="LiveId" clId="{B91C481D-8C79-4ACD-B99D-F35218F60C8F}" dt="2023-08-15T20:33:18.555" v="13" actId="1076"/>
          <ac:picMkLst>
            <pc:docMk/>
            <pc:sldMk cId="3257304099" sldId="257"/>
            <ac:picMk id="6" creationId="{2AE004E3-5596-893A-D986-AD2B23EA096C}"/>
          </ac:picMkLst>
        </pc:picChg>
      </pc:sldChg>
      <pc:sldChg chg="addSp modSp mod">
        <pc:chgData name="TJ" userId="eb5c6397510d1945" providerId="LiveId" clId="{B91C481D-8C79-4ACD-B99D-F35218F60C8F}" dt="2023-08-15T20:40:34.148" v="189" actId="113"/>
        <pc:sldMkLst>
          <pc:docMk/>
          <pc:sldMk cId="935300625" sldId="258"/>
        </pc:sldMkLst>
        <pc:spChg chg="add mod">
          <ac:chgData name="TJ" userId="eb5c6397510d1945" providerId="LiveId" clId="{B91C481D-8C79-4ACD-B99D-F35218F60C8F}" dt="2023-08-15T20:40:34.148" v="189" actId="113"/>
          <ac:spMkLst>
            <pc:docMk/>
            <pc:sldMk cId="935300625" sldId="258"/>
            <ac:spMk id="3" creationId="{24E5232F-3930-6756-FAB5-D383DC7EB23A}"/>
          </ac:spMkLst>
        </pc:spChg>
        <pc:picChg chg="mod">
          <ac:chgData name="TJ" userId="eb5c6397510d1945" providerId="LiveId" clId="{B91C481D-8C79-4ACD-B99D-F35218F60C8F}" dt="2023-08-15T20:35:12.501" v="134" actId="1076"/>
          <ac:picMkLst>
            <pc:docMk/>
            <pc:sldMk cId="935300625" sldId="258"/>
            <ac:picMk id="6" creationId="{6283C8A4-DA6D-6708-5E7A-5FCC6DC65883}"/>
          </ac:picMkLst>
        </pc:picChg>
      </pc:sldChg>
      <pc:sldChg chg="addSp modSp mod">
        <pc:chgData name="TJ" userId="eb5c6397510d1945" providerId="LiveId" clId="{B91C481D-8C79-4ACD-B99D-F35218F60C8F}" dt="2023-08-15T20:40:41.071" v="190" actId="113"/>
        <pc:sldMkLst>
          <pc:docMk/>
          <pc:sldMk cId="1975536614" sldId="263"/>
        </pc:sldMkLst>
        <pc:spChg chg="mod">
          <ac:chgData name="TJ" userId="eb5c6397510d1945" providerId="LiveId" clId="{B91C481D-8C79-4ACD-B99D-F35218F60C8F}" dt="2023-08-15T20:22:57.346" v="9" actId="20577"/>
          <ac:spMkLst>
            <pc:docMk/>
            <pc:sldMk cId="1975536614" sldId="263"/>
            <ac:spMk id="2" creationId="{7506558A-862F-9EC0-1789-1F7AE94DD68C}"/>
          </ac:spMkLst>
        </pc:spChg>
        <pc:spChg chg="add mod">
          <ac:chgData name="TJ" userId="eb5c6397510d1945" providerId="LiveId" clId="{B91C481D-8C79-4ACD-B99D-F35218F60C8F}" dt="2023-08-15T20:40:41.071" v="190" actId="113"/>
          <ac:spMkLst>
            <pc:docMk/>
            <pc:sldMk cId="1975536614" sldId="263"/>
            <ac:spMk id="3" creationId="{F29A1C12-95CF-3EA0-3C05-135707E4CCB8}"/>
          </ac:spMkLst>
        </pc:spChg>
        <pc:picChg chg="mod">
          <ac:chgData name="TJ" userId="eb5c6397510d1945" providerId="LiveId" clId="{B91C481D-8C79-4ACD-B99D-F35218F60C8F}" dt="2023-08-15T20:36:21.801" v="166" actId="1076"/>
          <ac:picMkLst>
            <pc:docMk/>
            <pc:sldMk cId="1975536614" sldId="263"/>
            <ac:picMk id="6" creationId="{C2605F48-2D83-10A0-6934-B76D76821AA6}"/>
          </ac:picMkLst>
        </pc:picChg>
      </pc:sldChg>
    </pc:docChg>
  </pc:docChgLst>
  <pc:docChgLst>
    <pc:chgData name="TJ Davis" userId="2472d7e42abb0c91" providerId="LiveId" clId="{A21625FD-0973-4D47-987E-B56EF70EDD32}"/>
    <pc:docChg chg="custSel delSld modSld">
      <pc:chgData name="TJ Davis" userId="2472d7e42abb0c91" providerId="LiveId" clId="{A21625FD-0973-4D47-987E-B56EF70EDD32}" dt="2023-08-16T01:13:26.720" v="1121" actId="20577"/>
      <pc:docMkLst>
        <pc:docMk/>
      </pc:docMkLst>
      <pc:sldChg chg="modNotesTx">
        <pc:chgData name="TJ Davis" userId="2472d7e42abb0c91" providerId="LiveId" clId="{A21625FD-0973-4D47-987E-B56EF70EDD32}" dt="2023-08-16T00:49:41.514" v="248" actId="20577"/>
        <pc:sldMkLst>
          <pc:docMk/>
          <pc:sldMk cId="592841126" sldId="256"/>
        </pc:sldMkLst>
      </pc:sldChg>
      <pc:sldChg chg="addSp modSp mod modNotesTx">
        <pc:chgData name="TJ Davis" userId="2472d7e42abb0c91" providerId="LiveId" clId="{A21625FD-0973-4D47-987E-B56EF70EDD32}" dt="2023-08-16T01:12:30.731" v="1068" actId="20577"/>
        <pc:sldMkLst>
          <pc:docMk/>
          <pc:sldMk cId="3257304099" sldId="257"/>
        </pc:sldMkLst>
        <pc:spChg chg="mod">
          <ac:chgData name="TJ Davis" userId="2472d7e42abb0c91" providerId="LiveId" clId="{A21625FD-0973-4D47-987E-B56EF70EDD32}" dt="2023-08-16T00:58:10.823" v="799" actId="1076"/>
          <ac:spMkLst>
            <pc:docMk/>
            <pc:sldMk cId="3257304099" sldId="257"/>
            <ac:spMk id="3" creationId="{54489725-8FDE-6C03-FBB0-5E30A78D3C15}"/>
          </ac:spMkLst>
        </pc:spChg>
        <pc:spChg chg="add mod">
          <ac:chgData name="TJ Davis" userId="2472d7e42abb0c91" providerId="LiveId" clId="{A21625FD-0973-4D47-987E-B56EF70EDD32}" dt="2023-08-16T00:58:20.208" v="800" actId="1076"/>
          <ac:spMkLst>
            <pc:docMk/>
            <pc:sldMk cId="3257304099" sldId="257"/>
            <ac:spMk id="7" creationId="{C8BAEDF2-FAEE-F902-2393-8E51D40471E1}"/>
          </ac:spMkLst>
        </pc:spChg>
        <pc:picChg chg="add mod">
          <ac:chgData name="TJ Davis" userId="2472d7e42abb0c91" providerId="LiveId" clId="{A21625FD-0973-4D47-987E-B56EF70EDD32}" dt="2023-08-16T00:56:47.950" v="780" actId="1076"/>
          <ac:picMkLst>
            <pc:docMk/>
            <pc:sldMk cId="3257304099" sldId="257"/>
            <ac:picMk id="4" creationId="{846E6031-B1C5-7DC4-3F3A-183FA8DA00B8}"/>
          </ac:picMkLst>
        </pc:picChg>
        <pc:picChg chg="mod">
          <ac:chgData name="TJ Davis" userId="2472d7e42abb0c91" providerId="LiveId" clId="{A21625FD-0973-4D47-987E-B56EF70EDD32}" dt="2023-08-16T00:56:46.070" v="779" actId="1076"/>
          <ac:picMkLst>
            <pc:docMk/>
            <pc:sldMk cId="3257304099" sldId="257"/>
            <ac:picMk id="6" creationId="{2AE004E3-5596-893A-D986-AD2B23EA096C}"/>
          </ac:picMkLst>
        </pc:picChg>
      </pc:sldChg>
      <pc:sldChg chg="del">
        <pc:chgData name="TJ Davis" userId="2472d7e42abb0c91" providerId="LiveId" clId="{A21625FD-0973-4D47-987E-B56EF70EDD32}" dt="2023-08-16T00:58:54.184" v="801" actId="2696"/>
        <pc:sldMkLst>
          <pc:docMk/>
          <pc:sldMk cId="935300625" sldId="258"/>
        </pc:sldMkLst>
      </pc:sldChg>
      <pc:sldChg chg="modNotesTx">
        <pc:chgData name="TJ Davis" userId="2472d7e42abb0c91" providerId="LiveId" clId="{A21625FD-0973-4D47-987E-B56EF70EDD32}" dt="2023-08-16T01:13:26.720" v="1121" actId="20577"/>
        <pc:sldMkLst>
          <pc:docMk/>
          <pc:sldMk cId="1975536614" sldId="2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C4FDF3-21A6-4034-A282-AAE986CD098F}" type="datetimeFigureOut">
              <a:rPr lang="en-US" smtClean="0"/>
              <a:t>8/15/2023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46C1A-F1D7-49BA-A1FF-7E74335FB05C}" type="slidenum">
              <a:rPr lang="en-US" smtClean="0"/>
              <a:t>‹#›</a:t>
            </a:fld>
            <a:endParaRPr lang="en-US"/>
          </a:p>
        </p:txBody>
      </p:sp>
    </p:spTree>
    <p:extLst>
      <p:ext uri="{BB962C8B-B14F-4D97-AF65-F5344CB8AC3E}">
        <p14:creationId xmlns:p14="http://schemas.microsoft.com/office/powerpoint/2010/main" val="1938445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kern="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Data exploration and cleanup</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1200"/>
              </a:spcAft>
              <a:buSzPts val="1000"/>
              <a:buFont typeface="Symbol" panose="05050102010706020507" pitchFamily="18" charset="2"/>
              <a:buChar char=""/>
              <a:tabLst>
                <a:tab pos="457200" algn="l"/>
              </a:tabLst>
            </a:pPr>
            <a:r>
              <a:rPr lang="en-US" sz="1800" dirty="0">
                <a:solidFill>
                  <a:srgbClr val="000000"/>
                </a:solidFill>
                <a:effectLst/>
                <a:latin typeface="Segoe UI" panose="020B0502040204020203" pitchFamily="34" charset="0"/>
                <a:ea typeface="Times New Roman" panose="02020603050405020304" pitchFamily="18" charset="0"/>
              </a:rPr>
              <a:t>The data for this study was taken from various sources which are listed in the citations section of this presentation if you are interested.</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1200"/>
              </a:spcAft>
              <a:buSzPts val="1000"/>
              <a:buFont typeface="Symbol" panose="05050102010706020507" pitchFamily="18" charset="2"/>
              <a:buChar char=""/>
              <a:tabLst>
                <a:tab pos="457200" algn="l"/>
              </a:tabLst>
            </a:pPr>
            <a:r>
              <a:rPr lang="en-US" sz="1800" dirty="0">
                <a:solidFill>
                  <a:srgbClr val="000000"/>
                </a:solidFill>
                <a:effectLst/>
                <a:latin typeface="Segoe UI" panose="020B0502040204020203" pitchFamily="34" charset="0"/>
                <a:ea typeface="Times New Roman" panose="02020603050405020304" pitchFamily="18" charset="0"/>
              </a:rPr>
              <a:t>The data for the next few slides was downloaded as excel files, converted to csv and read in for manipulation and cleanup.</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5646C1A-F1D7-49BA-A1FF-7E74335FB05C}" type="slidenum">
              <a:rPr lang="en-US" smtClean="0"/>
              <a:t>1</a:t>
            </a:fld>
            <a:endParaRPr lang="en-US"/>
          </a:p>
        </p:txBody>
      </p:sp>
    </p:spTree>
    <p:extLst>
      <p:ext uri="{BB962C8B-B14F-4D97-AF65-F5344CB8AC3E}">
        <p14:creationId xmlns:p14="http://schemas.microsoft.com/office/powerpoint/2010/main" val="1349558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were vehicle sales effected between Jan 2020 and Dec 2023?</a:t>
            </a:r>
          </a:p>
          <a:p>
            <a:pPr marL="171450" indent="-171450">
              <a:buFont typeface="Arial" panose="020B0604020202020204" pitchFamily="34" charset="0"/>
              <a:buChar char="•"/>
            </a:pPr>
            <a:r>
              <a:rPr lang="en-US" dirty="0"/>
              <a:t>You’ll see the horizontal lines mark some events that occurred during the pandemic that may have had an effect on sales volume.</a:t>
            </a:r>
          </a:p>
          <a:p>
            <a:pPr marL="171450" indent="-171450">
              <a:buFont typeface="Arial" panose="020B0604020202020204" pitchFamily="34" charset="0"/>
              <a:buChar char="•"/>
            </a:pPr>
            <a:r>
              <a:rPr lang="en-US" dirty="0"/>
              <a:t>Overall, you can see we saw a 20% decline in total units sold during this 3 year period.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Its interesting to note, </a:t>
            </a:r>
            <a:r>
              <a:rPr lang="en-US"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that while total sales volume in the form of "units sold" had an initial drastic decline which happened at the beginning of the pandemic and once lockdowns where instated, it rebounded very rapidly back to pre-pandemic levels.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You also notice that </a:t>
            </a:r>
            <a:r>
              <a:rPr lang="en-US" sz="1800" kern="0" dirty="0">
                <a:effectLst/>
                <a:latin typeface="Segoe UI" panose="020B0502040204020203" pitchFamily="34" charset="0"/>
                <a:ea typeface="Times New Roman" panose="02020603050405020304" pitchFamily="18" charset="0"/>
              </a:rPr>
              <a:t>starting in April of 2021, over a year since the pandemic began, the total number of units sold decreases, while the total revenue on those sales actually increased substantially. </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In Nov of 2020 there were almost 17M units sold that generated about 9 billion dollars in revenue.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From Nov 2020 to April 2021, Units sold remained relatively stable and flat while revenue soared from 9 Billion to near 17 billion dollars on the same volume of cars sold.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So while total sales declined 20%....Total Revenue made actually rose by 27%. Why is that??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5646C1A-F1D7-49BA-A1FF-7E74335FB05C}" type="slidenum">
              <a:rPr lang="en-US" smtClean="0"/>
              <a:t>2</a:t>
            </a:fld>
            <a:endParaRPr lang="en-US"/>
          </a:p>
        </p:txBody>
      </p:sp>
    </p:spTree>
    <p:extLst>
      <p:ext uri="{BB962C8B-B14F-4D97-AF65-F5344CB8AC3E}">
        <p14:creationId xmlns:p14="http://schemas.microsoft.com/office/powerpoint/2010/main" val="172446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CPI INDEX:</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Were prices or values </a:t>
            </a:r>
            <a:r>
              <a:rPr lang="en-US" sz="1800" ker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different? The </a:t>
            </a:r>
            <a:r>
              <a:rPr lang="en-US"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CPI index gives us an idea.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Consumer Price Index is a measure of the average change over time in the prices paid by consumers for a market basket of consumer goods and services.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In English, it means: It measures weather or not cost of goods is going up or down.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Around this same time the CPI index rose dramatically, and dealer inventory levels fell off the map, which Dustin will show you shortly. Was this all due to Covid-19? That is difficult to say with 100% certainty as there are many variables at play.</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But I think you’ll see in the upcoming data </a:t>
            </a:r>
            <a:r>
              <a:rPr lang="en-US" sz="1800" kern="0" dirty="0">
                <a:solidFill>
                  <a:srgbClr val="000000"/>
                </a:solidFill>
                <a:effectLst/>
                <a:latin typeface="var(--jp-content-font-family)"/>
                <a:ea typeface="Times New Roman" panose="02020603050405020304" pitchFamily="18" charset="0"/>
                <a:cs typeface="Segoe UI" panose="020B0502040204020203" pitchFamily="34" charset="0"/>
              </a:rPr>
              <a:t>that while Covid-19 itself may not have effected vehicle sales, the response to it in the form of regulations (Chip shortage) and  stimulus checks  (Cares and Heals Acts) played a key role in values and overall inflation soaring, as seen in the Consumer Price Index (CPI).</a:t>
            </a:r>
            <a:endPar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b="1" kern="0" dirty="0">
                <a:effectLst/>
                <a:latin typeface="Segoe UI" panose="020B0502040204020203" pitchFamily="34"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5646C1A-F1D7-49BA-A1FF-7E74335FB05C}" type="slidenum">
              <a:rPr lang="en-US" smtClean="0"/>
              <a:t>3</a:t>
            </a:fld>
            <a:endParaRPr lang="en-US"/>
          </a:p>
        </p:txBody>
      </p:sp>
    </p:spTree>
    <p:extLst>
      <p:ext uri="{BB962C8B-B14F-4D97-AF65-F5344CB8AC3E}">
        <p14:creationId xmlns:p14="http://schemas.microsoft.com/office/powerpoint/2010/main" val="996802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8/15/2023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8/15/2023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8/15/2023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8/15/2023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90566-F53C-3389-5656-38C667A25642}"/>
              </a:ext>
            </a:extLst>
          </p:cNvPr>
          <p:cNvSpPr>
            <a:spLocks noGrp="1"/>
          </p:cNvSpPr>
          <p:nvPr>
            <p:ph type="ctrTitle"/>
          </p:nvPr>
        </p:nvSpPr>
        <p:spPr>
          <a:xfrm>
            <a:off x="1154955" y="1219200"/>
            <a:ext cx="8825658" cy="3329581"/>
          </a:xfrm>
        </p:spPr>
        <p:txBody>
          <a:bodyPr/>
          <a:lstStyle/>
          <a:p>
            <a:pPr algn="r"/>
            <a:br>
              <a:rPr lang="en-US" sz="6000" b="1" i="0" dirty="0">
                <a:solidFill>
                  <a:srgbClr val="E6EDF3"/>
                </a:solidFill>
                <a:effectLst/>
                <a:latin typeface="-apple-system"/>
              </a:rPr>
            </a:br>
            <a:br>
              <a:rPr lang="en-US" sz="6000" b="1" i="0" dirty="0">
                <a:solidFill>
                  <a:srgbClr val="E6EDF3"/>
                </a:solidFill>
                <a:effectLst/>
                <a:latin typeface="-apple-system"/>
              </a:rPr>
            </a:br>
            <a:br>
              <a:rPr lang="en-US" sz="6000" b="1" i="0" dirty="0">
                <a:solidFill>
                  <a:srgbClr val="E6EDF3"/>
                </a:solidFill>
                <a:effectLst/>
                <a:latin typeface="-apple-system"/>
              </a:rPr>
            </a:br>
            <a:br>
              <a:rPr lang="en-US" sz="6000" b="1" i="0" dirty="0">
                <a:solidFill>
                  <a:srgbClr val="E6EDF3"/>
                </a:solidFill>
                <a:effectLst/>
                <a:latin typeface="-apple-system"/>
              </a:rPr>
            </a:br>
            <a:r>
              <a:rPr lang="en-US" sz="6000" b="1" i="0" dirty="0">
                <a:solidFill>
                  <a:srgbClr val="E6EDF3"/>
                </a:solidFill>
                <a:effectLst/>
                <a:latin typeface="-apple-system"/>
              </a:rPr>
              <a:t>Covid-19 Impact on Vehicle Sales in 2020-2023</a:t>
            </a:r>
            <a:br>
              <a:rPr lang="en-US" b="1" i="0" dirty="0">
                <a:solidFill>
                  <a:srgbClr val="E6EDF3"/>
                </a:solidFill>
                <a:effectLst/>
                <a:latin typeface="-apple-system"/>
              </a:rPr>
            </a:br>
            <a:br>
              <a:rPr lang="en-US" sz="1800" b="1" i="0" dirty="0">
                <a:solidFill>
                  <a:srgbClr val="E6EDF3"/>
                </a:solidFill>
                <a:effectLst/>
                <a:latin typeface="-apple-system"/>
              </a:rPr>
            </a:br>
            <a:r>
              <a:rPr lang="en-US" sz="1800" b="1" i="0" dirty="0">
                <a:solidFill>
                  <a:srgbClr val="E6EDF3"/>
                </a:solidFill>
                <a:effectLst/>
                <a:latin typeface="-apple-system"/>
              </a:rPr>
              <a:t>Stephanie Roethlisberger</a:t>
            </a:r>
            <a:br>
              <a:rPr lang="en-US" sz="1800" b="1" i="0" dirty="0">
                <a:solidFill>
                  <a:srgbClr val="E6EDF3"/>
                </a:solidFill>
                <a:effectLst/>
                <a:latin typeface="-apple-system"/>
              </a:rPr>
            </a:br>
            <a:r>
              <a:rPr lang="en-US" sz="1800" b="1" i="0" dirty="0">
                <a:solidFill>
                  <a:srgbClr val="E6EDF3"/>
                </a:solidFill>
                <a:effectLst/>
                <a:latin typeface="-apple-system"/>
              </a:rPr>
              <a:t>Dustin Sheets</a:t>
            </a:r>
            <a:br>
              <a:rPr lang="en-US" sz="1800" b="1" i="0" dirty="0">
                <a:solidFill>
                  <a:srgbClr val="E6EDF3"/>
                </a:solidFill>
                <a:effectLst/>
                <a:latin typeface="-apple-system"/>
              </a:rPr>
            </a:br>
            <a:r>
              <a:rPr lang="en-US" sz="1800" b="1" i="0" dirty="0">
                <a:solidFill>
                  <a:srgbClr val="E6EDF3"/>
                </a:solidFill>
                <a:effectLst/>
                <a:latin typeface="-apple-system"/>
              </a:rPr>
              <a:t>TJ Davis</a:t>
            </a:r>
            <a:br>
              <a:rPr lang="en-US" sz="1800" b="1" i="0" dirty="0">
                <a:solidFill>
                  <a:srgbClr val="E6EDF3"/>
                </a:solidFill>
                <a:effectLst/>
                <a:latin typeface="-apple-system"/>
              </a:rPr>
            </a:br>
            <a:r>
              <a:rPr lang="en-US" sz="1800" b="1" i="0" dirty="0">
                <a:solidFill>
                  <a:srgbClr val="E6EDF3"/>
                </a:solidFill>
                <a:effectLst/>
                <a:latin typeface="-apple-system"/>
              </a:rPr>
              <a:t>Juliana Cortes</a:t>
            </a:r>
            <a:br>
              <a:rPr lang="en-US" sz="1800" b="1" i="0" dirty="0">
                <a:solidFill>
                  <a:srgbClr val="E6EDF3"/>
                </a:solidFill>
                <a:effectLst/>
                <a:latin typeface="-apple-system"/>
              </a:rPr>
            </a:br>
            <a:r>
              <a:rPr lang="en-US" sz="1800" b="1" i="0" dirty="0">
                <a:solidFill>
                  <a:srgbClr val="E6EDF3"/>
                </a:solidFill>
                <a:effectLst/>
                <a:latin typeface="-apple-system"/>
              </a:rPr>
              <a:t>Arnold Vincent</a:t>
            </a:r>
            <a:endParaRPr lang="en-US" dirty="0"/>
          </a:p>
        </p:txBody>
      </p:sp>
      <p:sp>
        <p:nvSpPr>
          <p:cNvPr id="3" name="Subtitle 2">
            <a:extLst>
              <a:ext uri="{FF2B5EF4-FFF2-40B4-BE49-F238E27FC236}">
                <a16:creationId xmlns:a16="http://schemas.microsoft.com/office/drawing/2014/main" id="{B6036C70-3D2D-FABF-55D4-C125785596D4}"/>
              </a:ext>
            </a:extLst>
          </p:cNvPr>
          <p:cNvSpPr>
            <a:spLocks noGrp="1"/>
          </p:cNvSpPr>
          <p:nvPr>
            <p:ph type="subTitle" idx="1"/>
          </p:nvPr>
        </p:nvSpPr>
        <p:spPr/>
        <p:txBody>
          <a:bodyPr>
            <a:normAutofit fontScale="70000" lnSpcReduction="20000"/>
          </a:bodyPr>
          <a:lstStyle/>
          <a:p>
            <a:pPr algn="ctr"/>
            <a:r>
              <a:rPr lang="en-US" b="0" i="0" dirty="0">
                <a:solidFill>
                  <a:srgbClr val="E6EDF3"/>
                </a:solidFill>
                <a:effectLst/>
                <a:latin typeface="-apple-system"/>
              </a:rPr>
              <a:t>The objective of this study is to analyze the impact of the COVID-19 pandemic on the SALES of used and new vehicles in the market from 2020 to 2023. We are looking at how the pandemic and its related economic effects influenced consumer behavior, vehicle demand, and market trends in the automotive industry during this period.</a:t>
            </a:r>
            <a:endParaRPr lang="en-US" dirty="0"/>
          </a:p>
        </p:txBody>
      </p:sp>
    </p:spTree>
    <p:extLst>
      <p:ext uri="{BB962C8B-B14F-4D97-AF65-F5344CB8AC3E}">
        <p14:creationId xmlns:p14="http://schemas.microsoft.com/office/powerpoint/2010/main" val="592841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BEE7C-B02D-37AF-1CC8-F2FAF51F7F17}"/>
              </a:ext>
            </a:extLst>
          </p:cNvPr>
          <p:cNvSpPr>
            <a:spLocks noGrp="1"/>
          </p:cNvSpPr>
          <p:nvPr>
            <p:ph type="title"/>
          </p:nvPr>
        </p:nvSpPr>
        <p:spPr/>
        <p:txBody>
          <a:bodyPr/>
          <a:lstStyle/>
          <a:p>
            <a:r>
              <a:rPr lang="en-US" sz="2800" dirty="0">
                <a:latin typeface="Amasis MT Pro Medium" panose="02040604050005020304" pitchFamily="18" charset="0"/>
              </a:rPr>
              <a:t>How were vehicle sales affected between Jan 2020 and Dec 2022?</a:t>
            </a:r>
          </a:p>
        </p:txBody>
      </p:sp>
      <p:pic>
        <p:nvPicPr>
          <p:cNvPr id="6" name="Content Placeholder 5" descr="A graph with blue line and purple line&#10;&#10;Description automatically generated">
            <a:extLst>
              <a:ext uri="{FF2B5EF4-FFF2-40B4-BE49-F238E27FC236}">
                <a16:creationId xmlns:a16="http://schemas.microsoft.com/office/drawing/2014/main" id="{2AE004E3-5596-893A-D986-AD2B23EA096C}"/>
              </a:ext>
            </a:extLst>
          </p:cNvPr>
          <p:cNvPicPr>
            <a:picLocks noGrp="1" noChangeAspect="1"/>
          </p:cNvPicPr>
          <p:nvPr>
            <p:ph sz="half" idx="1"/>
          </p:nvPr>
        </p:nvPicPr>
        <p:blipFill>
          <a:blip r:embed="rId3"/>
          <a:stretch>
            <a:fillRect/>
          </a:stretch>
        </p:blipFill>
        <p:spPr>
          <a:xfrm>
            <a:off x="75369" y="2239222"/>
            <a:ext cx="6020631" cy="3010315"/>
          </a:xfrm>
        </p:spPr>
      </p:pic>
      <p:sp>
        <p:nvSpPr>
          <p:cNvPr id="3" name="TextBox 2">
            <a:extLst>
              <a:ext uri="{FF2B5EF4-FFF2-40B4-BE49-F238E27FC236}">
                <a16:creationId xmlns:a16="http://schemas.microsoft.com/office/drawing/2014/main" id="{54489725-8FDE-6C03-FBB0-5E30A78D3C15}"/>
              </a:ext>
            </a:extLst>
          </p:cNvPr>
          <p:cNvSpPr txBox="1"/>
          <p:nvPr/>
        </p:nvSpPr>
        <p:spPr>
          <a:xfrm>
            <a:off x="717057" y="5751883"/>
            <a:ext cx="4737253" cy="523220"/>
          </a:xfrm>
          <a:prstGeom prst="rect">
            <a:avLst/>
          </a:prstGeom>
          <a:noFill/>
        </p:spPr>
        <p:txBody>
          <a:bodyPr wrap="square" rtlCol="0">
            <a:spAutoFit/>
          </a:bodyPr>
          <a:lstStyle/>
          <a:p>
            <a:r>
              <a:rPr lang="en-US" sz="2800" b="1" dirty="0"/>
              <a:t>Units sold declined 20%                              </a:t>
            </a:r>
          </a:p>
        </p:txBody>
      </p:sp>
      <p:pic>
        <p:nvPicPr>
          <p:cNvPr id="4" name="Content Placeholder 5" descr="A graph of sales&#10;&#10;Description automatically generated">
            <a:extLst>
              <a:ext uri="{FF2B5EF4-FFF2-40B4-BE49-F238E27FC236}">
                <a16:creationId xmlns:a16="http://schemas.microsoft.com/office/drawing/2014/main" id="{846E6031-B1C5-7DC4-3F3A-183FA8DA00B8}"/>
              </a:ext>
            </a:extLst>
          </p:cNvPr>
          <p:cNvPicPr>
            <a:picLocks noChangeAspect="1"/>
          </p:cNvPicPr>
          <p:nvPr/>
        </p:nvPicPr>
        <p:blipFill>
          <a:blip r:embed="rId4"/>
          <a:stretch>
            <a:fillRect/>
          </a:stretch>
        </p:blipFill>
        <p:spPr>
          <a:xfrm>
            <a:off x="6096000" y="2239221"/>
            <a:ext cx="6020630" cy="3010315"/>
          </a:xfrm>
          <a:prstGeom prst="rect">
            <a:avLst/>
          </a:prstGeom>
        </p:spPr>
      </p:pic>
      <p:sp>
        <p:nvSpPr>
          <p:cNvPr id="7" name="TextBox 6">
            <a:extLst>
              <a:ext uri="{FF2B5EF4-FFF2-40B4-BE49-F238E27FC236}">
                <a16:creationId xmlns:a16="http://schemas.microsoft.com/office/drawing/2014/main" id="{C8BAEDF2-FAEE-F902-2393-8E51D40471E1}"/>
              </a:ext>
            </a:extLst>
          </p:cNvPr>
          <p:cNvSpPr txBox="1"/>
          <p:nvPr/>
        </p:nvSpPr>
        <p:spPr>
          <a:xfrm>
            <a:off x="7001916" y="5751883"/>
            <a:ext cx="6097836" cy="523220"/>
          </a:xfrm>
          <a:prstGeom prst="rect">
            <a:avLst/>
          </a:prstGeom>
          <a:noFill/>
        </p:spPr>
        <p:txBody>
          <a:bodyPr wrap="square">
            <a:spAutoFit/>
          </a:bodyPr>
          <a:lstStyle/>
          <a:p>
            <a:r>
              <a:rPr lang="en-US" sz="2800" b="1" dirty="0"/>
              <a:t>Total Revenue rose 27%</a:t>
            </a:r>
          </a:p>
        </p:txBody>
      </p:sp>
    </p:spTree>
    <p:extLst>
      <p:ext uri="{BB962C8B-B14F-4D97-AF65-F5344CB8AC3E}">
        <p14:creationId xmlns:p14="http://schemas.microsoft.com/office/powerpoint/2010/main" val="3257304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6558A-862F-9EC0-1789-1F7AE94DD68C}"/>
              </a:ext>
            </a:extLst>
          </p:cNvPr>
          <p:cNvSpPr>
            <a:spLocks noGrp="1"/>
          </p:cNvSpPr>
          <p:nvPr>
            <p:ph type="title"/>
          </p:nvPr>
        </p:nvSpPr>
        <p:spPr/>
        <p:txBody>
          <a:bodyPr/>
          <a:lstStyle/>
          <a:p>
            <a:r>
              <a:rPr lang="en-US" dirty="0">
                <a:latin typeface="Amasis MT Pro Medium" panose="02040604050005020304" pitchFamily="18" charset="0"/>
              </a:rPr>
              <a:t>Were overall prices affected?</a:t>
            </a:r>
          </a:p>
        </p:txBody>
      </p:sp>
      <p:pic>
        <p:nvPicPr>
          <p:cNvPr id="6" name="Content Placeholder 5" descr="A graph with lines and numbers&#10;&#10;Description automatically generated with medium confidence">
            <a:extLst>
              <a:ext uri="{FF2B5EF4-FFF2-40B4-BE49-F238E27FC236}">
                <a16:creationId xmlns:a16="http://schemas.microsoft.com/office/drawing/2014/main" id="{C2605F48-2D83-10A0-6934-B76D76821AA6}"/>
              </a:ext>
            </a:extLst>
          </p:cNvPr>
          <p:cNvPicPr>
            <a:picLocks noGrp="1" noChangeAspect="1"/>
          </p:cNvPicPr>
          <p:nvPr>
            <p:ph sz="half" idx="1"/>
          </p:nvPr>
        </p:nvPicPr>
        <p:blipFill>
          <a:blip r:embed="rId3"/>
          <a:stretch>
            <a:fillRect/>
          </a:stretch>
        </p:blipFill>
        <p:spPr>
          <a:xfrm>
            <a:off x="684439" y="1771115"/>
            <a:ext cx="8361395" cy="4180697"/>
          </a:xfrm>
        </p:spPr>
      </p:pic>
      <p:sp>
        <p:nvSpPr>
          <p:cNvPr id="3" name="TextBox 2">
            <a:extLst>
              <a:ext uri="{FF2B5EF4-FFF2-40B4-BE49-F238E27FC236}">
                <a16:creationId xmlns:a16="http://schemas.microsoft.com/office/drawing/2014/main" id="{F29A1C12-95CF-3EA0-3C05-135707E4CCB8}"/>
              </a:ext>
            </a:extLst>
          </p:cNvPr>
          <p:cNvSpPr txBox="1"/>
          <p:nvPr/>
        </p:nvSpPr>
        <p:spPr>
          <a:xfrm>
            <a:off x="9406822" y="3210032"/>
            <a:ext cx="2675989" cy="523220"/>
          </a:xfrm>
          <a:prstGeom prst="rect">
            <a:avLst/>
          </a:prstGeom>
          <a:noFill/>
        </p:spPr>
        <p:txBody>
          <a:bodyPr wrap="square" rtlCol="0">
            <a:spAutoFit/>
          </a:bodyPr>
          <a:lstStyle/>
          <a:p>
            <a:r>
              <a:rPr lang="en-US" sz="2800" b="1" dirty="0"/>
              <a:t>CPI rose 40%</a:t>
            </a:r>
          </a:p>
        </p:txBody>
      </p:sp>
    </p:spTree>
    <p:extLst>
      <p:ext uri="{BB962C8B-B14F-4D97-AF65-F5344CB8AC3E}">
        <p14:creationId xmlns:p14="http://schemas.microsoft.com/office/powerpoint/2010/main" val="1975536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35C85-D7C1-FF3D-AD1E-338310F4B040}"/>
              </a:ext>
            </a:extLst>
          </p:cNvPr>
          <p:cNvSpPr>
            <a:spLocks noGrp="1"/>
          </p:cNvSpPr>
          <p:nvPr>
            <p:ph type="title"/>
          </p:nvPr>
        </p:nvSpPr>
        <p:spPr>
          <a:xfrm>
            <a:off x="646111" y="452718"/>
            <a:ext cx="9404723" cy="554447"/>
          </a:xfrm>
        </p:spPr>
        <p:txBody>
          <a:bodyPr/>
          <a:lstStyle/>
          <a:p>
            <a:r>
              <a:rPr lang="en-US" sz="2800" dirty="0"/>
              <a:t>Why did prices increase?</a:t>
            </a:r>
          </a:p>
        </p:txBody>
      </p:sp>
      <p:pic>
        <p:nvPicPr>
          <p:cNvPr id="1026" name="Picture 2">
            <a:extLst>
              <a:ext uri="{FF2B5EF4-FFF2-40B4-BE49-F238E27FC236}">
                <a16:creationId xmlns:a16="http://schemas.microsoft.com/office/drawing/2014/main" id="{6750A10C-16D8-D254-EF93-A2C989EC9CF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096000" y="1396378"/>
            <a:ext cx="5727794" cy="31906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9EA21AA-22C7-201F-F74C-CEDBAC88F11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35123" y="1396379"/>
            <a:ext cx="5727795" cy="31906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B872B7C-540B-C42F-1853-04442CB07E46}"/>
              </a:ext>
            </a:extLst>
          </p:cNvPr>
          <p:cNvSpPr txBox="1"/>
          <p:nvPr/>
        </p:nvSpPr>
        <p:spPr>
          <a:xfrm>
            <a:off x="2984857" y="5138455"/>
            <a:ext cx="6527086" cy="646331"/>
          </a:xfrm>
          <a:prstGeom prst="rect">
            <a:avLst/>
          </a:prstGeom>
          <a:noFill/>
        </p:spPr>
        <p:txBody>
          <a:bodyPr wrap="square" rtlCol="0">
            <a:spAutoFit/>
          </a:bodyPr>
          <a:lstStyle/>
          <a:p>
            <a:r>
              <a:rPr lang="en-US" dirty="0"/>
              <a:t>I was able to find a -0.82 correlation between the producer price and the Inventory.</a:t>
            </a:r>
          </a:p>
        </p:txBody>
      </p:sp>
    </p:spTree>
    <p:extLst>
      <p:ext uri="{BB962C8B-B14F-4D97-AF65-F5344CB8AC3E}">
        <p14:creationId xmlns:p14="http://schemas.microsoft.com/office/powerpoint/2010/main" val="2659998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79BD-BDA9-97EB-CD7D-A7106BF4B567}"/>
              </a:ext>
            </a:extLst>
          </p:cNvPr>
          <p:cNvSpPr>
            <a:spLocks noGrp="1"/>
          </p:cNvSpPr>
          <p:nvPr>
            <p:ph type="title"/>
          </p:nvPr>
        </p:nvSpPr>
        <p:spPr/>
        <p:txBody>
          <a:bodyPr/>
          <a:lstStyle/>
          <a:p>
            <a:r>
              <a:rPr lang="en-US" dirty="0"/>
              <a:t>Less cars being made?</a:t>
            </a:r>
          </a:p>
        </p:txBody>
      </p:sp>
      <p:pic>
        <p:nvPicPr>
          <p:cNvPr id="2050" name="Picture 2">
            <a:extLst>
              <a:ext uri="{FF2B5EF4-FFF2-40B4-BE49-F238E27FC236}">
                <a16:creationId xmlns:a16="http://schemas.microsoft.com/office/drawing/2014/main" id="{16481755-3753-8D1F-CEE1-09F62B87E41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9726" y="2111697"/>
            <a:ext cx="5872199" cy="327109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B9385A6-C752-1E3D-BFDA-843215FD24F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990851" y="2111697"/>
            <a:ext cx="5936690" cy="3271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951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3523-734F-D64E-5119-C5C1C8DC335D}"/>
              </a:ext>
            </a:extLst>
          </p:cNvPr>
          <p:cNvSpPr>
            <a:spLocks noGrp="1"/>
          </p:cNvSpPr>
          <p:nvPr>
            <p:ph type="title"/>
          </p:nvPr>
        </p:nvSpPr>
        <p:spPr/>
        <p:txBody>
          <a:bodyPr/>
          <a:lstStyle/>
          <a:p>
            <a:r>
              <a:rPr lang="en-US" sz="4400" dirty="0"/>
              <a:t>Why did prices increase?</a:t>
            </a:r>
            <a:endParaRPr lang="en-US" dirty="0"/>
          </a:p>
        </p:txBody>
      </p:sp>
      <p:pic>
        <p:nvPicPr>
          <p:cNvPr id="3074" name="Picture 2">
            <a:extLst>
              <a:ext uri="{FF2B5EF4-FFF2-40B4-BE49-F238E27FC236}">
                <a16:creationId xmlns:a16="http://schemas.microsoft.com/office/drawing/2014/main" id="{8E863C53-4FD2-1B7A-166B-974A2C91F47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645350" y="1446842"/>
            <a:ext cx="8901299" cy="4958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929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2509-997D-1692-5233-A3F4D77BA0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8E7FCB-36CE-8001-432F-B202719BBB4F}"/>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0D69791E-0F20-4DD3-1919-0171F23FBD68}"/>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135208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79</TotalTime>
  <Words>596</Words>
  <Application>Microsoft Office PowerPoint</Application>
  <PresentationFormat>Widescreen</PresentationFormat>
  <Paragraphs>31</Paragraphs>
  <Slides>7</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Amasis MT Pro Medium</vt:lpstr>
      <vt:lpstr>-apple-system</vt:lpstr>
      <vt:lpstr>Arial</vt:lpstr>
      <vt:lpstr>Calibri</vt:lpstr>
      <vt:lpstr>Century Gothic</vt:lpstr>
      <vt:lpstr>Segoe UI</vt:lpstr>
      <vt:lpstr>Symbol</vt:lpstr>
      <vt:lpstr>Times New Roman</vt:lpstr>
      <vt:lpstr>var(--jp-content-font-family)</vt:lpstr>
      <vt:lpstr>Wingdings 3</vt:lpstr>
      <vt:lpstr>Ion</vt:lpstr>
      <vt:lpstr>    Covid-19 Impact on Vehicle Sales in 2020-2023  Stephanie Roethlisberger Dustin Sheets TJ Davis Juliana Cortes Arnold Vincent</vt:lpstr>
      <vt:lpstr>How were vehicle sales affected between Jan 2020 and Dec 2022?</vt:lpstr>
      <vt:lpstr>Were overall prices affected?</vt:lpstr>
      <vt:lpstr>Why did prices increase?</vt:lpstr>
      <vt:lpstr>Less cars being made?</vt:lpstr>
      <vt:lpstr>Why did prices increase?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Covid-19 Impact on Vehicle Sales in 2020-2023  Stephanie Roethlisberger Dustin Sheets TJ Davis Juliana Cortes Arnold Vincent</dc:title>
  <dc:creator>Stephanie Roethlisberger</dc:creator>
  <cp:lastModifiedBy>TJ Davis</cp:lastModifiedBy>
  <cp:revision>4</cp:revision>
  <dcterms:created xsi:type="dcterms:W3CDTF">2023-08-14T23:39:45Z</dcterms:created>
  <dcterms:modified xsi:type="dcterms:W3CDTF">2023-08-16T01:13:33Z</dcterms:modified>
</cp:coreProperties>
</file>